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13" r:id="rId2"/>
    <p:sldId id="429" r:id="rId3"/>
    <p:sldId id="416" r:id="rId4"/>
    <p:sldId id="417" r:id="rId5"/>
    <p:sldId id="420" r:id="rId6"/>
    <p:sldId id="430" r:id="rId7"/>
    <p:sldId id="421" r:id="rId8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0" autoAdjust="0"/>
    <p:restoredTop sz="94683" autoAdjust="0"/>
  </p:normalViewPr>
  <p:slideViewPr>
    <p:cSldViewPr>
      <p:cViewPr varScale="1">
        <p:scale>
          <a:sx n="70" d="100"/>
          <a:sy n="70" d="100"/>
        </p:scale>
        <p:origin x="73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363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363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09/07/2013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9040"/>
            <a:ext cx="2946135" cy="49363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55" y="9379040"/>
            <a:ext cx="2946135" cy="49363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09.07.2013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jFEX / baseline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008112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S. Rave, U.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Sch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äfer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For L1Calo Mainz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6096" y="10120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6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2"/>
          <p:cNvSpPr txBox="1">
            <a:spLocks/>
          </p:cNvSpPr>
          <p:nvPr/>
        </p:nvSpPr>
        <p:spPr>
          <a:xfrm>
            <a:off x="214282" y="785794"/>
            <a:ext cx="8715436" cy="57150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Jet finding and energy sum calculation</a:t>
            </a:r>
          </a:p>
          <a:p>
            <a:r>
              <a:rPr lang="en-GB" dirty="0"/>
              <a:t>S</a:t>
            </a:r>
            <a:r>
              <a:rPr lang="en-GB" dirty="0" smtClean="0"/>
              <a:t>liding window algorithms</a:t>
            </a:r>
          </a:p>
          <a:p>
            <a:r>
              <a:rPr lang="en-GB" dirty="0" smtClean="0"/>
              <a:t>Single </a:t>
            </a:r>
            <a:r>
              <a:rPr lang="en-GB" dirty="0" err="1" smtClean="0"/>
              <a:t>AdvancedTCA</a:t>
            </a:r>
            <a:r>
              <a:rPr lang="en-GB" dirty="0" smtClean="0"/>
              <a:t> shelf</a:t>
            </a:r>
          </a:p>
          <a:p>
            <a:r>
              <a:rPr lang="en-GB" dirty="0" smtClean="0"/>
              <a:t>DPS feeding jFEX system via optical plant</a:t>
            </a:r>
          </a:p>
          <a:p>
            <a:r>
              <a:rPr lang="en-GB" dirty="0" smtClean="0"/>
              <a:t>Readout, TTC, control via</a:t>
            </a:r>
            <a:br>
              <a:rPr lang="en-GB" dirty="0" smtClean="0"/>
            </a:br>
            <a:r>
              <a:rPr lang="en-GB" dirty="0" smtClean="0"/>
              <a:t>common hub modules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Eight jFEX modules</a:t>
            </a:r>
          </a:p>
          <a:p>
            <a:r>
              <a:rPr lang="en-GB" dirty="0" smtClean="0"/>
              <a:t>Each covering phi octant</a:t>
            </a:r>
          </a:p>
          <a:p>
            <a:r>
              <a:rPr lang="en-GB" dirty="0" smtClean="0"/>
              <a:t>9.8 eta x 0.8 phi (Barrel, </a:t>
            </a:r>
            <a:r>
              <a:rPr lang="en-GB" dirty="0" err="1" smtClean="0"/>
              <a:t>Endcap</a:t>
            </a:r>
            <a:r>
              <a:rPr lang="en-GB" dirty="0" smtClean="0"/>
              <a:t>, FCAL) </a:t>
            </a:r>
          </a:p>
          <a:p>
            <a:r>
              <a:rPr lang="en-GB" dirty="0" smtClean="0"/>
              <a:t>Environment in phi</a:t>
            </a:r>
          </a:p>
          <a:p>
            <a:r>
              <a:rPr lang="en-GB" dirty="0" err="1" smtClean="0"/>
              <a:t>Opto</a:t>
            </a:r>
            <a:r>
              <a:rPr lang="en-GB" dirty="0" smtClean="0"/>
              <a:t> fibre input via rear-transition modules</a:t>
            </a:r>
          </a:p>
          <a:p>
            <a:r>
              <a:rPr lang="en-GB" dirty="0" smtClean="0"/>
              <a:t>Readout, TTC, control via backplane</a:t>
            </a:r>
          </a:p>
          <a:p>
            <a:r>
              <a:rPr lang="en-GB" dirty="0" smtClean="0"/>
              <a:t>Optical output to L1Topo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Input data</a:t>
            </a:r>
          </a:p>
          <a:p>
            <a:r>
              <a:rPr lang="en-GB" dirty="0" smtClean="0"/>
              <a:t>6.4Gb/s baseline ( see high-speed option ! )</a:t>
            </a:r>
          </a:p>
          <a:p>
            <a:r>
              <a:rPr lang="en-GB" dirty="0" smtClean="0"/>
              <a:t>8 trigger towers per fibre (4x2)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jFEX system : overview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28" y="2132856"/>
            <a:ext cx="4218798" cy="2304488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12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Inhaltsplatzhalter 224"/>
          <p:cNvSpPr txBox="1">
            <a:spLocks/>
          </p:cNvSpPr>
          <p:nvPr/>
        </p:nvSpPr>
        <p:spPr>
          <a:xfrm>
            <a:off x="839543" y="4796382"/>
            <a:ext cx="7299780" cy="63814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Towers         ROIs              environment </a:t>
            </a:r>
          </a:p>
          <a:p>
            <a:endParaRPr lang="en-GB" dirty="0" smtClean="0"/>
          </a:p>
          <a:p>
            <a:pPr marL="0" indent="0">
              <a:buFont typeface="Arial" pitchFamily="34" charset="0"/>
              <a:buNone/>
            </a:pPr>
            <a:endParaRPr lang="en-GB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Jets: Sliding Window Algorithms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b="1" dirty="0" smtClean="0"/>
              <a:t>Uli Schäfer</a:t>
            </a:r>
            <a:endParaRPr lang="en-GB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4" name="Rechteck 53"/>
          <p:cNvSpPr>
            <a:spLocks noChangeAspect="1"/>
          </p:cNvSpPr>
          <p:nvPr/>
        </p:nvSpPr>
        <p:spPr>
          <a:xfrm>
            <a:off x="434001" y="4911720"/>
            <a:ext cx="216024" cy="21602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3" name="Rechteck 352"/>
          <p:cNvSpPr>
            <a:spLocks noChangeAspect="1"/>
          </p:cNvSpPr>
          <p:nvPr/>
        </p:nvSpPr>
        <p:spPr>
          <a:xfrm>
            <a:off x="4302458" y="4837679"/>
            <a:ext cx="408990" cy="40899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2098320" y="4819278"/>
            <a:ext cx="432048" cy="432048"/>
            <a:chOff x="8518664" y="2588390"/>
            <a:chExt cx="432048" cy="432048"/>
          </a:xfrm>
        </p:grpSpPr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8734688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8518664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8734688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8518664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62" name="Gerader Verbinder 61"/>
          <p:cNvCxnSpPr/>
          <p:nvPr/>
        </p:nvCxnSpPr>
        <p:spPr>
          <a:xfrm flipH="1">
            <a:off x="2311958" y="5364642"/>
            <a:ext cx="2386" cy="1228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feld 62"/>
          <p:cNvSpPr txBox="1"/>
          <p:nvPr/>
        </p:nvSpPr>
        <p:spPr>
          <a:xfrm>
            <a:off x="1331640" y="6297272"/>
            <a:ext cx="3726793" cy="32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Phase 0         Phase 1</a:t>
            </a:r>
            <a:endParaRPr lang="de-DE" dirty="0"/>
          </a:p>
        </p:txBody>
      </p:sp>
      <p:sp>
        <p:nvSpPr>
          <p:cNvPr id="64" name="Rechteck 63"/>
          <p:cNvSpPr>
            <a:spLocks noChangeAspect="1"/>
          </p:cNvSpPr>
          <p:nvPr/>
        </p:nvSpPr>
        <p:spPr>
          <a:xfrm>
            <a:off x="2472988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5" name="Rechteck 64"/>
          <p:cNvSpPr>
            <a:spLocks noChangeAspect="1"/>
          </p:cNvSpPr>
          <p:nvPr/>
        </p:nvSpPr>
        <p:spPr>
          <a:xfrm>
            <a:off x="2472988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6" name="Rechteck 65"/>
          <p:cNvSpPr>
            <a:spLocks noChangeAspect="1"/>
          </p:cNvSpPr>
          <p:nvPr/>
        </p:nvSpPr>
        <p:spPr>
          <a:xfrm>
            <a:off x="2567747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7" name="Rechteck 66"/>
          <p:cNvSpPr>
            <a:spLocks noChangeAspect="1"/>
          </p:cNvSpPr>
          <p:nvPr/>
        </p:nvSpPr>
        <p:spPr>
          <a:xfrm>
            <a:off x="2567747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8" name="Rechteck 67"/>
          <p:cNvSpPr>
            <a:spLocks noChangeAspect="1"/>
          </p:cNvSpPr>
          <p:nvPr/>
        </p:nvSpPr>
        <p:spPr>
          <a:xfrm>
            <a:off x="2662506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9" name="Rechteck 68"/>
          <p:cNvSpPr>
            <a:spLocks noChangeAspect="1"/>
          </p:cNvSpPr>
          <p:nvPr/>
        </p:nvSpPr>
        <p:spPr>
          <a:xfrm>
            <a:off x="2662506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0" name="Rechteck 69"/>
          <p:cNvSpPr>
            <a:spLocks noChangeAspect="1"/>
          </p:cNvSpPr>
          <p:nvPr/>
        </p:nvSpPr>
        <p:spPr>
          <a:xfrm>
            <a:off x="2757265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1" name="Rechteck 70"/>
          <p:cNvSpPr>
            <a:spLocks noChangeAspect="1"/>
          </p:cNvSpPr>
          <p:nvPr/>
        </p:nvSpPr>
        <p:spPr>
          <a:xfrm>
            <a:off x="2757265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2" name="Rechteck 71"/>
          <p:cNvSpPr>
            <a:spLocks noChangeAspect="1"/>
          </p:cNvSpPr>
          <p:nvPr/>
        </p:nvSpPr>
        <p:spPr>
          <a:xfrm>
            <a:off x="2472988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3" name="Rechteck 72"/>
          <p:cNvSpPr>
            <a:spLocks noChangeAspect="1"/>
          </p:cNvSpPr>
          <p:nvPr/>
        </p:nvSpPr>
        <p:spPr>
          <a:xfrm>
            <a:off x="2472988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4" name="Rechteck 73"/>
          <p:cNvSpPr>
            <a:spLocks noChangeAspect="1"/>
          </p:cNvSpPr>
          <p:nvPr/>
        </p:nvSpPr>
        <p:spPr>
          <a:xfrm>
            <a:off x="2567747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5" name="Rechteck 74"/>
          <p:cNvSpPr>
            <a:spLocks noChangeAspect="1"/>
          </p:cNvSpPr>
          <p:nvPr/>
        </p:nvSpPr>
        <p:spPr>
          <a:xfrm>
            <a:off x="2567747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6" name="Rechteck 75"/>
          <p:cNvSpPr>
            <a:spLocks noChangeAspect="1"/>
          </p:cNvSpPr>
          <p:nvPr/>
        </p:nvSpPr>
        <p:spPr>
          <a:xfrm>
            <a:off x="2662506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7" name="Rechteck 76"/>
          <p:cNvSpPr>
            <a:spLocks noChangeAspect="1"/>
          </p:cNvSpPr>
          <p:nvPr/>
        </p:nvSpPr>
        <p:spPr>
          <a:xfrm>
            <a:off x="2662506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8" name="Rechteck 77"/>
          <p:cNvSpPr>
            <a:spLocks noChangeAspect="1"/>
          </p:cNvSpPr>
          <p:nvPr/>
        </p:nvSpPr>
        <p:spPr>
          <a:xfrm>
            <a:off x="2757265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9" name="Rechteck 78"/>
          <p:cNvSpPr>
            <a:spLocks noChangeAspect="1"/>
          </p:cNvSpPr>
          <p:nvPr/>
        </p:nvSpPr>
        <p:spPr>
          <a:xfrm>
            <a:off x="2757265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0" name="Rechteck 79"/>
          <p:cNvSpPr>
            <a:spLocks noChangeAspect="1"/>
          </p:cNvSpPr>
          <p:nvPr/>
        </p:nvSpPr>
        <p:spPr>
          <a:xfrm>
            <a:off x="2852066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1" name="Rechteck 80"/>
          <p:cNvSpPr>
            <a:spLocks noChangeAspect="1"/>
          </p:cNvSpPr>
          <p:nvPr/>
        </p:nvSpPr>
        <p:spPr>
          <a:xfrm>
            <a:off x="2852066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2" name="Rechteck 81"/>
          <p:cNvSpPr>
            <a:spLocks noChangeAspect="1"/>
          </p:cNvSpPr>
          <p:nvPr/>
        </p:nvSpPr>
        <p:spPr>
          <a:xfrm>
            <a:off x="2946825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3" name="Rechteck 82"/>
          <p:cNvSpPr>
            <a:spLocks noChangeAspect="1"/>
          </p:cNvSpPr>
          <p:nvPr/>
        </p:nvSpPr>
        <p:spPr>
          <a:xfrm>
            <a:off x="2946825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4" name="Rechteck 83"/>
          <p:cNvSpPr>
            <a:spLocks noChangeAspect="1"/>
          </p:cNvSpPr>
          <p:nvPr/>
        </p:nvSpPr>
        <p:spPr>
          <a:xfrm>
            <a:off x="3041584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5" name="Rechteck 84"/>
          <p:cNvSpPr>
            <a:spLocks noChangeAspect="1"/>
          </p:cNvSpPr>
          <p:nvPr/>
        </p:nvSpPr>
        <p:spPr>
          <a:xfrm>
            <a:off x="3041584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6" name="Rechteck 85"/>
          <p:cNvSpPr>
            <a:spLocks noChangeAspect="1"/>
          </p:cNvSpPr>
          <p:nvPr/>
        </p:nvSpPr>
        <p:spPr>
          <a:xfrm>
            <a:off x="3136343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7" name="Rechteck 86"/>
          <p:cNvSpPr>
            <a:spLocks noChangeAspect="1"/>
          </p:cNvSpPr>
          <p:nvPr/>
        </p:nvSpPr>
        <p:spPr>
          <a:xfrm>
            <a:off x="3136343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8" name="Rechteck 87"/>
          <p:cNvSpPr>
            <a:spLocks noChangeAspect="1"/>
          </p:cNvSpPr>
          <p:nvPr/>
        </p:nvSpPr>
        <p:spPr>
          <a:xfrm>
            <a:off x="2852066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9" name="Rechteck 88"/>
          <p:cNvSpPr>
            <a:spLocks noChangeAspect="1"/>
          </p:cNvSpPr>
          <p:nvPr/>
        </p:nvSpPr>
        <p:spPr>
          <a:xfrm>
            <a:off x="2852066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0" name="Rechteck 89"/>
          <p:cNvSpPr>
            <a:spLocks noChangeAspect="1"/>
          </p:cNvSpPr>
          <p:nvPr/>
        </p:nvSpPr>
        <p:spPr>
          <a:xfrm>
            <a:off x="2946825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1" name="Rechteck 90"/>
          <p:cNvSpPr>
            <a:spLocks noChangeAspect="1"/>
          </p:cNvSpPr>
          <p:nvPr/>
        </p:nvSpPr>
        <p:spPr>
          <a:xfrm>
            <a:off x="2946825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2" name="Rechteck 91"/>
          <p:cNvSpPr>
            <a:spLocks noChangeAspect="1"/>
          </p:cNvSpPr>
          <p:nvPr/>
        </p:nvSpPr>
        <p:spPr>
          <a:xfrm>
            <a:off x="3041584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3" name="Rechteck 92"/>
          <p:cNvSpPr>
            <a:spLocks noChangeAspect="1"/>
          </p:cNvSpPr>
          <p:nvPr/>
        </p:nvSpPr>
        <p:spPr>
          <a:xfrm>
            <a:off x="3041584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4" name="Rechteck 93"/>
          <p:cNvSpPr>
            <a:spLocks noChangeAspect="1"/>
          </p:cNvSpPr>
          <p:nvPr/>
        </p:nvSpPr>
        <p:spPr>
          <a:xfrm>
            <a:off x="3136343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5" name="Rechteck 94"/>
          <p:cNvSpPr>
            <a:spLocks noChangeAspect="1"/>
          </p:cNvSpPr>
          <p:nvPr/>
        </p:nvSpPr>
        <p:spPr>
          <a:xfrm>
            <a:off x="3136343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6" name="Rechteck 95"/>
          <p:cNvSpPr>
            <a:spLocks noChangeAspect="1"/>
          </p:cNvSpPr>
          <p:nvPr/>
        </p:nvSpPr>
        <p:spPr>
          <a:xfrm>
            <a:off x="2472988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7" name="Rechteck 96"/>
          <p:cNvSpPr>
            <a:spLocks noChangeAspect="1"/>
          </p:cNvSpPr>
          <p:nvPr/>
        </p:nvSpPr>
        <p:spPr>
          <a:xfrm>
            <a:off x="2472988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8" name="Rechteck 97"/>
          <p:cNvSpPr>
            <a:spLocks noChangeAspect="1"/>
          </p:cNvSpPr>
          <p:nvPr/>
        </p:nvSpPr>
        <p:spPr>
          <a:xfrm>
            <a:off x="2567747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9" name="Rechteck 98"/>
          <p:cNvSpPr>
            <a:spLocks noChangeAspect="1"/>
          </p:cNvSpPr>
          <p:nvPr/>
        </p:nvSpPr>
        <p:spPr>
          <a:xfrm>
            <a:off x="2567747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0" name="Rechteck 99"/>
          <p:cNvSpPr>
            <a:spLocks noChangeAspect="1"/>
          </p:cNvSpPr>
          <p:nvPr/>
        </p:nvSpPr>
        <p:spPr>
          <a:xfrm>
            <a:off x="2662506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1" name="Rechteck 100"/>
          <p:cNvSpPr>
            <a:spLocks noChangeAspect="1"/>
          </p:cNvSpPr>
          <p:nvPr/>
        </p:nvSpPr>
        <p:spPr>
          <a:xfrm>
            <a:off x="2662506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2" name="Rechteck 101"/>
          <p:cNvSpPr>
            <a:spLocks noChangeAspect="1"/>
          </p:cNvSpPr>
          <p:nvPr/>
        </p:nvSpPr>
        <p:spPr>
          <a:xfrm>
            <a:off x="2757265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3" name="Rechteck 102"/>
          <p:cNvSpPr>
            <a:spLocks noChangeAspect="1"/>
          </p:cNvSpPr>
          <p:nvPr/>
        </p:nvSpPr>
        <p:spPr>
          <a:xfrm>
            <a:off x="2757265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4" name="Rechteck 103"/>
          <p:cNvSpPr>
            <a:spLocks noChangeAspect="1"/>
          </p:cNvSpPr>
          <p:nvPr/>
        </p:nvSpPr>
        <p:spPr>
          <a:xfrm>
            <a:off x="2472988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5" name="Rechteck 104"/>
          <p:cNvSpPr>
            <a:spLocks noChangeAspect="1"/>
          </p:cNvSpPr>
          <p:nvPr/>
        </p:nvSpPr>
        <p:spPr>
          <a:xfrm>
            <a:off x="2472988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6" name="Rechteck 105"/>
          <p:cNvSpPr>
            <a:spLocks noChangeAspect="1"/>
          </p:cNvSpPr>
          <p:nvPr/>
        </p:nvSpPr>
        <p:spPr>
          <a:xfrm>
            <a:off x="2567747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7" name="Rechteck 106"/>
          <p:cNvSpPr>
            <a:spLocks noChangeAspect="1"/>
          </p:cNvSpPr>
          <p:nvPr/>
        </p:nvSpPr>
        <p:spPr>
          <a:xfrm>
            <a:off x="2567747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8" name="Rechteck 107"/>
          <p:cNvSpPr>
            <a:spLocks noChangeAspect="1"/>
          </p:cNvSpPr>
          <p:nvPr/>
        </p:nvSpPr>
        <p:spPr>
          <a:xfrm>
            <a:off x="2662506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9" name="Rechteck 108"/>
          <p:cNvSpPr>
            <a:spLocks noChangeAspect="1"/>
          </p:cNvSpPr>
          <p:nvPr/>
        </p:nvSpPr>
        <p:spPr>
          <a:xfrm>
            <a:off x="2662506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0" name="Rechteck 109"/>
          <p:cNvSpPr>
            <a:spLocks noChangeAspect="1"/>
          </p:cNvSpPr>
          <p:nvPr/>
        </p:nvSpPr>
        <p:spPr>
          <a:xfrm>
            <a:off x="2757265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1" name="Rechteck 110"/>
          <p:cNvSpPr>
            <a:spLocks noChangeAspect="1"/>
          </p:cNvSpPr>
          <p:nvPr/>
        </p:nvSpPr>
        <p:spPr>
          <a:xfrm>
            <a:off x="2757265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2" name="Rechteck 111"/>
          <p:cNvSpPr>
            <a:spLocks noChangeAspect="1"/>
          </p:cNvSpPr>
          <p:nvPr/>
        </p:nvSpPr>
        <p:spPr>
          <a:xfrm>
            <a:off x="2852066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3" name="Rechteck 112"/>
          <p:cNvSpPr>
            <a:spLocks noChangeAspect="1"/>
          </p:cNvSpPr>
          <p:nvPr/>
        </p:nvSpPr>
        <p:spPr>
          <a:xfrm>
            <a:off x="2852066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4" name="Rechteck 113"/>
          <p:cNvSpPr>
            <a:spLocks noChangeAspect="1"/>
          </p:cNvSpPr>
          <p:nvPr/>
        </p:nvSpPr>
        <p:spPr>
          <a:xfrm>
            <a:off x="2946825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5" name="Rechteck 114"/>
          <p:cNvSpPr>
            <a:spLocks noChangeAspect="1"/>
          </p:cNvSpPr>
          <p:nvPr/>
        </p:nvSpPr>
        <p:spPr>
          <a:xfrm>
            <a:off x="2946825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6" name="Rechteck 115"/>
          <p:cNvSpPr>
            <a:spLocks noChangeAspect="1"/>
          </p:cNvSpPr>
          <p:nvPr/>
        </p:nvSpPr>
        <p:spPr>
          <a:xfrm>
            <a:off x="3041584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7" name="Rechteck 116"/>
          <p:cNvSpPr>
            <a:spLocks noChangeAspect="1"/>
          </p:cNvSpPr>
          <p:nvPr/>
        </p:nvSpPr>
        <p:spPr>
          <a:xfrm>
            <a:off x="3041584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8" name="Rechteck 117"/>
          <p:cNvSpPr>
            <a:spLocks noChangeAspect="1"/>
          </p:cNvSpPr>
          <p:nvPr/>
        </p:nvSpPr>
        <p:spPr>
          <a:xfrm>
            <a:off x="3136343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9" name="Rechteck 118"/>
          <p:cNvSpPr>
            <a:spLocks noChangeAspect="1"/>
          </p:cNvSpPr>
          <p:nvPr/>
        </p:nvSpPr>
        <p:spPr>
          <a:xfrm>
            <a:off x="3136343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0" name="Rechteck 119"/>
          <p:cNvSpPr>
            <a:spLocks noChangeAspect="1"/>
          </p:cNvSpPr>
          <p:nvPr/>
        </p:nvSpPr>
        <p:spPr>
          <a:xfrm>
            <a:off x="2852066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1" name="Rechteck 120"/>
          <p:cNvSpPr>
            <a:spLocks noChangeAspect="1"/>
          </p:cNvSpPr>
          <p:nvPr/>
        </p:nvSpPr>
        <p:spPr>
          <a:xfrm>
            <a:off x="2852066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2" name="Rechteck 121"/>
          <p:cNvSpPr>
            <a:spLocks noChangeAspect="1"/>
          </p:cNvSpPr>
          <p:nvPr/>
        </p:nvSpPr>
        <p:spPr>
          <a:xfrm>
            <a:off x="2946825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" name="Rechteck 122"/>
          <p:cNvSpPr>
            <a:spLocks noChangeAspect="1"/>
          </p:cNvSpPr>
          <p:nvPr/>
        </p:nvSpPr>
        <p:spPr>
          <a:xfrm>
            <a:off x="2946825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" name="Rechteck 123"/>
          <p:cNvSpPr>
            <a:spLocks noChangeAspect="1"/>
          </p:cNvSpPr>
          <p:nvPr/>
        </p:nvSpPr>
        <p:spPr>
          <a:xfrm>
            <a:off x="3041584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5" name="Rechteck 124"/>
          <p:cNvSpPr>
            <a:spLocks noChangeAspect="1"/>
          </p:cNvSpPr>
          <p:nvPr/>
        </p:nvSpPr>
        <p:spPr>
          <a:xfrm>
            <a:off x="3041584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6" name="Rechteck 125"/>
          <p:cNvSpPr>
            <a:spLocks noChangeAspect="1"/>
          </p:cNvSpPr>
          <p:nvPr/>
        </p:nvSpPr>
        <p:spPr>
          <a:xfrm>
            <a:off x="3136343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7" name="Rechteck 126"/>
          <p:cNvSpPr>
            <a:spLocks noChangeAspect="1"/>
          </p:cNvSpPr>
          <p:nvPr/>
        </p:nvSpPr>
        <p:spPr>
          <a:xfrm>
            <a:off x="3136343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8" name="Rechteck 127"/>
          <p:cNvSpPr>
            <a:spLocks noChangeAspect="1"/>
          </p:cNvSpPr>
          <p:nvPr/>
        </p:nvSpPr>
        <p:spPr>
          <a:xfrm>
            <a:off x="3231102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9" name="Rechteck 128"/>
          <p:cNvSpPr>
            <a:spLocks noChangeAspect="1"/>
          </p:cNvSpPr>
          <p:nvPr/>
        </p:nvSpPr>
        <p:spPr>
          <a:xfrm>
            <a:off x="3231102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0" name="Rechteck 129"/>
          <p:cNvSpPr>
            <a:spLocks noChangeAspect="1"/>
          </p:cNvSpPr>
          <p:nvPr/>
        </p:nvSpPr>
        <p:spPr>
          <a:xfrm>
            <a:off x="3231102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1" name="Rechteck 130"/>
          <p:cNvSpPr>
            <a:spLocks noChangeAspect="1"/>
          </p:cNvSpPr>
          <p:nvPr/>
        </p:nvSpPr>
        <p:spPr>
          <a:xfrm>
            <a:off x="3231102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2" name="Rechteck 131"/>
          <p:cNvSpPr>
            <a:spLocks noChangeAspect="1"/>
          </p:cNvSpPr>
          <p:nvPr/>
        </p:nvSpPr>
        <p:spPr>
          <a:xfrm>
            <a:off x="3231102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3" name="Rechteck 132"/>
          <p:cNvSpPr>
            <a:spLocks noChangeAspect="1"/>
          </p:cNvSpPr>
          <p:nvPr/>
        </p:nvSpPr>
        <p:spPr>
          <a:xfrm>
            <a:off x="3231102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4" name="Rechteck 133"/>
          <p:cNvSpPr>
            <a:spLocks noChangeAspect="1"/>
          </p:cNvSpPr>
          <p:nvPr/>
        </p:nvSpPr>
        <p:spPr>
          <a:xfrm>
            <a:off x="3231102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5" name="Rechteck 134"/>
          <p:cNvSpPr>
            <a:spLocks noChangeAspect="1"/>
          </p:cNvSpPr>
          <p:nvPr/>
        </p:nvSpPr>
        <p:spPr>
          <a:xfrm>
            <a:off x="3231102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6" name="Rechteck 135"/>
          <p:cNvSpPr>
            <a:spLocks noChangeAspect="1"/>
          </p:cNvSpPr>
          <p:nvPr/>
        </p:nvSpPr>
        <p:spPr>
          <a:xfrm>
            <a:off x="2472988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7" name="Rechteck 136"/>
          <p:cNvSpPr>
            <a:spLocks noChangeAspect="1"/>
          </p:cNvSpPr>
          <p:nvPr/>
        </p:nvSpPr>
        <p:spPr>
          <a:xfrm>
            <a:off x="2567747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8" name="Rechteck 137"/>
          <p:cNvSpPr>
            <a:spLocks noChangeAspect="1"/>
          </p:cNvSpPr>
          <p:nvPr/>
        </p:nvSpPr>
        <p:spPr>
          <a:xfrm>
            <a:off x="2662506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9" name="Rechteck 138"/>
          <p:cNvSpPr>
            <a:spLocks noChangeAspect="1"/>
          </p:cNvSpPr>
          <p:nvPr/>
        </p:nvSpPr>
        <p:spPr>
          <a:xfrm>
            <a:off x="2757265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0" name="Rechteck 139"/>
          <p:cNvSpPr>
            <a:spLocks noChangeAspect="1"/>
          </p:cNvSpPr>
          <p:nvPr/>
        </p:nvSpPr>
        <p:spPr>
          <a:xfrm>
            <a:off x="2852066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1" name="Rechteck 140"/>
          <p:cNvSpPr>
            <a:spLocks noChangeAspect="1"/>
          </p:cNvSpPr>
          <p:nvPr/>
        </p:nvSpPr>
        <p:spPr>
          <a:xfrm>
            <a:off x="2946825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2" name="Rechteck 141"/>
          <p:cNvSpPr>
            <a:spLocks noChangeAspect="1"/>
          </p:cNvSpPr>
          <p:nvPr/>
        </p:nvSpPr>
        <p:spPr>
          <a:xfrm>
            <a:off x="3041584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3" name="Rechteck 142"/>
          <p:cNvSpPr>
            <a:spLocks noChangeAspect="1"/>
          </p:cNvSpPr>
          <p:nvPr/>
        </p:nvSpPr>
        <p:spPr>
          <a:xfrm>
            <a:off x="3136343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4" name="Rechteck 143"/>
          <p:cNvSpPr>
            <a:spLocks noChangeAspect="1"/>
          </p:cNvSpPr>
          <p:nvPr/>
        </p:nvSpPr>
        <p:spPr>
          <a:xfrm>
            <a:off x="3231102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45" name="Gruppieren 144"/>
          <p:cNvGrpSpPr/>
          <p:nvPr/>
        </p:nvGrpSpPr>
        <p:grpSpPr>
          <a:xfrm>
            <a:off x="3639102" y="5424372"/>
            <a:ext cx="852874" cy="852832"/>
            <a:chOff x="4932040" y="2212237"/>
            <a:chExt cx="972048" cy="97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732" name="Rechteck 731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3" name="Rechteck 732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4" name="Rechteck 733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5" name="Rechteck 734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6" name="Rechteck 735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7" name="Rechteck 736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8" name="Rechteck 737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9" name="Rechteck 738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0" name="Rechteck 739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1" name="Rechteck 740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2" name="Rechteck 741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3" name="Rechteck 742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4" name="Rechteck 743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5" name="Rechteck 744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6" name="Rechteck 745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7" name="Rechteck 746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8" name="Rechteck 747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9" name="Rechteck 748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0" name="Rechteck 749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1" name="Rechteck 750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2" name="Rechteck 751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3" name="Rechteck 752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4" name="Rechteck 753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5" name="Rechteck 754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6" name="Rechteck 755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7" name="Rechteck 756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8" name="Rechteck 757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9" name="Rechteck 758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0" name="Rechteck 759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1" name="Rechteck 760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2" name="Rechteck 761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3" name="Rechteck 762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4" name="Rechteck 763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5" name="Rechteck 764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Rechteck 765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7" name="Rechteck 766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8" name="Rechteck 767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9" name="Rechteck 768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0" name="Rechteck 769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Rechteck 770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2" name="Rechteck 771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3" name="Rechteck 772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4" name="Rechteck 773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5" name="Rechteck 774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6" name="Rechteck 775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7" name="Rechteck 776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8" name="Rechteck 777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9" name="Rechteck 778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0" name="Rechteck 779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1" name="Rechteck 780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2" name="Rechteck 781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3" name="Rechteck 782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4" name="Rechteck 783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5" name="Rechteck 784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6" name="Rechteck 785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7" name="Rechteck 786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8" name="Rechteck 787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9" name="Rechteck 788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0" name="Rechteck 789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1" name="Rechteck 790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2" name="Rechteck 791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3" name="Rechteck 792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4" name="Rechteck 793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5" name="Rechteck 794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6" name="Rechteck 795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7" name="Rechteck 796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8" name="Rechteck 797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9" name="Rechteck 798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0" name="Rechteck 799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1" name="Rechteck 800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2" name="Rechteck 801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3" name="Rechteck 802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4" name="Rechteck 803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5" name="Rechteck 804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6" name="Rechteck 805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7" name="Rechteck 806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8" name="Rechteck 807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9" name="Rechteck 808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0" name="Rechteck 809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1" name="Rechteck 810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2" name="Rechteck 811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46" name="Rechteck 145"/>
          <p:cNvSpPr>
            <a:spLocks noChangeAspect="1"/>
          </p:cNvSpPr>
          <p:nvPr/>
        </p:nvSpPr>
        <p:spPr>
          <a:xfrm>
            <a:off x="4791789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7" name="Rechteck 146"/>
          <p:cNvSpPr>
            <a:spLocks noChangeAspect="1"/>
          </p:cNvSpPr>
          <p:nvPr/>
        </p:nvSpPr>
        <p:spPr>
          <a:xfrm>
            <a:off x="4791789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8" name="Rechteck 147"/>
          <p:cNvSpPr>
            <a:spLocks noChangeAspect="1"/>
          </p:cNvSpPr>
          <p:nvPr/>
        </p:nvSpPr>
        <p:spPr>
          <a:xfrm>
            <a:off x="4886548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9" name="Rechteck 148"/>
          <p:cNvSpPr>
            <a:spLocks noChangeAspect="1"/>
          </p:cNvSpPr>
          <p:nvPr/>
        </p:nvSpPr>
        <p:spPr>
          <a:xfrm>
            <a:off x="4886548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0" name="Rechteck 149"/>
          <p:cNvSpPr>
            <a:spLocks noChangeAspect="1"/>
          </p:cNvSpPr>
          <p:nvPr/>
        </p:nvSpPr>
        <p:spPr>
          <a:xfrm>
            <a:off x="4981307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1" name="Rechteck 150"/>
          <p:cNvSpPr>
            <a:spLocks noChangeAspect="1"/>
          </p:cNvSpPr>
          <p:nvPr/>
        </p:nvSpPr>
        <p:spPr>
          <a:xfrm>
            <a:off x="4981307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2" name="Rechteck 151"/>
          <p:cNvSpPr>
            <a:spLocks noChangeAspect="1"/>
          </p:cNvSpPr>
          <p:nvPr/>
        </p:nvSpPr>
        <p:spPr>
          <a:xfrm>
            <a:off x="5076066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3" name="Rechteck 152"/>
          <p:cNvSpPr>
            <a:spLocks noChangeAspect="1"/>
          </p:cNvSpPr>
          <p:nvPr/>
        </p:nvSpPr>
        <p:spPr>
          <a:xfrm>
            <a:off x="5076066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4" name="Rechteck 153"/>
          <p:cNvSpPr>
            <a:spLocks noChangeAspect="1"/>
          </p:cNvSpPr>
          <p:nvPr/>
        </p:nvSpPr>
        <p:spPr>
          <a:xfrm>
            <a:off x="4791789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5" name="Rechteck 154"/>
          <p:cNvSpPr>
            <a:spLocks noChangeAspect="1"/>
          </p:cNvSpPr>
          <p:nvPr/>
        </p:nvSpPr>
        <p:spPr>
          <a:xfrm>
            <a:off x="4791789" y="5703221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6" name="Rechteck 155"/>
          <p:cNvSpPr>
            <a:spLocks noChangeAspect="1"/>
          </p:cNvSpPr>
          <p:nvPr/>
        </p:nvSpPr>
        <p:spPr>
          <a:xfrm>
            <a:off x="4886548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7" name="Rechteck 156"/>
          <p:cNvSpPr>
            <a:spLocks noChangeAspect="1"/>
          </p:cNvSpPr>
          <p:nvPr/>
        </p:nvSpPr>
        <p:spPr>
          <a:xfrm>
            <a:off x="4886548" y="5703221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8" name="Rechteck 157"/>
          <p:cNvSpPr>
            <a:spLocks noChangeAspect="1"/>
          </p:cNvSpPr>
          <p:nvPr/>
        </p:nvSpPr>
        <p:spPr>
          <a:xfrm>
            <a:off x="4981307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9" name="Rechteck 158"/>
          <p:cNvSpPr>
            <a:spLocks noChangeAspect="1"/>
          </p:cNvSpPr>
          <p:nvPr/>
        </p:nvSpPr>
        <p:spPr>
          <a:xfrm>
            <a:off x="4981307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0" name="Rechteck 159"/>
          <p:cNvSpPr>
            <a:spLocks noChangeAspect="1"/>
          </p:cNvSpPr>
          <p:nvPr/>
        </p:nvSpPr>
        <p:spPr>
          <a:xfrm>
            <a:off x="5076066" y="560846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1" name="Rechteck 160"/>
          <p:cNvSpPr>
            <a:spLocks noChangeAspect="1"/>
          </p:cNvSpPr>
          <p:nvPr/>
        </p:nvSpPr>
        <p:spPr>
          <a:xfrm>
            <a:off x="5076066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2" name="Rechteck 161"/>
          <p:cNvSpPr>
            <a:spLocks noChangeAspect="1"/>
          </p:cNvSpPr>
          <p:nvPr/>
        </p:nvSpPr>
        <p:spPr>
          <a:xfrm>
            <a:off x="5170867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3" name="Rechteck 162"/>
          <p:cNvSpPr>
            <a:spLocks noChangeAspect="1"/>
          </p:cNvSpPr>
          <p:nvPr/>
        </p:nvSpPr>
        <p:spPr>
          <a:xfrm>
            <a:off x="5170867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4" name="Rechteck 163"/>
          <p:cNvSpPr>
            <a:spLocks noChangeAspect="1"/>
          </p:cNvSpPr>
          <p:nvPr/>
        </p:nvSpPr>
        <p:spPr>
          <a:xfrm>
            <a:off x="5265626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5" name="Rechteck 164"/>
          <p:cNvSpPr>
            <a:spLocks noChangeAspect="1"/>
          </p:cNvSpPr>
          <p:nvPr/>
        </p:nvSpPr>
        <p:spPr>
          <a:xfrm>
            <a:off x="5265626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6" name="Rechteck 165"/>
          <p:cNvSpPr>
            <a:spLocks noChangeAspect="1"/>
          </p:cNvSpPr>
          <p:nvPr/>
        </p:nvSpPr>
        <p:spPr>
          <a:xfrm>
            <a:off x="5360385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7" name="Rechteck 166"/>
          <p:cNvSpPr>
            <a:spLocks noChangeAspect="1"/>
          </p:cNvSpPr>
          <p:nvPr/>
        </p:nvSpPr>
        <p:spPr>
          <a:xfrm>
            <a:off x="5360385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8" name="Rechteck 167"/>
          <p:cNvSpPr>
            <a:spLocks noChangeAspect="1"/>
          </p:cNvSpPr>
          <p:nvPr/>
        </p:nvSpPr>
        <p:spPr>
          <a:xfrm>
            <a:off x="5455144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9" name="Rechteck 168"/>
          <p:cNvSpPr>
            <a:spLocks noChangeAspect="1"/>
          </p:cNvSpPr>
          <p:nvPr/>
        </p:nvSpPr>
        <p:spPr>
          <a:xfrm>
            <a:off x="5455144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0" name="Rechteck 169"/>
          <p:cNvSpPr>
            <a:spLocks noChangeAspect="1"/>
          </p:cNvSpPr>
          <p:nvPr/>
        </p:nvSpPr>
        <p:spPr>
          <a:xfrm>
            <a:off x="5170867" y="560846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1" name="Rechteck 170"/>
          <p:cNvSpPr>
            <a:spLocks noChangeAspect="1"/>
          </p:cNvSpPr>
          <p:nvPr/>
        </p:nvSpPr>
        <p:spPr>
          <a:xfrm>
            <a:off x="5170867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2" name="Rechteck 171"/>
          <p:cNvSpPr>
            <a:spLocks noChangeAspect="1"/>
          </p:cNvSpPr>
          <p:nvPr/>
        </p:nvSpPr>
        <p:spPr>
          <a:xfrm>
            <a:off x="5265626" y="560846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3" name="Rechteck 172"/>
          <p:cNvSpPr>
            <a:spLocks noChangeAspect="1"/>
          </p:cNvSpPr>
          <p:nvPr/>
        </p:nvSpPr>
        <p:spPr>
          <a:xfrm>
            <a:off x="5265626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4" name="Rechteck 173"/>
          <p:cNvSpPr>
            <a:spLocks noChangeAspect="1"/>
          </p:cNvSpPr>
          <p:nvPr/>
        </p:nvSpPr>
        <p:spPr>
          <a:xfrm>
            <a:off x="5360385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5" name="Rechteck 174"/>
          <p:cNvSpPr>
            <a:spLocks noChangeAspect="1"/>
          </p:cNvSpPr>
          <p:nvPr/>
        </p:nvSpPr>
        <p:spPr>
          <a:xfrm>
            <a:off x="5360385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6" name="Rechteck 175"/>
          <p:cNvSpPr>
            <a:spLocks noChangeAspect="1"/>
          </p:cNvSpPr>
          <p:nvPr/>
        </p:nvSpPr>
        <p:spPr>
          <a:xfrm>
            <a:off x="5455144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7" name="Rechteck 176"/>
          <p:cNvSpPr>
            <a:spLocks noChangeAspect="1"/>
          </p:cNvSpPr>
          <p:nvPr/>
        </p:nvSpPr>
        <p:spPr>
          <a:xfrm>
            <a:off x="5455144" y="5703221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8" name="Rechteck 177"/>
          <p:cNvSpPr>
            <a:spLocks noChangeAspect="1"/>
          </p:cNvSpPr>
          <p:nvPr/>
        </p:nvSpPr>
        <p:spPr>
          <a:xfrm>
            <a:off x="4791789" y="5797980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9" name="Rechteck 178"/>
          <p:cNvSpPr>
            <a:spLocks noChangeAspect="1"/>
          </p:cNvSpPr>
          <p:nvPr/>
        </p:nvSpPr>
        <p:spPr>
          <a:xfrm>
            <a:off x="4791789" y="5892739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0" name="Rechteck 179"/>
          <p:cNvSpPr>
            <a:spLocks noChangeAspect="1"/>
          </p:cNvSpPr>
          <p:nvPr/>
        </p:nvSpPr>
        <p:spPr>
          <a:xfrm>
            <a:off x="4886548" y="5797980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1" name="Rechteck 180"/>
          <p:cNvSpPr>
            <a:spLocks noChangeAspect="1"/>
          </p:cNvSpPr>
          <p:nvPr/>
        </p:nvSpPr>
        <p:spPr>
          <a:xfrm>
            <a:off x="4886548" y="5892739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2" name="Rechteck 181"/>
          <p:cNvSpPr>
            <a:spLocks noChangeAspect="1"/>
          </p:cNvSpPr>
          <p:nvPr/>
        </p:nvSpPr>
        <p:spPr>
          <a:xfrm>
            <a:off x="4981307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3" name="Rechteck 182"/>
          <p:cNvSpPr>
            <a:spLocks noChangeAspect="1"/>
          </p:cNvSpPr>
          <p:nvPr/>
        </p:nvSpPr>
        <p:spPr>
          <a:xfrm>
            <a:off x="4981307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4" name="Rechteck 183"/>
          <p:cNvSpPr>
            <a:spLocks noChangeAspect="1"/>
          </p:cNvSpPr>
          <p:nvPr/>
        </p:nvSpPr>
        <p:spPr>
          <a:xfrm>
            <a:off x="5076066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5" name="Rechteck 184"/>
          <p:cNvSpPr>
            <a:spLocks noChangeAspect="1"/>
          </p:cNvSpPr>
          <p:nvPr/>
        </p:nvSpPr>
        <p:spPr>
          <a:xfrm>
            <a:off x="5076066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6" name="Rechteck 185"/>
          <p:cNvSpPr>
            <a:spLocks noChangeAspect="1"/>
          </p:cNvSpPr>
          <p:nvPr/>
        </p:nvSpPr>
        <p:spPr>
          <a:xfrm>
            <a:off x="4791789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7" name="Rechteck 186"/>
          <p:cNvSpPr>
            <a:spLocks noChangeAspect="1"/>
          </p:cNvSpPr>
          <p:nvPr/>
        </p:nvSpPr>
        <p:spPr>
          <a:xfrm>
            <a:off x="4791789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8" name="Rechteck 187"/>
          <p:cNvSpPr>
            <a:spLocks noChangeAspect="1"/>
          </p:cNvSpPr>
          <p:nvPr/>
        </p:nvSpPr>
        <p:spPr>
          <a:xfrm>
            <a:off x="4886548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9" name="Rechteck 188"/>
          <p:cNvSpPr>
            <a:spLocks noChangeAspect="1"/>
          </p:cNvSpPr>
          <p:nvPr/>
        </p:nvSpPr>
        <p:spPr>
          <a:xfrm>
            <a:off x="4886548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0" name="Rechteck 189"/>
          <p:cNvSpPr>
            <a:spLocks noChangeAspect="1"/>
          </p:cNvSpPr>
          <p:nvPr/>
        </p:nvSpPr>
        <p:spPr>
          <a:xfrm>
            <a:off x="4981307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1" name="Rechteck 190"/>
          <p:cNvSpPr>
            <a:spLocks noChangeAspect="1"/>
          </p:cNvSpPr>
          <p:nvPr/>
        </p:nvSpPr>
        <p:spPr>
          <a:xfrm>
            <a:off x="4981307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2" name="Rechteck 191"/>
          <p:cNvSpPr>
            <a:spLocks noChangeAspect="1"/>
          </p:cNvSpPr>
          <p:nvPr/>
        </p:nvSpPr>
        <p:spPr>
          <a:xfrm>
            <a:off x="5076066" y="598749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3" name="Rechteck 192"/>
          <p:cNvSpPr>
            <a:spLocks noChangeAspect="1"/>
          </p:cNvSpPr>
          <p:nvPr/>
        </p:nvSpPr>
        <p:spPr>
          <a:xfrm>
            <a:off x="5076066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4" name="Rechteck 193"/>
          <p:cNvSpPr>
            <a:spLocks noChangeAspect="1"/>
          </p:cNvSpPr>
          <p:nvPr/>
        </p:nvSpPr>
        <p:spPr>
          <a:xfrm>
            <a:off x="5170867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5" name="Rechteck 194"/>
          <p:cNvSpPr>
            <a:spLocks noChangeAspect="1"/>
          </p:cNvSpPr>
          <p:nvPr/>
        </p:nvSpPr>
        <p:spPr>
          <a:xfrm>
            <a:off x="5170867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6" name="Rechteck 195"/>
          <p:cNvSpPr>
            <a:spLocks noChangeAspect="1"/>
          </p:cNvSpPr>
          <p:nvPr/>
        </p:nvSpPr>
        <p:spPr>
          <a:xfrm>
            <a:off x="5265626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7" name="Rechteck 196"/>
          <p:cNvSpPr>
            <a:spLocks noChangeAspect="1"/>
          </p:cNvSpPr>
          <p:nvPr/>
        </p:nvSpPr>
        <p:spPr>
          <a:xfrm>
            <a:off x="5265626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8" name="Rechteck 197"/>
          <p:cNvSpPr>
            <a:spLocks noChangeAspect="1"/>
          </p:cNvSpPr>
          <p:nvPr/>
        </p:nvSpPr>
        <p:spPr>
          <a:xfrm>
            <a:off x="5360385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9" name="Rechteck 198"/>
          <p:cNvSpPr>
            <a:spLocks noChangeAspect="1"/>
          </p:cNvSpPr>
          <p:nvPr/>
        </p:nvSpPr>
        <p:spPr>
          <a:xfrm>
            <a:off x="5360385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0" name="Rechteck 199"/>
          <p:cNvSpPr>
            <a:spLocks noChangeAspect="1"/>
          </p:cNvSpPr>
          <p:nvPr/>
        </p:nvSpPr>
        <p:spPr>
          <a:xfrm>
            <a:off x="5455144" y="5797980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1" name="Rechteck 200"/>
          <p:cNvSpPr>
            <a:spLocks noChangeAspect="1"/>
          </p:cNvSpPr>
          <p:nvPr/>
        </p:nvSpPr>
        <p:spPr>
          <a:xfrm>
            <a:off x="5455144" y="5892739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2" name="Rechteck 201"/>
          <p:cNvSpPr>
            <a:spLocks noChangeAspect="1"/>
          </p:cNvSpPr>
          <p:nvPr/>
        </p:nvSpPr>
        <p:spPr>
          <a:xfrm>
            <a:off x="5170867" y="598749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3" name="Rechteck 202"/>
          <p:cNvSpPr>
            <a:spLocks noChangeAspect="1"/>
          </p:cNvSpPr>
          <p:nvPr/>
        </p:nvSpPr>
        <p:spPr>
          <a:xfrm>
            <a:off x="5170867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4" name="Rechteck 203"/>
          <p:cNvSpPr>
            <a:spLocks noChangeAspect="1"/>
          </p:cNvSpPr>
          <p:nvPr/>
        </p:nvSpPr>
        <p:spPr>
          <a:xfrm>
            <a:off x="5265626" y="598749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5" name="Rechteck 204"/>
          <p:cNvSpPr>
            <a:spLocks noChangeAspect="1"/>
          </p:cNvSpPr>
          <p:nvPr/>
        </p:nvSpPr>
        <p:spPr>
          <a:xfrm>
            <a:off x="5265626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6" name="Rechteck 205"/>
          <p:cNvSpPr>
            <a:spLocks noChangeAspect="1"/>
          </p:cNvSpPr>
          <p:nvPr/>
        </p:nvSpPr>
        <p:spPr>
          <a:xfrm>
            <a:off x="5360385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7" name="Rechteck 206"/>
          <p:cNvSpPr>
            <a:spLocks noChangeAspect="1"/>
          </p:cNvSpPr>
          <p:nvPr/>
        </p:nvSpPr>
        <p:spPr>
          <a:xfrm>
            <a:off x="5360385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8" name="Rechteck 207"/>
          <p:cNvSpPr>
            <a:spLocks noChangeAspect="1"/>
          </p:cNvSpPr>
          <p:nvPr/>
        </p:nvSpPr>
        <p:spPr>
          <a:xfrm>
            <a:off x="5455144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9" name="Rechteck 208"/>
          <p:cNvSpPr>
            <a:spLocks noChangeAspect="1"/>
          </p:cNvSpPr>
          <p:nvPr/>
        </p:nvSpPr>
        <p:spPr>
          <a:xfrm>
            <a:off x="5455144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0" name="Rechteck 209"/>
          <p:cNvSpPr>
            <a:spLocks noChangeAspect="1"/>
          </p:cNvSpPr>
          <p:nvPr/>
        </p:nvSpPr>
        <p:spPr>
          <a:xfrm>
            <a:off x="5549903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1" name="Rechteck 210"/>
          <p:cNvSpPr>
            <a:spLocks noChangeAspect="1"/>
          </p:cNvSpPr>
          <p:nvPr/>
        </p:nvSpPr>
        <p:spPr>
          <a:xfrm>
            <a:off x="5549903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2" name="Rechteck 211"/>
          <p:cNvSpPr>
            <a:spLocks noChangeAspect="1"/>
          </p:cNvSpPr>
          <p:nvPr/>
        </p:nvSpPr>
        <p:spPr>
          <a:xfrm>
            <a:off x="5549903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3" name="Rechteck 212"/>
          <p:cNvSpPr>
            <a:spLocks noChangeAspect="1"/>
          </p:cNvSpPr>
          <p:nvPr/>
        </p:nvSpPr>
        <p:spPr>
          <a:xfrm>
            <a:off x="5549903" y="5703221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4" name="Rechteck 213"/>
          <p:cNvSpPr>
            <a:spLocks noChangeAspect="1"/>
          </p:cNvSpPr>
          <p:nvPr/>
        </p:nvSpPr>
        <p:spPr>
          <a:xfrm>
            <a:off x="5549903" y="5797980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5" name="Rechteck 214"/>
          <p:cNvSpPr>
            <a:spLocks noChangeAspect="1"/>
          </p:cNvSpPr>
          <p:nvPr/>
        </p:nvSpPr>
        <p:spPr>
          <a:xfrm>
            <a:off x="5549903" y="5892739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6" name="Rechteck 215"/>
          <p:cNvSpPr>
            <a:spLocks noChangeAspect="1"/>
          </p:cNvSpPr>
          <p:nvPr/>
        </p:nvSpPr>
        <p:spPr>
          <a:xfrm>
            <a:off x="5549903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7" name="Rechteck 216"/>
          <p:cNvSpPr>
            <a:spLocks noChangeAspect="1"/>
          </p:cNvSpPr>
          <p:nvPr/>
        </p:nvSpPr>
        <p:spPr>
          <a:xfrm>
            <a:off x="5549903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8" name="Rechteck 217"/>
          <p:cNvSpPr>
            <a:spLocks noChangeAspect="1"/>
          </p:cNvSpPr>
          <p:nvPr/>
        </p:nvSpPr>
        <p:spPr>
          <a:xfrm>
            <a:off x="4791789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9" name="Rechteck 218"/>
          <p:cNvSpPr>
            <a:spLocks noChangeAspect="1"/>
          </p:cNvSpPr>
          <p:nvPr/>
        </p:nvSpPr>
        <p:spPr>
          <a:xfrm>
            <a:off x="4886548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0" name="Rechteck 219"/>
          <p:cNvSpPr>
            <a:spLocks noChangeAspect="1"/>
          </p:cNvSpPr>
          <p:nvPr/>
        </p:nvSpPr>
        <p:spPr>
          <a:xfrm>
            <a:off x="4981307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1" name="Rechteck 220"/>
          <p:cNvSpPr>
            <a:spLocks noChangeAspect="1"/>
          </p:cNvSpPr>
          <p:nvPr/>
        </p:nvSpPr>
        <p:spPr>
          <a:xfrm>
            <a:off x="5076066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2" name="Rechteck 221"/>
          <p:cNvSpPr>
            <a:spLocks noChangeAspect="1"/>
          </p:cNvSpPr>
          <p:nvPr/>
        </p:nvSpPr>
        <p:spPr>
          <a:xfrm>
            <a:off x="5170867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3" name="Rechteck 222"/>
          <p:cNvSpPr>
            <a:spLocks noChangeAspect="1"/>
          </p:cNvSpPr>
          <p:nvPr/>
        </p:nvSpPr>
        <p:spPr>
          <a:xfrm>
            <a:off x="5265626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4" name="Rechteck 223"/>
          <p:cNvSpPr>
            <a:spLocks noChangeAspect="1"/>
          </p:cNvSpPr>
          <p:nvPr/>
        </p:nvSpPr>
        <p:spPr>
          <a:xfrm>
            <a:off x="5360385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6" name="Rechteck 225"/>
          <p:cNvSpPr>
            <a:spLocks noChangeAspect="1"/>
          </p:cNvSpPr>
          <p:nvPr/>
        </p:nvSpPr>
        <p:spPr>
          <a:xfrm>
            <a:off x="5455144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7" name="Rechteck 226"/>
          <p:cNvSpPr>
            <a:spLocks noChangeAspect="1"/>
          </p:cNvSpPr>
          <p:nvPr/>
        </p:nvSpPr>
        <p:spPr>
          <a:xfrm>
            <a:off x="5549903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8" name="Gruppieren 227"/>
          <p:cNvGrpSpPr/>
          <p:nvPr/>
        </p:nvGrpSpPr>
        <p:grpSpPr>
          <a:xfrm>
            <a:off x="5979494" y="5424372"/>
            <a:ext cx="852874" cy="852832"/>
            <a:chOff x="4932040" y="2212237"/>
            <a:chExt cx="972048" cy="97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651" name="Rechteck 650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2" name="Rechteck 651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3" name="Rechteck 652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4" name="Rechteck 653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5" name="Rechteck 654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6" name="Rechteck 655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7" name="Rechteck 656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8" name="Rechteck 657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9" name="Rechteck 658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0" name="Rechteck 659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1" name="Rechteck 660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2" name="Rechteck 661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3" name="Rechteck 662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4" name="Rechteck 663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5" name="Rechteck 664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6" name="Rechteck 665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7" name="Rechteck 666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8" name="Rechteck 667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9" name="Rechteck 668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0" name="Rechteck 669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1" name="Rechteck 670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2" name="Rechteck 671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3" name="Rechteck 672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4" name="Rechteck 673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5" name="Rechteck 674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6" name="Rechteck 675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7" name="Rechteck 676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8" name="Rechteck 677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9" name="Rechteck 678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0" name="Rechteck 679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1" name="Rechteck 680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2" name="Rechteck 681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3" name="Rechteck 682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4" name="Rechteck 683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5" name="Rechteck 684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6" name="Rechteck 685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7" name="Rechteck 686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8" name="Rechteck 687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9" name="Rechteck 688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0" name="Rechteck 689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1" name="Rechteck 690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2" name="Rechteck 691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3" name="Rechteck 692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4" name="Rechteck 693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5" name="Rechteck 694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6" name="Rechteck 695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7" name="Rechteck 696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8" name="Rechteck 697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9" name="Rechteck 698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0" name="Rechteck 699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1" name="Rechteck 700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2" name="Rechteck 701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3" name="Rechteck 702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4" name="Rechteck 703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5" name="Rechteck 704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6" name="Rechteck 705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7" name="Rechteck 706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8" name="Rechteck 707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9" name="Rechteck 708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0" name="Rechteck 709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1" name="Rechteck 710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2" name="Rechteck 711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3" name="Rechteck 712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4" name="Rechteck 713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5" name="Rechteck 714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6" name="Rechteck 715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7" name="Rechteck 716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8" name="Rechteck 717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9" name="Rechteck 718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0" name="Rechteck 719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1" name="Rechteck 720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2" name="Rechteck 721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3" name="Rechteck 722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4" name="Rechteck 723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5" name="Rechteck 724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6" name="Rechteck 725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7" name="Rechteck 726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8" name="Rechteck 727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9" name="Rechteck 728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0" name="Rechteck 729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1" name="Rechteck 730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29" name="Gruppieren 228"/>
          <p:cNvGrpSpPr/>
          <p:nvPr/>
        </p:nvGrpSpPr>
        <p:grpSpPr>
          <a:xfrm>
            <a:off x="7132508" y="5740334"/>
            <a:ext cx="852874" cy="852832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570" name="Rechteck 569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1" name="Rechteck 570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2" name="Rechteck 571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3" name="Rechteck 572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4" name="Rechteck 573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5" name="Rechteck 574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6" name="Rechteck 575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7" name="Rechteck 576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8" name="Rechteck 577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9" name="Rechteck 578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0" name="Rechteck 579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1" name="Rechteck 580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2" name="Rechteck 581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3" name="Rechteck 582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4" name="Rechteck 583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5" name="Rechteck 584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6" name="Rechteck 585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7" name="Rechteck 586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8" name="Rechteck 587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9" name="Rechteck 588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0" name="Rechteck 589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1" name="Rechteck 590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2" name="Rechteck 591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3" name="Rechteck 592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4" name="Rechteck 593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5" name="Rechteck 594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6" name="Rechteck 595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7" name="Rechteck 596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8" name="Rechteck 597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9" name="Rechteck 598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0" name="Rechteck 599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1" name="Rechteck 600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2" name="Rechteck 601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3" name="Rechteck 602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4" name="Rechteck 603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5" name="Rechteck 604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6" name="Rechteck 605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7" name="Rechteck 606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8" name="Rechteck 607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9" name="Rechteck 608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0" name="Rechteck 609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1" name="Rechteck 610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2" name="Rechteck 611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3" name="Rechteck 612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4" name="Rechteck 613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5" name="Rechteck 614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6" name="Rechteck 615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7" name="Rechteck 616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8" name="Rechteck 617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9" name="Rechteck 618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0" name="Rechteck 619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1" name="Rechteck 620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2" name="Rechteck 621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3" name="Rechteck 622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4" name="Rechteck 623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5" name="Rechteck 624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6" name="Rechteck 625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7" name="Rechteck 626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8" name="Rechteck 627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9" name="Rechteck 628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0" name="Rechteck 629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1" name="Rechteck 630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2" name="Rechteck 631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3" name="Rechteck 632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4" name="Rechteck 633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5" name="Rechteck 634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6" name="Rechteck 635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7" name="Rechteck 636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8" name="Rechteck 637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9" name="Rechteck 638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0" name="Rechteck 639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1" name="Rechteck 640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2" name="Rechteck 641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3" name="Rechteck 642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4" name="Rechteck 643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5" name="Rechteck 644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6" name="Rechteck 645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7" name="Rechteck 646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8" name="Rechteck 647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9" name="Rechteck 648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0" name="Rechteck 649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30" name="Gruppieren 229"/>
          <p:cNvGrpSpPr/>
          <p:nvPr/>
        </p:nvGrpSpPr>
        <p:grpSpPr>
          <a:xfrm>
            <a:off x="1355754" y="5522420"/>
            <a:ext cx="1208843" cy="764818"/>
            <a:chOff x="65405" y="5229943"/>
            <a:chExt cx="1377758" cy="871688"/>
          </a:xfrm>
        </p:grpSpPr>
        <p:cxnSp>
          <p:nvCxnSpPr>
            <p:cNvPr id="552" name="Gerader Verbinder 551"/>
            <p:cNvCxnSpPr/>
            <p:nvPr/>
          </p:nvCxnSpPr>
          <p:spPr>
            <a:xfrm flipH="1">
              <a:off x="401654" y="6100389"/>
              <a:ext cx="104150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Gerader Verbinder 552"/>
            <p:cNvCxnSpPr/>
            <p:nvPr/>
          </p:nvCxnSpPr>
          <p:spPr>
            <a:xfrm flipH="1">
              <a:off x="385634" y="5229943"/>
              <a:ext cx="1057529" cy="63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4" name="Rechteck 553"/>
            <p:cNvSpPr>
              <a:spLocks noChangeAspect="1"/>
            </p:cNvSpPr>
            <p:nvPr/>
          </p:nvSpPr>
          <p:spPr>
            <a:xfrm>
              <a:off x="713477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5" name="Rechteck 554"/>
            <p:cNvSpPr>
              <a:spLocks noChangeAspect="1"/>
            </p:cNvSpPr>
            <p:nvPr/>
          </p:nvSpPr>
          <p:spPr>
            <a:xfrm>
              <a:off x="497453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6" name="Rechteck 555"/>
            <p:cNvSpPr>
              <a:spLocks noChangeAspect="1"/>
            </p:cNvSpPr>
            <p:nvPr/>
          </p:nvSpPr>
          <p:spPr>
            <a:xfrm>
              <a:off x="281429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7" name="Rechteck 556"/>
            <p:cNvSpPr>
              <a:spLocks noChangeAspect="1"/>
            </p:cNvSpPr>
            <p:nvPr/>
          </p:nvSpPr>
          <p:spPr>
            <a:xfrm>
              <a:off x="65405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8" name="Rechteck 557"/>
            <p:cNvSpPr>
              <a:spLocks noChangeAspect="1"/>
            </p:cNvSpPr>
            <p:nvPr/>
          </p:nvSpPr>
          <p:spPr>
            <a:xfrm>
              <a:off x="713477" y="54510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9" name="Rechteck 558"/>
            <p:cNvSpPr>
              <a:spLocks noChangeAspect="1"/>
            </p:cNvSpPr>
            <p:nvPr/>
          </p:nvSpPr>
          <p:spPr>
            <a:xfrm>
              <a:off x="497453" y="545107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0" name="Rechteck 559"/>
            <p:cNvSpPr>
              <a:spLocks noChangeAspect="1"/>
            </p:cNvSpPr>
            <p:nvPr/>
          </p:nvSpPr>
          <p:spPr>
            <a:xfrm>
              <a:off x="281429" y="545107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1" name="Rechteck 560"/>
            <p:cNvSpPr>
              <a:spLocks noChangeAspect="1"/>
            </p:cNvSpPr>
            <p:nvPr/>
          </p:nvSpPr>
          <p:spPr>
            <a:xfrm>
              <a:off x="65405" y="54510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2" name="Rechteck 561"/>
            <p:cNvSpPr>
              <a:spLocks noChangeAspect="1"/>
            </p:cNvSpPr>
            <p:nvPr/>
          </p:nvSpPr>
          <p:spPr>
            <a:xfrm>
              <a:off x="713477" y="56671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3" name="Rechteck 562"/>
            <p:cNvSpPr>
              <a:spLocks noChangeAspect="1"/>
            </p:cNvSpPr>
            <p:nvPr/>
          </p:nvSpPr>
          <p:spPr>
            <a:xfrm>
              <a:off x="497453" y="56671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4" name="Rechteck 563"/>
            <p:cNvSpPr>
              <a:spLocks noChangeAspect="1"/>
            </p:cNvSpPr>
            <p:nvPr/>
          </p:nvSpPr>
          <p:spPr>
            <a:xfrm>
              <a:off x="281429" y="56671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5" name="Rechteck 564"/>
            <p:cNvSpPr>
              <a:spLocks noChangeAspect="1"/>
            </p:cNvSpPr>
            <p:nvPr/>
          </p:nvSpPr>
          <p:spPr>
            <a:xfrm>
              <a:off x="65405" y="56671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6" name="Rechteck 565"/>
            <p:cNvSpPr>
              <a:spLocks noChangeAspect="1"/>
            </p:cNvSpPr>
            <p:nvPr/>
          </p:nvSpPr>
          <p:spPr>
            <a:xfrm>
              <a:off x="713477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7" name="Rechteck 566"/>
            <p:cNvSpPr>
              <a:spLocks noChangeAspect="1"/>
            </p:cNvSpPr>
            <p:nvPr/>
          </p:nvSpPr>
          <p:spPr>
            <a:xfrm>
              <a:off x="497453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8" name="Rechteck 567"/>
            <p:cNvSpPr>
              <a:spLocks noChangeAspect="1"/>
            </p:cNvSpPr>
            <p:nvPr/>
          </p:nvSpPr>
          <p:spPr>
            <a:xfrm>
              <a:off x="281429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9" name="Rechteck 568"/>
            <p:cNvSpPr>
              <a:spLocks noChangeAspect="1"/>
            </p:cNvSpPr>
            <p:nvPr/>
          </p:nvSpPr>
          <p:spPr>
            <a:xfrm>
              <a:off x="65405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31" name="Rechteck 230"/>
          <p:cNvSpPr>
            <a:spLocks noChangeAspect="1"/>
          </p:cNvSpPr>
          <p:nvPr/>
        </p:nvSpPr>
        <p:spPr>
          <a:xfrm>
            <a:off x="2756071" y="5715969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2" name="Rechteck 231"/>
          <p:cNvSpPr>
            <a:spLocks noChangeAspect="1"/>
          </p:cNvSpPr>
          <p:nvPr/>
        </p:nvSpPr>
        <p:spPr>
          <a:xfrm>
            <a:off x="2850872" y="5715969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3" name="Rechteck 232"/>
          <p:cNvSpPr>
            <a:spLocks noChangeAspect="1"/>
          </p:cNvSpPr>
          <p:nvPr/>
        </p:nvSpPr>
        <p:spPr>
          <a:xfrm>
            <a:off x="2945631" y="5715969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4" name="Rechteck 233"/>
          <p:cNvSpPr>
            <a:spLocks noChangeAspect="1"/>
          </p:cNvSpPr>
          <p:nvPr/>
        </p:nvSpPr>
        <p:spPr>
          <a:xfrm>
            <a:off x="3040390" y="5715969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5" name="Rechteck 234"/>
          <p:cNvSpPr>
            <a:spLocks noChangeAspect="1"/>
          </p:cNvSpPr>
          <p:nvPr/>
        </p:nvSpPr>
        <p:spPr>
          <a:xfrm>
            <a:off x="2756071" y="581072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6" name="Rechteck 235"/>
          <p:cNvSpPr>
            <a:spLocks noChangeAspect="1"/>
          </p:cNvSpPr>
          <p:nvPr/>
        </p:nvSpPr>
        <p:spPr>
          <a:xfrm>
            <a:off x="2756071" y="590548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7" name="Rechteck 236"/>
          <p:cNvSpPr>
            <a:spLocks noChangeAspect="1"/>
          </p:cNvSpPr>
          <p:nvPr/>
        </p:nvSpPr>
        <p:spPr>
          <a:xfrm>
            <a:off x="2756071" y="6000247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8" name="Rechteck 237"/>
          <p:cNvSpPr>
            <a:spLocks noChangeAspect="1"/>
          </p:cNvSpPr>
          <p:nvPr/>
        </p:nvSpPr>
        <p:spPr>
          <a:xfrm>
            <a:off x="2850872" y="581072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9" name="Rechteck 238"/>
          <p:cNvSpPr>
            <a:spLocks noChangeAspect="1"/>
          </p:cNvSpPr>
          <p:nvPr/>
        </p:nvSpPr>
        <p:spPr>
          <a:xfrm>
            <a:off x="2850872" y="590548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0" name="Rechteck 239"/>
          <p:cNvSpPr>
            <a:spLocks noChangeAspect="1"/>
          </p:cNvSpPr>
          <p:nvPr/>
        </p:nvSpPr>
        <p:spPr>
          <a:xfrm>
            <a:off x="2945631" y="581072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1" name="Rechteck 240"/>
          <p:cNvSpPr>
            <a:spLocks noChangeAspect="1"/>
          </p:cNvSpPr>
          <p:nvPr/>
        </p:nvSpPr>
        <p:spPr>
          <a:xfrm>
            <a:off x="2945631" y="590548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2" name="Rechteck 241"/>
          <p:cNvSpPr>
            <a:spLocks noChangeAspect="1"/>
          </p:cNvSpPr>
          <p:nvPr/>
        </p:nvSpPr>
        <p:spPr>
          <a:xfrm>
            <a:off x="3040390" y="581072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3" name="Rechteck 242"/>
          <p:cNvSpPr>
            <a:spLocks noChangeAspect="1"/>
          </p:cNvSpPr>
          <p:nvPr/>
        </p:nvSpPr>
        <p:spPr>
          <a:xfrm>
            <a:off x="3040390" y="590548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4" name="Rechteck 243"/>
          <p:cNvSpPr>
            <a:spLocks noChangeAspect="1"/>
          </p:cNvSpPr>
          <p:nvPr/>
        </p:nvSpPr>
        <p:spPr>
          <a:xfrm>
            <a:off x="3135149" y="581072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5" name="Rechteck 244"/>
          <p:cNvSpPr>
            <a:spLocks noChangeAspect="1"/>
          </p:cNvSpPr>
          <p:nvPr/>
        </p:nvSpPr>
        <p:spPr>
          <a:xfrm>
            <a:off x="2850872" y="6000247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6" name="Rechteck 245"/>
          <p:cNvSpPr>
            <a:spLocks noChangeAspect="1"/>
          </p:cNvSpPr>
          <p:nvPr/>
        </p:nvSpPr>
        <p:spPr>
          <a:xfrm>
            <a:off x="2945631" y="6000247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7" name="Rechteck 246"/>
          <p:cNvSpPr>
            <a:spLocks noChangeAspect="1"/>
          </p:cNvSpPr>
          <p:nvPr/>
        </p:nvSpPr>
        <p:spPr>
          <a:xfrm>
            <a:off x="3040390" y="6000247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8" name="Rechteck 247"/>
          <p:cNvSpPr>
            <a:spLocks noChangeAspect="1"/>
          </p:cNvSpPr>
          <p:nvPr/>
        </p:nvSpPr>
        <p:spPr>
          <a:xfrm>
            <a:off x="3135149" y="600024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9" name="Rechteck 248"/>
          <p:cNvSpPr>
            <a:spLocks noChangeAspect="1"/>
          </p:cNvSpPr>
          <p:nvPr/>
        </p:nvSpPr>
        <p:spPr>
          <a:xfrm>
            <a:off x="3229908" y="581072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0" name="Rechteck 249"/>
          <p:cNvSpPr>
            <a:spLocks noChangeAspect="1"/>
          </p:cNvSpPr>
          <p:nvPr/>
        </p:nvSpPr>
        <p:spPr>
          <a:xfrm>
            <a:off x="3229908" y="590548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1" name="Rechteck 250"/>
          <p:cNvSpPr>
            <a:spLocks noChangeAspect="1"/>
          </p:cNvSpPr>
          <p:nvPr/>
        </p:nvSpPr>
        <p:spPr>
          <a:xfrm>
            <a:off x="3229908" y="600024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52" name="Gruppieren 251"/>
          <p:cNvGrpSpPr/>
          <p:nvPr/>
        </p:nvGrpSpPr>
        <p:grpSpPr>
          <a:xfrm>
            <a:off x="7985382" y="5740334"/>
            <a:ext cx="852874" cy="852832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Rechteck 522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4" name="Rechteck 523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5" name="Rechteck 524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6" name="Rechteck 525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7" name="Rechteck 526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8" name="Rechteck 527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9" name="Rechteck 528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0" name="Rechteck 529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1" name="Rechteck 530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2" name="Rechteck 531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3" name="Rechteck 532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4" name="Rechteck 533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5" name="Rechteck 534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6" name="Rechteck 535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7" name="Rechteck 536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8" name="Rechteck 537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9" name="Rechteck 538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0" name="Rechteck 539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1" name="Rechteck 540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2" name="Rechteck 541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3" name="Rechteck 542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4" name="Rechteck 543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5" name="Rechteck 544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6" name="Rechteck 545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7" name="Rechteck 546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8" name="Rechteck 547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9" name="Rechteck 548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0" name="Rechteck 549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1" name="Rechteck 550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53" name="Gruppieren 252"/>
          <p:cNvGrpSpPr/>
          <p:nvPr/>
        </p:nvGrpSpPr>
        <p:grpSpPr>
          <a:xfrm>
            <a:off x="7132466" y="4890847"/>
            <a:ext cx="852874" cy="852832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54" name="Gruppieren 253"/>
          <p:cNvGrpSpPr/>
          <p:nvPr/>
        </p:nvGrpSpPr>
        <p:grpSpPr>
          <a:xfrm>
            <a:off x="7985340" y="4890847"/>
            <a:ext cx="852874" cy="852832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3" name="Rechteck 262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4" name="Rechteck 263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5" name="Rechteck 264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6" name="Rechteck 265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8" name="Rechteck 347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9" name="Rechteck 348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0" name="Rechteck 349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1" name="Rechteck 350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2" name="Rechteck 351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8" name="Rechteck 357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55" name="Rechteck 254"/>
          <p:cNvSpPr/>
          <p:nvPr/>
        </p:nvSpPr>
        <p:spPr>
          <a:xfrm>
            <a:off x="7092957" y="4860572"/>
            <a:ext cx="1772061" cy="1681125"/>
          </a:xfrm>
          <a:prstGeom prst="rect">
            <a:avLst/>
          </a:prstGeom>
          <a:noFill/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5" name="Inhaltsplatzhalter 224"/>
          <p:cNvSpPr>
            <a:spLocks noGrp="1"/>
          </p:cNvSpPr>
          <p:nvPr>
            <p:ph idx="1"/>
          </p:nvPr>
        </p:nvSpPr>
        <p:spPr>
          <a:xfrm>
            <a:off x="434001" y="841908"/>
            <a:ext cx="8707072" cy="356435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Increase </a:t>
            </a:r>
            <a:r>
              <a:rPr lang="en-GB" dirty="0"/>
              <a:t>dynamic </a:t>
            </a:r>
            <a:r>
              <a:rPr lang="en-GB" dirty="0" smtClean="0"/>
              <a:t>range </a:t>
            </a:r>
            <a:r>
              <a:rPr lang="en-GB" dirty="0" err="1" smtClean="0"/>
              <a:t>wrt</a:t>
            </a:r>
            <a:r>
              <a:rPr lang="en-GB" dirty="0" smtClean="0"/>
              <a:t>. Phase 0 scheme</a:t>
            </a:r>
            <a:endParaRPr lang="en-GB" dirty="0"/>
          </a:p>
          <a:p>
            <a:r>
              <a:rPr lang="en-GB" dirty="0" smtClean="0"/>
              <a:t>Improve </a:t>
            </a:r>
            <a:r>
              <a:rPr lang="en-GB" dirty="0"/>
              <a:t>granularity by factor of four, to </a:t>
            </a:r>
            <a:r>
              <a:rPr lang="en-GB" b="1" dirty="0"/>
              <a:t>0.1×0.1</a:t>
            </a:r>
            <a:r>
              <a:rPr lang="en-GB" dirty="0"/>
              <a:t> (</a:t>
            </a:r>
            <a:r>
              <a:rPr lang="en-GB" dirty="0" err="1"/>
              <a:t>η×φ</a:t>
            </a:r>
            <a:r>
              <a:rPr lang="en-GB" dirty="0"/>
              <a:t>)</a:t>
            </a:r>
          </a:p>
          <a:p>
            <a:r>
              <a:rPr lang="en-GB" dirty="0"/>
              <a:t>Allow for flexibility in jet definition </a:t>
            </a:r>
            <a:br>
              <a:rPr lang="en-GB" dirty="0"/>
            </a:br>
            <a:r>
              <a:rPr lang="en-GB" dirty="0"/>
              <a:t>(non-square, Gaussian filter, …)</a:t>
            </a:r>
          </a:p>
          <a:p>
            <a:r>
              <a:rPr lang="en-GB" dirty="0" smtClean="0"/>
              <a:t>Increase environment</a:t>
            </a:r>
          </a:p>
          <a:p>
            <a:pPr lvl="1"/>
            <a:r>
              <a:rPr lang="en-GB" dirty="0" smtClean="0"/>
              <a:t>Baseline 0.9 </a:t>
            </a:r>
            <a:r>
              <a:rPr lang="en-GB" dirty="0"/>
              <a:t>× </a:t>
            </a:r>
            <a:r>
              <a:rPr lang="en-GB" dirty="0" smtClean="0"/>
              <a:t>0.9</a:t>
            </a:r>
          </a:p>
          <a:p>
            <a:pPr lvl="1"/>
            <a:r>
              <a:rPr lang="en-GB" dirty="0" smtClean="0"/>
              <a:t>optional 1.7 x 1.7</a:t>
            </a:r>
            <a:endParaRPr lang="en-GB" dirty="0"/>
          </a:p>
          <a:p>
            <a:pPr lvl="1"/>
            <a:r>
              <a:rPr lang="en-GB" dirty="0" smtClean="0"/>
              <a:t>Pre-clustering in jFEX, large jets at L1Topo</a:t>
            </a:r>
            <a:endParaRPr lang="en-GB" dirty="0"/>
          </a:p>
          <a:p>
            <a:r>
              <a:rPr lang="en-GB" dirty="0" smtClean="0"/>
              <a:t>F</a:t>
            </a:r>
            <a:r>
              <a:rPr lang="en-GB" dirty="0" smtClean="0"/>
              <a:t>at </a:t>
            </a:r>
            <a:r>
              <a:rPr lang="en-GB" dirty="0" smtClean="0"/>
              <a:t>tau algorithm resides in same </a:t>
            </a:r>
            <a:r>
              <a:rPr lang="en-GB" dirty="0" smtClean="0"/>
              <a:t>modules</a:t>
            </a:r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482271" y="4638126"/>
            <a:ext cx="8166425" cy="6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38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Sliding window </a:t>
            </a:r>
            <a:r>
              <a:rPr lang="en-GB" dirty="0" smtClean="0"/>
              <a:t>algorithms </a:t>
            </a:r>
            <a:r>
              <a:rPr lang="en-GB" dirty="0" smtClean="0"/>
              <a:t>requiring large scale replication of data</a:t>
            </a:r>
          </a:p>
          <a:p>
            <a:r>
              <a:rPr lang="en-GB" dirty="0" smtClean="0"/>
              <a:t>Forward </a:t>
            </a:r>
            <a:r>
              <a:rPr lang="en-GB" dirty="0"/>
              <a:t>duplication only (fan-out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/>
              <a:t>N</a:t>
            </a:r>
            <a:r>
              <a:rPr lang="en-GB" dirty="0" smtClean="0"/>
              <a:t>o </a:t>
            </a:r>
            <a:r>
              <a:rPr lang="en-GB" dirty="0"/>
              <a:t>replication </a:t>
            </a:r>
            <a:r>
              <a:rPr lang="en-GB" dirty="0" smtClean="0"/>
              <a:t>of any source into </a:t>
            </a:r>
            <a:r>
              <a:rPr lang="en-GB" dirty="0"/>
              <a:t>more than two </a:t>
            </a:r>
            <a:r>
              <a:rPr lang="en-GB" dirty="0" smtClean="0"/>
              <a:t>sinks</a:t>
            </a:r>
          </a:p>
          <a:p>
            <a:r>
              <a:rPr lang="en-GB" dirty="0" smtClean="0"/>
              <a:t>Eta-strip / phi </a:t>
            </a:r>
            <a:r>
              <a:rPr lang="en-GB" dirty="0" smtClean="0"/>
              <a:t>octant organisation</a:t>
            </a:r>
            <a:r>
              <a:rPr lang="en-GB" dirty="0" smtClean="0"/>
              <a:t>:</a:t>
            </a:r>
            <a:endParaRPr lang="en-GB" dirty="0"/>
          </a:p>
          <a:p>
            <a:r>
              <a:rPr lang="en-GB" b="1" dirty="0" smtClean="0"/>
              <a:t>Fan-out in phi </a:t>
            </a:r>
            <a:r>
              <a:rPr lang="en-GB" dirty="0" smtClean="0"/>
              <a:t>handled at source only (DPS)</a:t>
            </a:r>
          </a:p>
          <a:p>
            <a:pPr lvl="1"/>
            <a:r>
              <a:rPr lang="en-GB" dirty="0" smtClean="0"/>
              <a:t>Transmit </a:t>
            </a:r>
            <a:r>
              <a:rPr lang="en-GB" b="1" dirty="0" smtClean="0">
                <a:solidFill>
                  <a:srgbClr val="07B97E"/>
                </a:solidFill>
              </a:rPr>
              <a:t>“core”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D703DC"/>
                </a:solidFill>
              </a:rPr>
              <a:t>“environment” </a:t>
            </a:r>
            <a:r>
              <a:rPr lang="en-GB" dirty="0" smtClean="0"/>
              <a:t>data</a:t>
            </a:r>
            <a:endParaRPr lang="en-GB" b="1" dirty="0" smtClean="0"/>
          </a:p>
          <a:p>
            <a:pPr lvl="1"/>
            <a:r>
              <a:rPr lang="en-GB" dirty="0" smtClean="0"/>
              <a:t>Duplicate all data </a:t>
            </a:r>
            <a:r>
              <a:rPr lang="en-GB" dirty="0" smtClean="0"/>
              <a:t>using additional Multi-Gigabit </a:t>
            </a:r>
            <a:r>
              <a:rPr lang="en-GB" dirty="0" smtClean="0"/>
              <a:t>Transceivers (100% duplication)</a:t>
            </a:r>
            <a:endParaRPr lang="en-GB" dirty="0" smtClean="0"/>
          </a:p>
          <a:p>
            <a:pPr lvl="1"/>
            <a:r>
              <a:rPr lang="en-GB" dirty="0" smtClean="0"/>
              <a:t>Maxi</a:t>
            </a:r>
            <a:r>
              <a:rPr lang="en-GB" dirty="0" smtClean="0"/>
              <a:t>mizing signal integrity</a:t>
            </a:r>
          </a:p>
          <a:p>
            <a:pPr lvl="1"/>
            <a:r>
              <a:rPr lang="en-GB" dirty="0" smtClean="0"/>
              <a:t>Minimizing </a:t>
            </a:r>
            <a:r>
              <a:rPr lang="en-GB" dirty="0" smtClean="0"/>
              <a:t>latency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Fan-out in eta </a:t>
            </a:r>
            <a:r>
              <a:rPr lang="en-GB" dirty="0" smtClean="0"/>
              <a:t>handled at </a:t>
            </a:r>
            <a:br>
              <a:rPr lang="en-GB" dirty="0" smtClean="0"/>
            </a:br>
            <a:r>
              <a:rPr lang="en-GB" dirty="0" smtClean="0"/>
              <a:t>destination only</a:t>
            </a:r>
          </a:p>
          <a:p>
            <a:pPr lvl="1"/>
            <a:r>
              <a:rPr lang="en-GB" dirty="0" smtClean="0"/>
              <a:t>Baseline “far end PMA loopback” </a:t>
            </a:r>
            <a:endParaRPr lang="en-GB" dirty="0" smtClean="0"/>
          </a:p>
          <a:p>
            <a:pPr lvl="1"/>
            <a:r>
              <a:rPr lang="en-GB" dirty="0" smtClean="0"/>
              <a:t>Low latency FPGA-to-FPGA  re-transmission </a:t>
            </a:r>
            <a:endParaRPr lang="en-GB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267" name="Gruppieren 266"/>
          <p:cNvGrpSpPr/>
          <p:nvPr/>
        </p:nvGrpSpPr>
        <p:grpSpPr>
          <a:xfrm>
            <a:off x="6726230" y="4005064"/>
            <a:ext cx="2419134" cy="2019143"/>
            <a:chOff x="6510933" y="4157766"/>
            <a:chExt cx="2419134" cy="2019143"/>
          </a:xfrm>
        </p:grpSpPr>
        <p:sp>
          <p:nvSpPr>
            <p:cNvPr id="263" name="Textfeld 262"/>
            <p:cNvSpPr txBox="1"/>
            <p:nvPr/>
          </p:nvSpPr>
          <p:spPr>
            <a:xfrm>
              <a:off x="7596115" y="5792926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264" name="Textfeld 263"/>
            <p:cNvSpPr txBox="1"/>
            <p:nvPr/>
          </p:nvSpPr>
          <p:spPr>
            <a:xfrm>
              <a:off x="8594719" y="5030558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l-GR" dirty="0" smtClean="0"/>
                <a:t>ϕ</a:t>
              </a:r>
              <a:endParaRPr lang="en-GB" dirty="0"/>
            </a:p>
          </p:txBody>
        </p:sp>
        <p:pic>
          <p:nvPicPr>
            <p:cNvPr id="266" name="Grafik 26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0933" y="4157766"/>
              <a:ext cx="2170364" cy="1743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4300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jFEX </a:t>
            </a:r>
            <a:r>
              <a:rPr lang="en-GB" dirty="0" smtClean="0"/>
              <a:t>module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r>
              <a:rPr lang="en-GB" dirty="0" smtClean="0"/>
              <a:t>Eta strip </a:t>
            </a:r>
            <a:r>
              <a:rPr lang="en-GB" dirty="0" smtClean="0"/>
              <a:t>× phi </a:t>
            </a:r>
            <a:r>
              <a:rPr lang="en-GB" dirty="0" smtClean="0"/>
              <a:t>octant : per </a:t>
            </a:r>
            <a:r>
              <a:rPr lang="en-GB" dirty="0"/>
              <a:t>module </a:t>
            </a:r>
            <a:r>
              <a:rPr lang="en-GB" dirty="0" smtClean="0"/>
              <a:t>~</a:t>
            </a:r>
            <a:r>
              <a:rPr lang="en-GB" dirty="0" smtClean="0"/>
              <a:t>9.8</a:t>
            </a:r>
            <a:r>
              <a:rPr lang="en-GB" dirty="0" smtClean="0"/>
              <a:t> </a:t>
            </a:r>
            <a:r>
              <a:rPr lang="en-GB" dirty="0"/>
              <a:t>× </a:t>
            </a:r>
            <a:r>
              <a:rPr lang="en-GB" dirty="0"/>
              <a:t>0</a:t>
            </a:r>
            <a:r>
              <a:rPr lang="en-GB" dirty="0" smtClean="0"/>
              <a:t>.8</a:t>
            </a:r>
            <a:endParaRPr lang="en-GB" dirty="0" smtClean="0"/>
          </a:p>
          <a:p>
            <a:r>
              <a:rPr lang="en-GB" dirty="0" smtClean="0"/>
              <a:t>Granularity 0.1 x 0.1 except FCAL </a:t>
            </a:r>
          </a:p>
          <a:p>
            <a:r>
              <a:rPr lang="en-GB" dirty="0"/>
              <a:t>(</a:t>
            </a:r>
            <a:r>
              <a:rPr lang="en-GB" dirty="0" smtClean="0"/>
              <a:t>up to</a:t>
            </a:r>
            <a:r>
              <a:rPr lang="en-GB" dirty="0" smtClean="0"/>
              <a:t>) </a:t>
            </a:r>
            <a:r>
              <a:rPr lang="en-GB" dirty="0" smtClean="0"/>
              <a:t>72 </a:t>
            </a:r>
            <a:r>
              <a:rPr lang="en-GB" dirty="0" smtClean="0"/>
              <a:t>× </a:t>
            </a:r>
            <a:r>
              <a:rPr lang="en-GB" dirty="0"/>
              <a:t>8</a:t>
            </a:r>
            <a:r>
              <a:rPr lang="en-GB" dirty="0" smtClean="0"/>
              <a:t> </a:t>
            </a:r>
            <a:r>
              <a:rPr lang="en-GB" dirty="0" smtClean="0"/>
              <a:t>bins × 2 × 2 (upstream duplication, e/h)</a:t>
            </a:r>
          </a:p>
          <a:p>
            <a:r>
              <a:rPr lang="en-GB" dirty="0" smtClean="0"/>
              <a:t>(up to) 288 </a:t>
            </a:r>
            <a:r>
              <a:rPr lang="en-GB" dirty="0" smtClean="0"/>
              <a:t>incoming fibres @ 6.4Gb/s baseline</a:t>
            </a:r>
          </a:p>
          <a:p>
            <a:r>
              <a:rPr lang="en-GB" dirty="0" smtClean="0"/>
              <a:t>22(24) </a:t>
            </a:r>
            <a:r>
              <a:rPr lang="en-GB" dirty="0" smtClean="0"/>
              <a:t>× 12-way “MicroPOD” high density receivers</a:t>
            </a:r>
          </a:p>
          <a:p>
            <a:r>
              <a:rPr lang="en-GB" dirty="0" smtClean="0"/>
              <a:t>Four 72-way fibre connectors (“MPO/MTP”)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FPGAs</a:t>
            </a:r>
          </a:p>
          <a:p>
            <a:r>
              <a:rPr lang="en-GB" dirty="0" smtClean="0"/>
              <a:t>Core of up to 1.2×0.8 (</a:t>
            </a:r>
            <a:r>
              <a:rPr lang="en-GB" dirty="0" err="1" smtClean="0"/>
              <a:t>η×ϕ</a:t>
            </a:r>
            <a:r>
              <a:rPr lang="en-GB" dirty="0" smtClean="0"/>
              <a:t>), plus environment 0.8×0.8 </a:t>
            </a:r>
          </a:p>
          <a:p>
            <a:r>
              <a:rPr lang="en-GB" dirty="0" smtClean="0"/>
              <a:t>20 × 16 bins </a:t>
            </a:r>
            <a:r>
              <a:rPr lang="en-GB" dirty="0" smtClean="0">
                <a:sym typeface="Wingdings" panose="05000000000000000000" pitchFamily="2" charset="2"/>
              </a:rPr>
              <a:t> 80 high speed links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6 large </a:t>
            </a:r>
            <a:r>
              <a:rPr lang="en-GB" dirty="0" smtClean="0">
                <a:sym typeface="Wingdings" panose="05000000000000000000" pitchFamily="2" charset="2"/>
              </a:rPr>
              <a:t>FPGAs per module</a:t>
            </a:r>
          </a:p>
          <a:p>
            <a:r>
              <a:rPr lang="en-GB" dirty="0" smtClean="0"/>
              <a:t>XC7VX690T / XC7VX1140T (overlap region)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88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Floorplan</a:t>
            </a:r>
            <a:r>
              <a:rPr lang="en-GB" dirty="0" smtClean="0"/>
              <a:t> </a:t>
            </a:r>
            <a:r>
              <a:rPr lang="en-GB" dirty="0"/>
              <a:t>&amp;</a:t>
            </a:r>
            <a:r>
              <a:rPr lang="en-GB" dirty="0" smtClean="0"/>
              <a:t> Details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572" y="977089"/>
            <a:ext cx="5395428" cy="5614903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214282" y="785794"/>
            <a:ext cx="3709646" cy="57150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Input data from back</a:t>
            </a:r>
          </a:p>
          <a:p>
            <a:r>
              <a:rPr lang="en-GB" sz="2000" dirty="0" smtClean="0"/>
              <a:t>Data duplication to neighbour FPGAs</a:t>
            </a:r>
          </a:p>
          <a:p>
            <a:r>
              <a:rPr lang="en-GB" sz="2000" dirty="0" smtClean="0"/>
              <a:t>Feature identification</a:t>
            </a:r>
          </a:p>
          <a:p>
            <a:r>
              <a:rPr lang="en-GB" sz="2000" dirty="0" smtClean="0"/>
              <a:t>Results to merger stage (low latency)</a:t>
            </a:r>
          </a:p>
          <a:p>
            <a:r>
              <a:rPr lang="en-GB" sz="2000" dirty="0" smtClean="0"/>
              <a:t>Fibre output to L1Topo on front panel</a:t>
            </a:r>
          </a:p>
          <a:p>
            <a:r>
              <a:rPr lang="en-GB" sz="2000" dirty="0" smtClean="0"/>
              <a:t>Module control via IPMC and Ethernet (“</a:t>
            </a:r>
            <a:r>
              <a:rPr lang="en-GB" sz="2000" dirty="0" err="1" smtClean="0"/>
              <a:t>IPBus</a:t>
            </a:r>
            <a:r>
              <a:rPr lang="en-GB" sz="2000" dirty="0" smtClean="0"/>
              <a:t>”)</a:t>
            </a:r>
          </a:p>
          <a:p>
            <a:r>
              <a:rPr lang="en-GB" sz="2000" dirty="0" smtClean="0"/>
              <a:t>Readout and timing/control via backplane</a:t>
            </a:r>
          </a:p>
          <a:p>
            <a:pPr lvl="1"/>
            <a:r>
              <a:rPr lang="en-GB" sz="2000" dirty="0" smtClean="0"/>
              <a:t>Hub / ROD modules</a:t>
            </a:r>
          </a:p>
          <a:p>
            <a:r>
              <a:rPr lang="en-GB" sz="2000" dirty="0" smtClean="0"/>
              <a:t>Maximum space for real-time circuitry !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 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 flipH="1" flipV="1">
            <a:off x="6732240" y="1916832"/>
            <a:ext cx="1368152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>
            <a:off x="6300192" y="1844824"/>
            <a:ext cx="1440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5436096" y="2132856"/>
            <a:ext cx="360040" cy="3600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4860032" y="3068960"/>
            <a:ext cx="0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4716016" y="4653136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 flipV="1">
            <a:off x="4211960" y="2132856"/>
            <a:ext cx="432048" cy="2736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84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</a:t>
            </a:r>
            <a:r>
              <a:rPr lang="en-GB" dirty="0" smtClean="0"/>
              <a:t>vs. </a:t>
            </a:r>
            <a:r>
              <a:rPr lang="en-GB" dirty="0" smtClean="0"/>
              <a:t>options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jFEX (just like </a:t>
            </a:r>
            <a:r>
              <a:rPr lang="en-GB" sz="1800" dirty="0" err="1" smtClean="0"/>
              <a:t>eFEX</a:t>
            </a:r>
            <a:r>
              <a:rPr lang="en-GB" sz="1800" dirty="0"/>
              <a:t>)</a:t>
            </a:r>
            <a:r>
              <a:rPr lang="en-GB" sz="1800" dirty="0" smtClean="0"/>
              <a:t> design dominated by management of very high input data volume and duplication at system and FPGA level. </a:t>
            </a:r>
          </a:p>
          <a:p>
            <a:r>
              <a:rPr lang="en-GB" sz="1800" dirty="0" smtClean="0"/>
              <a:t>Massive duplication affects signal integrity</a:t>
            </a:r>
          </a:p>
          <a:p>
            <a:r>
              <a:rPr lang="en-GB" sz="1800" dirty="0" smtClean="0"/>
              <a:t>Decision in favour of a baseline data rate of 6.4 Gb/s</a:t>
            </a:r>
          </a:p>
          <a:p>
            <a:r>
              <a:rPr lang="en-GB" sz="1800" dirty="0" smtClean="0"/>
              <a:t>However, r</a:t>
            </a:r>
            <a:r>
              <a:rPr lang="en-GB" sz="1800" dirty="0" smtClean="0"/>
              <a:t>ecent link test results very promising</a:t>
            </a:r>
          </a:p>
          <a:p>
            <a:r>
              <a:rPr lang="en-GB" sz="1800" dirty="0" smtClean="0"/>
              <a:t>Continue test programme on higher transmission rates</a:t>
            </a:r>
          </a:p>
          <a:p>
            <a:pPr marL="0" indent="0">
              <a:buNone/>
            </a:pPr>
            <a:r>
              <a:rPr lang="en-GB" sz="1800" dirty="0" smtClean="0"/>
              <a:t>Higher transmission rate option strongly favoured !!!</a:t>
            </a:r>
          </a:p>
          <a:p>
            <a:r>
              <a:rPr lang="en-GB" sz="1800" dirty="0" smtClean="0"/>
              <a:t>Build modules capable of double rate</a:t>
            </a:r>
          </a:p>
          <a:p>
            <a:r>
              <a:rPr lang="en-GB" sz="1800" dirty="0" smtClean="0"/>
              <a:t>4η </a:t>
            </a:r>
            <a:r>
              <a:rPr lang="en-GB" sz="1800" dirty="0"/>
              <a:t>×</a:t>
            </a:r>
            <a:r>
              <a:rPr lang="en-GB" sz="1800" dirty="0" smtClean="0"/>
              <a:t> 4ϕ trigger towers per fibre seems good choice</a:t>
            </a:r>
          </a:p>
          <a:p>
            <a:r>
              <a:rPr lang="en-GB" sz="1800" dirty="0" smtClean="0"/>
              <a:t>jFEX module will be able to handle one quadrant in phi</a:t>
            </a:r>
          </a:p>
          <a:p>
            <a:r>
              <a:rPr lang="en-GB" sz="1800" dirty="0" smtClean="0"/>
              <a:t>Full eta, 1.7 environment in phi</a:t>
            </a:r>
          </a:p>
          <a:p>
            <a:r>
              <a:rPr lang="en-GB" sz="1800" dirty="0" smtClean="0"/>
              <a:t>Partitioning at FPGA level will require some additional work</a:t>
            </a:r>
          </a:p>
          <a:p>
            <a:r>
              <a:rPr lang="en-GB" sz="1800" dirty="0" smtClean="0"/>
              <a:t>1.7 x 1.7 jet size will be possible</a:t>
            </a:r>
          </a:p>
          <a:p>
            <a:endParaRPr lang="en-GB" sz="900" dirty="0"/>
          </a:p>
          <a:p>
            <a:pPr marL="0" indent="0">
              <a:buNone/>
            </a:pPr>
            <a:r>
              <a:rPr lang="en-GB" sz="1800" dirty="0" smtClean="0"/>
              <a:t>Remark (triggered by yesterday’s discussion)</a:t>
            </a:r>
          </a:p>
          <a:p>
            <a:r>
              <a:rPr lang="en-GB" sz="1800" dirty="0" smtClean="0"/>
              <a:t>Pileup corrections possible with jFEX and L1Topo</a:t>
            </a:r>
          </a:p>
          <a:p>
            <a:r>
              <a:rPr lang="en-GB" sz="1800" dirty="0" smtClean="0"/>
              <a:t>jFEX calculates both jets and energy sums (slice along phi)</a:t>
            </a:r>
          </a:p>
          <a:p>
            <a:r>
              <a:rPr lang="en-GB" sz="1800" dirty="0" smtClean="0"/>
              <a:t>Perform pile-up corrections on L1Topo</a:t>
            </a:r>
          </a:p>
          <a:p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741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Bildschirmpräsentation (4:3)</PresentationFormat>
  <Paragraphs>105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Larissa-Design</vt:lpstr>
      <vt:lpstr>jFEX / baseline </vt:lpstr>
      <vt:lpstr>jFEX system : overview</vt:lpstr>
      <vt:lpstr>Jets: Sliding Window Algorithms</vt:lpstr>
      <vt:lpstr>Data replication</vt:lpstr>
      <vt:lpstr>jFEX module</vt:lpstr>
      <vt:lpstr>Floorplan &amp; Details</vt:lpstr>
      <vt:lpstr>Baseline vs. options 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1161</cp:revision>
  <cp:lastPrinted>2013-07-10T08:09:03Z</cp:lastPrinted>
  <dcterms:created xsi:type="dcterms:W3CDTF">2009-12-08T11:59:40Z</dcterms:created>
  <dcterms:modified xsi:type="dcterms:W3CDTF">2013-07-10T08:36:54Z</dcterms:modified>
</cp:coreProperties>
</file>