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13" r:id="rId2"/>
    <p:sldId id="431" r:id="rId3"/>
    <p:sldId id="438" r:id="rId4"/>
    <p:sldId id="439" r:id="rId5"/>
    <p:sldId id="434" r:id="rId6"/>
    <p:sldId id="435" r:id="rId7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0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5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363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363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27/10/2013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9040"/>
            <a:ext cx="2946135" cy="49363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55" y="9379040"/>
            <a:ext cx="2946135" cy="49363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27.10.2013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835150" y="946150"/>
            <a:ext cx="4324350" cy="3243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19200" y="4503738"/>
            <a:ext cx="5562600" cy="35988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6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835150" y="946150"/>
            <a:ext cx="4324350" cy="3243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19200" y="4503738"/>
            <a:ext cx="5562600" cy="35988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82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1041" y="485332"/>
            <a:ext cx="7768800" cy="130909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03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JEP F/W status and plans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008112"/>
          </a:xfrm>
        </p:spPr>
        <p:txBody>
          <a:bodyPr>
            <a:normAutofit/>
          </a:bodyPr>
          <a:lstStyle/>
          <a:p>
            <a:r>
              <a:rPr lang="de-DE" dirty="0"/>
              <a:t>Uli, Pawel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6096" y="10120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6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JEM u</a:t>
            </a:r>
            <a:r>
              <a:rPr lang="en-GB" dirty="0" smtClean="0"/>
              <a:t>pgrade </a:t>
            </a:r>
            <a:r>
              <a:rPr lang="en-GB" dirty="0" smtClean="0"/>
              <a:t>for run 2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Upgrade real-time path to 160 Mb/s backplane </a:t>
            </a:r>
            <a:r>
              <a:rPr lang="en-GB" dirty="0" smtClean="0"/>
              <a:t>operation</a:t>
            </a:r>
          </a:p>
          <a:p>
            <a:r>
              <a:rPr lang="en-GB" dirty="0" smtClean="0"/>
              <a:t>Route TOBs out of the backplane ports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Affected </a:t>
            </a:r>
            <a:r>
              <a:rPr lang="en-GB" dirty="0"/>
              <a:t>components: </a:t>
            </a:r>
            <a:endParaRPr lang="en-GB" dirty="0" smtClean="0"/>
          </a:p>
          <a:p>
            <a:pPr lvl="1"/>
            <a:r>
              <a:rPr lang="en-GB" dirty="0" smtClean="0"/>
              <a:t>jet processor</a:t>
            </a:r>
          </a:p>
          <a:p>
            <a:pPr lvl="1"/>
            <a:r>
              <a:rPr lang="en-GB" dirty="0" smtClean="0"/>
              <a:t>energy </a:t>
            </a:r>
            <a:r>
              <a:rPr lang="en-GB" dirty="0"/>
              <a:t>sum </a:t>
            </a:r>
            <a:r>
              <a:rPr lang="en-GB" dirty="0" smtClean="0"/>
              <a:t>processor</a:t>
            </a:r>
          </a:p>
          <a:p>
            <a:pPr lvl="1"/>
            <a:endParaRPr lang="en-GB" dirty="0"/>
          </a:p>
          <a:p>
            <a:r>
              <a:rPr lang="en-GB" dirty="0" smtClean="0"/>
              <a:t>In both processors update: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lock scheme </a:t>
            </a:r>
          </a:p>
          <a:p>
            <a:pPr lvl="1"/>
            <a:r>
              <a:rPr lang="en-GB" dirty="0" smtClean="0"/>
              <a:t>real-time </a:t>
            </a:r>
            <a:r>
              <a:rPr lang="en-GB" dirty="0" smtClean="0"/>
              <a:t>&amp;</a:t>
            </a:r>
            <a:endParaRPr lang="en-GB" dirty="0" smtClean="0"/>
          </a:p>
          <a:p>
            <a:pPr lvl="1"/>
            <a:r>
              <a:rPr lang="en-GB" dirty="0" smtClean="0"/>
              <a:t>non real-time data paths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Slides </a:t>
            </a:r>
            <a:r>
              <a:rPr lang="en-GB" dirty="0"/>
              <a:t>from </a:t>
            </a:r>
          </a:p>
          <a:p>
            <a:r>
              <a:rPr lang="en-GB" dirty="0" err="1"/>
              <a:t>Pawel</a:t>
            </a:r>
            <a:r>
              <a:rPr lang="en-GB" dirty="0"/>
              <a:t>: jet FPGA</a:t>
            </a:r>
          </a:p>
          <a:p>
            <a:r>
              <a:rPr lang="en-GB" dirty="0" err="1"/>
              <a:t>Uli</a:t>
            </a:r>
            <a:r>
              <a:rPr lang="en-GB" dirty="0"/>
              <a:t>: energy sum </a:t>
            </a:r>
            <a:r>
              <a:rPr lang="en-GB" dirty="0" smtClean="0"/>
              <a:t>FPGA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73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451520" y="360"/>
            <a:ext cx="6842880" cy="145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3597" tIns="41799" rIns="83597" bIns="41799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28">
                <a:ea typeface="msmincho" charset="0"/>
                <a:cs typeface="msmincho" charset="0"/>
              </a:rPr>
              <a:t>Architecture of the jet-FPGA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81" y="1037160"/>
            <a:ext cx="8481600" cy="497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64321" y="6087241"/>
            <a:ext cx="8087040" cy="41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0819" rIns="81638" bIns="40819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>
              <a:spcBef>
                <a:spcPts val="454"/>
              </a:spcBef>
            </a:pPr>
            <a:r>
              <a:rPr lang="en-US" sz="2177">
                <a:solidFill>
                  <a:srgbClr val="010000"/>
                </a:solidFill>
              </a:rPr>
              <a:t>Architecture is modular, its easier to add, replace or modify...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35041" y="2073960"/>
            <a:ext cx="1853280" cy="41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0819" rIns="81638" bIns="40819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>
              <a:spcBef>
                <a:spcPts val="454"/>
              </a:spcBef>
            </a:pPr>
            <a:r>
              <a:rPr lang="en-US" sz="2177">
                <a:solidFill>
                  <a:srgbClr val="010000"/>
                </a:solidFill>
              </a:rPr>
              <a:t>Component 1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2488320" y="2281320"/>
            <a:ext cx="1451520" cy="20736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28320" y="3732840"/>
            <a:ext cx="2367360" cy="41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0819" rIns="81638" bIns="40819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>
              <a:spcBef>
                <a:spcPts val="454"/>
              </a:spcBef>
            </a:pPr>
            <a:r>
              <a:rPr lang="en-US" sz="2177">
                <a:solidFill>
                  <a:srgbClr val="010000"/>
                </a:solidFill>
              </a:rPr>
              <a:t>Component 2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2073600" y="3522600"/>
            <a:ext cx="1451520" cy="42048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924961" y="1244520"/>
            <a:ext cx="1991520" cy="41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0819" rIns="81638" bIns="40819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>
              <a:spcBef>
                <a:spcPts val="454"/>
              </a:spcBef>
            </a:pPr>
            <a:r>
              <a:rPr lang="en-US" sz="2177">
                <a:solidFill>
                  <a:srgbClr val="010000"/>
                </a:solidFill>
              </a:rPr>
              <a:t>Component 3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6840000" y="1659240"/>
            <a:ext cx="835200" cy="20736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924961" y="2281320"/>
            <a:ext cx="1991520" cy="41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0819" rIns="81638" bIns="40819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>
              <a:spcBef>
                <a:spcPts val="454"/>
              </a:spcBef>
            </a:pPr>
            <a:r>
              <a:rPr lang="en-US" sz="2177">
                <a:solidFill>
                  <a:srgbClr val="010000"/>
                </a:solidFill>
              </a:rPr>
              <a:t>Component 4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5388480" y="2488681"/>
            <a:ext cx="1457280" cy="144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7050240" y="4147560"/>
            <a:ext cx="1866240" cy="41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8" tIns="40819" rIns="81638" bIns="40819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>
              <a:spcBef>
                <a:spcPts val="454"/>
              </a:spcBef>
            </a:pPr>
            <a:r>
              <a:rPr lang="en-US" sz="2177">
                <a:solidFill>
                  <a:srgbClr val="010000"/>
                </a:solidFill>
              </a:rPr>
              <a:t>Component 5</a:t>
            </a: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V="1">
            <a:off x="7050240" y="3729960"/>
            <a:ext cx="414720" cy="62784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33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60" y="207720"/>
            <a:ext cx="1036800" cy="1036800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3" name="Gerader Verbinder 2"/>
          <p:cNvCxnSpPr/>
          <p:nvPr/>
        </p:nvCxnSpPr>
        <p:spPr>
          <a:xfrm flipH="1">
            <a:off x="2987824" y="3284984"/>
            <a:ext cx="72008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3134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60" y="207720"/>
            <a:ext cx="1036800" cy="10368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451520" y="622440"/>
            <a:ext cx="6773760" cy="34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3597" tIns="41799" rIns="83597" bIns="41799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28">
                <a:ea typeface="msmincho" charset="0"/>
                <a:cs typeface="msmincho" charset="0"/>
              </a:rPr>
              <a:t>General remarks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97440" y="1208521"/>
            <a:ext cx="8501760" cy="276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3597" tIns="41799" rIns="83597" bIns="41799"/>
          <a:lstStyle>
            <a:lvl1pPr marL="304800" indent="-304800"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1pPr>
            <a:lvl2pPr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2pPr>
            <a:lvl3pPr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3pPr>
            <a:lvl4pPr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4pPr>
            <a:lvl5pPr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04800" algn="l"/>
                <a:tab pos="762000" algn="l"/>
                <a:tab pos="1219200" algn="l"/>
                <a:tab pos="1676400" algn="l"/>
                <a:tab pos="2133600" algn="l"/>
                <a:tab pos="2590800" algn="l"/>
                <a:tab pos="3048000" algn="l"/>
                <a:tab pos="3505200" algn="l"/>
                <a:tab pos="3962400" algn="l"/>
                <a:tab pos="4419600" algn="l"/>
                <a:tab pos="4876800" algn="l"/>
                <a:tab pos="5334000" algn="l"/>
                <a:tab pos="5791200" algn="l"/>
                <a:tab pos="6248400" algn="l"/>
                <a:tab pos="6705600" algn="l"/>
                <a:tab pos="7162800" algn="l"/>
                <a:tab pos="7620000" algn="l"/>
                <a:tab pos="8077200" algn="l"/>
                <a:tab pos="8534400" algn="l"/>
                <a:tab pos="8991600" algn="l"/>
                <a:tab pos="9448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" charset="0"/>
                <a:cs typeface="WenQuanYi Zen Hei" charset="0"/>
              </a:defRPr>
            </a:lvl9pPr>
          </a:lstStyle>
          <a:p>
            <a:pPr>
              <a:spcBef>
                <a:spcPts val="454"/>
              </a:spcBef>
              <a:buClr>
                <a:srgbClr val="1B3399"/>
              </a:buClr>
              <a:buSzPct val="70000"/>
              <a:buFont typeface="Wingdings" panose="05000000000000000000" pitchFamily="2" charset="2"/>
              <a:buChar char=""/>
            </a:pPr>
            <a:r>
              <a:rPr lang="en-US" sz="2177" dirty="0">
                <a:solidFill>
                  <a:srgbClr val="010000"/>
                </a:solidFill>
              </a:rPr>
              <a:t>JEM-Jet firmware upgrade to add </a:t>
            </a:r>
            <a:r>
              <a:rPr lang="en-US" sz="2177" dirty="0" err="1">
                <a:solidFill>
                  <a:srgbClr val="010000"/>
                </a:solidFill>
              </a:rPr>
              <a:t>RoIs</a:t>
            </a:r>
            <a:r>
              <a:rPr lang="en-US" sz="2177" dirty="0">
                <a:solidFill>
                  <a:srgbClr val="010000"/>
                </a:solidFill>
              </a:rPr>
              <a:t> to the real time output.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  <a:buFont typeface="Wingdings" panose="05000000000000000000" pitchFamily="2" charset="2"/>
              <a:buChar char=""/>
            </a:pPr>
            <a:r>
              <a:rPr lang="en-US" sz="2177" dirty="0">
                <a:solidFill>
                  <a:srgbClr val="010000"/>
                </a:solidFill>
              </a:rPr>
              <a:t>Algorithm will report up to four </a:t>
            </a:r>
            <a:r>
              <a:rPr lang="en-US" sz="2177" dirty="0" err="1">
                <a:solidFill>
                  <a:srgbClr val="010000"/>
                </a:solidFill>
              </a:rPr>
              <a:t>RoIs</a:t>
            </a:r>
            <a:r>
              <a:rPr lang="en-US" sz="2177" dirty="0">
                <a:solidFill>
                  <a:srgbClr val="010000"/>
                </a:solidFill>
              </a:rPr>
              <a:t>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  <a:buFont typeface="Wingdings" panose="05000000000000000000" pitchFamily="2" charset="2"/>
              <a:buChar char=""/>
            </a:pPr>
            <a:r>
              <a:rPr lang="en-US" sz="2177" dirty="0">
                <a:solidFill>
                  <a:srgbClr val="010000"/>
                </a:solidFill>
              </a:rPr>
              <a:t>16 registers (thresholds), eta dependent thresholds easy to add. 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  <a:buFont typeface="Wingdings" panose="05000000000000000000" pitchFamily="2" charset="2"/>
              <a:buChar char=""/>
            </a:pPr>
            <a:r>
              <a:rPr lang="en-US" sz="2177" dirty="0">
                <a:solidFill>
                  <a:srgbClr val="010000"/>
                </a:solidFill>
              </a:rPr>
              <a:t>Updated components: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</a:pPr>
            <a:r>
              <a:rPr lang="en-US" sz="2177" dirty="0">
                <a:solidFill>
                  <a:srgbClr val="010000"/>
                </a:solidFill>
              </a:rPr>
              <a:t> </a:t>
            </a:r>
            <a:r>
              <a:rPr lang="en-US" sz="1996" dirty="0">
                <a:solidFill>
                  <a:srgbClr val="010000"/>
                </a:solidFill>
              </a:rPr>
              <a:t>- Algorithm (including backplane@160MHz and DAQ data).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</a:pPr>
            <a:r>
              <a:rPr lang="en-US" sz="1996" dirty="0">
                <a:solidFill>
                  <a:srgbClr val="010000"/>
                </a:solidFill>
              </a:rPr>
              <a:t> - VME interface.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</a:pPr>
            <a:r>
              <a:rPr lang="en-US" sz="1996" dirty="0">
                <a:solidFill>
                  <a:srgbClr val="010000"/>
                </a:solidFill>
              </a:rPr>
              <a:t> - </a:t>
            </a:r>
            <a:r>
              <a:rPr lang="en-US" sz="1996" dirty="0" err="1">
                <a:solidFill>
                  <a:srgbClr val="010000"/>
                </a:solidFill>
              </a:rPr>
              <a:t>Glink</a:t>
            </a:r>
            <a:r>
              <a:rPr lang="en-US" sz="1996" dirty="0">
                <a:solidFill>
                  <a:srgbClr val="010000"/>
                </a:solidFill>
              </a:rPr>
              <a:t> stream (RoI-to-L2).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</a:pPr>
            <a:r>
              <a:rPr lang="en-US" sz="1996" dirty="0">
                <a:solidFill>
                  <a:srgbClr val="010000"/>
                </a:solidFill>
              </a:rPr>
              <a:t> - SPY Memory.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</a:pPr>
            <a:r>
              <a:rPr lang="en-US" sz="1996" dirty="0">
                <a:solidFill>
                  <a:srgbClr val="010000"/>
                </a:solidFill>
              </a:rPr>
              <a:t> - Clock manager (DCM, 160MHz).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  <a:buFont typeface="Wingdings" panose="05000000000000000000" pitchFamily="2" charset="2"/>
              <a:buChar char=""/>
            </a:pPr>
            <a:r>
              <a:rPr lang="en-US" sz="2177" dirty="0">
                <a:solidFill>
                  <a:srgbClr val="010000"/>
                </a:solidFill>
              </a:rPr>
              <a:t>No design overhauls and no FPGA resource limitations</a:t>
            </a:r>
          </a:p>
          <a:p>
            <a:pPr>
              <a:spcBef>
                <a:spcPts val="454"/>
              </a:spcBef>
            </a:pPr>
            <a:r>
              <a:rPr lang="en-US" sz="2177" dirty="0">
                <a:solidFill>
                  <a:srgbClr val="010000"/>
                </a:solidFill>
              </a:rPr>
              <a:t>    to implement new functionality.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  <a:buFont typeface="Wingdings" panose="05000000000000000000" pitchFamily="2" charset="2"/>
              <a:buChar char=""/>
            </a:pPr>
            <a:r>
              <a:rPr lang="en-US" sz="2177" dirty="0">
                <a:solidFill>
                  <a:srgbClr val="010000"/>
                </a:solidFill>
              </a:rPr>
              <a:t>Online software is updated (Jan, </a:t>
            </a:r>
            <a:r>
              <a:rPr lang="en-US" sz="2177" dirty="0" err="1">
                <a:solidFill>
                  <a:srgbClr val="010000"/>
                </a:solidFill>
              </a:rPr>
              <a:t>Duc</a:t>
            </a:r>
            <a:r>
              <a:rPr lang="en-US" sz="2177" dirty="0">
                <a:solidFill>
                  <a:srgbClr val="010000"/>
                </a:solidFill>
              </a:rPr>
              <a:t>, </a:t>
            </a:r>
            <a:r>
              <a:rPr lang="en-US" sz="2177" dirty="0" err="1">
                <a:solidFill>
                  <a:srgbClr val="010000"/>
                </a:solidFill>
              </a:rPr>
              <a:t>Murrough</a:t>
            </a:r>
            <a:r>
              <a:rPr lang="en-US" sz="2177" dirty="0">
                <a:solidFill>
                  <a:srgbClr val="010000"/>
                </a:solidFill>
              </a:rPr>
              <a:t>, Bruce).</a:t>
            </a:r>
          </a:p>
          <a:p>
            <a:pPr>
              <a:spcBef>
                <a:spcPts val="454"/>
              </a:spcBef>
              <a:buClr>
                <a:srgbClr val="1B3399"/>
              </a:buClr>
              <a:buSzPct val="70000"/>
              <a:buFont typeface="Wingdings" panose="05000000000000000000" pitchFamily="2" charset="2"/>
              <a:buChar char=""/>
            </a:pPr>
            <a:r>
              <a:rPr lang="en-US" sz="2177" dirty="0">
                <a:solidFill>
                  <a:srgbClr val="010000"/>
                </a:solidFill>
              </a:rPr>
              <a:t>JEM-Jet firmware tests in progress at CERN (</a:t>
            </a:r>
            <a:r>
              <a:rPr lang="en-US" sz="2177" dirty="0" err="1">
                <a:solidFill>
                  <a:srgbClr val="010000"/>
                </a:solidFill>
              </a:rPr>
              <a:t>Pawel</a:t>
            </a:r>
            <a:r>
              <a:rPr lang="en-US" sz="2177" dirty="0">
                <a:solidFill>
                  <a:srgbClr val="010000"/>
                </a:solidFill>
              </a:rPr>
              <a:t>, </a:t>
            </a:r>
            <a:r>
              <a:rPr lang="en-US" sz="2177" dirty="0" err="1">
                <a:solidFill>
                  <a:srgbClr val="010000"/>
                </a:solidFill>
              </a:rPr>
              <a:t>Duc</a:t>
            </a:r>
            <a:r>
              <a:rPr lang="en-US" sz="2177" dirty="0">
                <a:solidFill>
                  <a:srgbClr val="010000"/>
                </a:solidFill>
              </a:rPr>
              <a:t>). </a:t>
            </a:r>
          </a:p>
          <a:p>
            <a:pPr>
              <a:spcBef>
                <a:spcPts val="454"/>
              </a:spcBef>
              <a:buSzPct val="70000"/>
            </a:pPr>
            <a:endParaRPr lang="en-US" sz="2177" dirty="0">
              <a:solidFill>
                <a:srgbClr val="010000"/>
              </a:solidFill>
            </a:endParaRPr>
          </a:p>
          <a:p>
            <a:pPr>
              <a:spcBef>
                <a:spcPts val="454"/>
              </a:spcBef>
              <a:buSzPct val="70000"/>
            </a:pPr>
            <a:endParaRPr lang="en-US" sz="2177" dirty="0">
              <a:solidFill>
                <a:srgbClr val="010000"/>
              </a:solidFill>
            </a:endParaRPr>
          </a:p>
          <a:p>
            <a:pPr>
              <a:spcBef>
                <a:spcPts val="454"/>
              </a:spcBef>
              <a:buSzPct val="70000"/>
            </a:pPr>
            <a:endParaRPr lang="en-US" sz="2177" dirty="0">
              <a:solidFill>
                <a:srgbClr val="010000"/>
              </a:solidFill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90401" y="1338121"/>
            <a:ext cx="164160" cy="41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633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7681" y="1205641"/>
            <a:ext cx="164160" cy="33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633"/>
          </a:p>
        </p:txBody>
      </p:sp>
    </p:spTree>
    <p:extLst>
      <p:ext uri="{BB962C8B-B14F-4D97-AF65-F5344CB8AC3E}">
        <p14:creationId xmlns:p14="http://schemas.microsoft.com/office/powerpoint/2010/main" val="3933467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0" y="5971010"/>
            <a:ext cx="6561924" cy="601262"/>
          </a:xfrm>
          <a:prstGeom prst="rect">
            <a:avLst/>
          </a:prstGeom>
        </p:spPr>
      </p:pic>
      <p:pic>
        <p:nvPicPr>
          <p:cNvPr id="6" name="Inhaltsplatzhalt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211" y="751514"/>
            <a:ext cx="5131146" cy="1885398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sum FPGA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883566"/>
          </a:xfrm>
        </p:spPr>
        <p:txBody>
          <a:bodyPr>
            <a:normAutofit/>
          </a:bodyPr>
          <a:lstStyle/>
          <a:p>
            <a:r>
              <a:rPr lang="en-GB" dirty="0" smtClean="0"/>
              <a:t>Extract sum data before </a:t>
            </a:r>
            <a:br>
              <a:rPr lang="en-GB" dirty="0" smtClean="0"/>
            </a:br>
            <a:r>
              <a:rPr lang="en-GB" dirty="0" smtClean="0"/>
              <a:t>quad linear encoding</a:t>
            </a:r>
          </a:p>
          <a:p>
            <a:r>
              <a:rPr lang="en-GB" dirty="0" smtClean="0"/>
              <a:t>Multiplex to 160Mb/s</a:t>
            </a:r>
            <a:br>
              <a:rPr lang="en-GB" dirty="0" smtClean="0"/>
            </a:br>
            <a:r>
              <a:rPr lang="en-GB" dirty="0" smtClean="0"/>
              <a:t>(160MHz clock)</a:t>
            </a:r>
          </a:p>
          <a:p>
            <a:r>
              <a:rPr lang="en-GB" dirty="0" smtClean="0"/>
              <a:t>Calculate odd parity bit </a:t>
            </a:r>
            <a:br>
              <a:rPr lang="en-GB" dirty="0" smtClean="0"/>
            </a:br>
            <a:r>
              <a:rPr lang="en-GB" dirty="0" smtClean="0"/>
              <a:t>per sub-slice </a:t>
            </a:r>
          </a:p>
          <a:p>
            <a:r>
              <a:rPr lang="en-GB" dirty="0" smtClean="0"/>
              <a:t>Generate phase shifted DDR clock on bit 24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Playback/Spy memory on outputs probably not been used/supported for ages. Upgrade at all 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Single-bit readout stream into DAQ G-link to be </a:t>
            </a:r>
            <a:r>
              <a:rPr lang="en-GB" dirty="0" smtClean="0"/>
              <a:t>updated..</a:t>
            </a:r>
          </a:p>
          <a:p>
            <a:pPr marL="0" indent="0" algn="r">
              <a:buNone/>
            </a:pPr>
            <a:r>
              <a:rPr lang="en-GB" dirty="0" smtClean="0"/>
              <a:t>no more jet data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41" name="Gruppieren 40"/>
          <p:cNvGrpSpPr/>
          <p:nvPr/>
        </p:nvGrpSpPr>
        <p:grpSpPr>
          <a:xfrm>
            <a:off x="6730282" y="3387116"/>
            <a:ext cx="2304256" cy="617416"/>
            <a:chOff x="9900592" y="3573016"/>
            <a:chExt cx="2304256" cy="617416"/>
          </a:xfrm>
        </p:grpSpPr>
        <p:sp>
          <p:nvSpPr>
            <p:cNvPr id="25" name="Sechseck 24"/>
            <p:cNvSpPr/>
            <p:nvPr/>
          </p:nvSpPr>
          <p:spPr>
            <a:xfrm>
              <a:off x="9900592" y="3702375"/>
              <a:ext cx="576064" cy="360040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Sechseck 25"/>
            <p:cNvSpPr/>
            <p:nvPr/>
          </p:nvSpPr>
          <p:spPr>
            <a:xfrm>
              <a:off x="10476656" y="3702375"/>
              <a:ext cx="576064" cy="360040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Sechseck 26"/>
            <p:cNvSpPr/>
            <p:nvPr/>
          </p:nvSpPr>
          <p:spPr>
            <a:xfrm>
              <a:off x="11052720" y="3702375"/>
              <a:ext cx="576064" cy="360040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Sechseck 27"/>
            <p:cNvSpPr/>
            <p:nvPr/>
          </p:nvSpPr>
          <p:spPr>
            <a:xfrm>
              <a:off x="11628784" y="3702375"/>
              <a:ext cx="576064" cy="360040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Gerader Verbinder 28"/>
            <p:cNvCxnSpPr/>
            <p:nvPr/>
          </p:nvCxnSpPr>
          <p:spPr>
            <a:xfrm>
              <a:off x="10174354" y="3573017"/>
              <a:ext cx="0" cy="61741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>
              <a:off x="10764688" y="3573017"/>
              <a:ext cx="0" cy="61741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>
              <a:off x="10188624" y="3573016"/>
              <a:ext cx="56179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>
              <a:off x="9900592" y="4190431"/>
              <a:ext cx="288032" cy="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>
              <a:off x="10778958" y="4190432"/>
              <a:ext cx="56179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>
              <a:off x="11340752" y="3573016"/>
              <a:ext cx="0" cy="61741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>
              <a:off x="11926412" y="3573016"/>
              <a:ext cx="0" cy="61741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11347887" y="3573016"/>
              <a:ext cx="56179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11926412" y="4190431"/>
              <a:ext cx="27843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329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Status/Plans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Jet FPGA firmware in good shape and tested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Sum FPGA firmware urgently to be modified and tested</a:t>
            </a:r>
          </a:p>
          <a:p>
            <a:r>
              <a:rPr lang="en-GB" dirty="0" smtClean="0"/>
              <a:t>Required design software (ISE10.1) seems to be working again</a:t>
            </a:r>
          </a:p>
          <a:p>
            <a:r>
              <a:rPr lang="en-GB" dirty="0" smtClean="0"/>
              <a:t>Hope to do code modifications in November</a:t>
            </a:r>
          </a:p>
          <a:p>
            <a:r>
              <a:rPr lang="en-GB" dirty="0" smtClean="0"/>
              <a:t>Will do our best to provide at least a preliminary version for next test campaign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       when ?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19345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Bildschirmpräsentation (4:3)</PresentationFormat>
  <Paragraphs>69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msmincho</vt:lpstr>
      <vt:lpstr>Verdana</vt:lpstr>
      <vt:lpstr>WenQuanYi Zen Hei</vt:lpstr>
      <vt:lpstr>Wingdings</vt:lpstr>
      <vt:lpstr>Larissa-Design</vt:lpstr>
      <vt:lpstr>JEP F/W status and plans</vt:lpstr>
      <vt:lpstr>JEM upgrade for run 2</vt:lpstr>
      <vt:lpstr>PowerPoint-Präsentation</vt:lpstr>
      <vt:lpstr>PowerPoint-Präsentation</vt:lpstr>
      <vt:lpstr>Energy sum FPGA</vt:lpstr>
      <vt:lpstr>Status/Plans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1174</cp:revision>
  <cp:lastPrinted>2013-07-10T08:09:03Z</cp:lastPrinted>
  <dcterms:created xsi:type="dcterms:W3CDTF">2009-12-08T11:59:40Z</dcterms:created>
  <dcterms:modified xsi:type="dcterms:W3CDTF">2013-10-27T12:02:23Z</dcterms:modified>
</cp:coreProperties>
</file>