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handoutMasterIdLst>
    <p:handoutMasterId r:id="rId6"/>
  </p:handoutMasterIdLst>
  <p:sldIdLst>
    <p:sldId id="414" r:id="rId2"/>
    <p:sldId id="415" r:id="rId3"/>
    <p:sldId id="416" r:id="rId4"/>
  </p:sldIdLst>
  <p:sldSz cx="9144000" cy="6858000" type="screen4x3"/>
  <p:notesSz cx="6791325" cy="9872663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10" userDrawn="1">
          <p15:clr>
            <a:srgbClr val="A4A3A4"/>
          </p15:clr>
        </p15:guide>
        <p15:guide id="2" pos="213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chäfer, Dr. Ulrich" initials="SDU" lastIdx="0" clrIdx="0">
    <p:extLst>
      <p:ext uri="{19B8F6BF-5375-455C-9EA6-DF929625EA0E}">
        <p15:presenceInfo xmlns:p15="http://schemas.microsoft.com/office/powerpoint/2012/main" userId="S-1-5-21-1997477047-1508330638-219632125-36074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AFC44"/>
    <a:srgbClr val="FF9966"/>
    <a:srgbClr val="07B97E"/>
    <a:srgbClr val="D703DC"/>
    <a:srgbClr val="FF9900"/>
    <a:srgbClr val="0CB428"/>
    <a:srgbClr val="F181D1"/>
    <a:srgbClr val="8CE6A1"/>
    <a:srgbClr val="0F01BF"/>
    <a:srgbClr val="FF99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7AC3CCA-C797-4891-BE02-D94E43425B78}" styleName="Mittlere Formatvorlag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510" autoAdjust="0"/>
    <p:restoredTop sz="94683" autoAdjust="0"/>
  </p:normalViewPr>
  <p:slideViewPr>
    <p:cSldViewPr>
      <p:cViewPr varScale="1">
        <p:scale>
          <a:sx n="85" d="100"/>
          <a:sy n="85" d="100"/>
        </p:scale>
        <p:origin x="936" y="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84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200" d="100"/>
        <a:sy n="200" d="100"/>
      </p:scale>
      <p:origin x="0" y="14346"/>
    </p:cViewPr>
  </p:sorterViewPr>
  <p:notesViewPr>
    <p:cSldViewPr>
      <p:cViewPr varScale="1">
        <p:scale>
          <a:sx n="81" d="100"/>
          <a:sy n="81" d="100"/>
        </p:scale>
        <p:origin x="-3960" y="-96"/>
      </p:cViewPr>
      <p:guideLst>
        <p:guide orient="horz" pos="3110"/>
        <p:guide pos="213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commentAuthors" Target="commentAuthor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11" Type="http://schemas.openxmlformats.org/officeDocument/2006/relationships/tableStyles" Target="tableStyles.xml"/><Relationship Id="rId5" Type="http://schemas.openxmlformats.org/officeDocument/2006/relationships/notesMaster" Target="notesMasters/notesMaster1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3383" cy="493555"/>
          </a:xfrm>
          <a:prstGeom prst="rect">
            <a:avLst/>
          </a:prstGeom>
        </p:spPr>
        <p:txBody>
          <a:bodyPr vert="horz" lIns="90572" tIns="45286" rIns="90572" bIns="45286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46360" y="0"/>
            <a:ext cx="2943383" cy="493555"/>
          </a:xfrm>
          <a:prstGeom prst="rect">
            <a:avLst/>
          </a:prstGeom>
        </p:spPr>
        <p:txBody>
          <a:bodyPr vert="horz" lIns="90572" tIns="45286" rIns="90572" bIns="45286" rtlCol="0"/>
          <a:lstStyle>
            <a:lvl1pPr algn="r">
              <a:defRPr sz="1200"/>
            </a:lvl1pPr>
          </a:lstStyle>
          <a:p>
            <a:fld id="{19C0B418-4B07-4C12-B540-9B925B4011B6}" type="datetimeFigureOut">
              <a:rPr lang="en-GB" smtClean="0"/>
              <a:t>19/07/2014</a:t>
            </a:fld>
            <a:endParaRPr lang="en-GB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1" y="9377534"/>
            <a:ext cx="2943383" cy="493554"/>
          </a:xfrm>
          <a:prstGeom prst="rect">
            <a:avLst/>
          </a:prstGeom>
        </p:spPr>
        <p:txBody>
          <a:bodyPr vert="horz" lIns="90572" tIns="45286" rIns="90572" bIns="45286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46360" y="9377534"/>
            <a:ext cx="2943383" cy="493554"/>
          </a:xfrm>
          <a:prstGeom prst="rect">
            <a:avLst/>
          </a:prstGeom>
        </p:spPr>
        <p:txBody>
          <a:bodyPr vert="horz" lIns="90572" tIns="45286" rIns="90572" bIns="45286" rtlCol="0" anchor="b"/>
          <a:lstStyle>
            <a:lvl1pPr algn="r">
              <a:defRPr sz="1200"/>
            </a:lvl1pPr>
          </a:lstStyle>
          <a:p>
            <a:fld id="{5F008586-A3F3-4792-93EE-65BEF701A37F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5359812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2" y="3"/>
            <a:ext cx="2942907" cy="493633"/>
          </a:xfrm>
          <a:prstGeom prst="rect">
            <a:avLst/>
          </a:prstGeom>
        </p:spPr>
        <p:txBody>
          <a:bodyPr vert="horz" lIns="90572" tIns="45286" rIns="90572" bIns="45286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46847" y="3"/>
            <a:ext cx="2942907" cy="493633"/>
          </a:xfrm>
          <a:prstGeom prst="rect">
            <a:avLst/>
          </a:prstGeom>
        </p:spPr>
        <p:txBody>
          <a:bodyPr vert="horz" lIns="90572" tIns="45286" rIns="90572" bIns="45286" rtlCol="0"/>
          <a:lstStyle>
            <a:lvl1pPr algn="r">
              <a:defRPr sz="1200"/>
            </a:lvl1pPr>
          </a:lstStyle>
          <a:p>
            <a:fld id="{113AECCC-53DF-4DF2-9BFB-2913817AB8DD}" type="datetimeFigureOut">
              <a:rPr lang="de-DE" smtClean="0"/>
              <a:pPr/>
              <a:t>19.07.2014</a:t>
            </a:fld>
            <a:endParaRPr lang="en-GB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928688" y="741363"/>
            <a:ext cx="4935537" cy="37004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572" tIns="45286" rIns="90572" bIns="45286" rtlCol="0" anchor="ctr"/>
          <a:lstStyle/>
          <a:p>
            <a:endParaRPr lang="en-GB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9133" y="4689517"/>
            <a:ext cx="5433060" cy="4442698"/>
          </a:xfrm>
          <a:prstGeom prst="rect">
            <a:avLst/>
          </a:prstGeom>
        </p:spPr>
        <p:txBody>
          <a:bodyPr vert="horz" lIns="90572" tIns="45286" rIns="90572" bIns="45286" rtlCol="0">
            <a:normAutofit/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GB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2" y="9377318"/>
            <a:ext cx="2942907" cy="493633"/>
          </a:xfrm>
          <a:prstGeom prst="rect">
            <a:avLst/>
          </a:prstGeom>
        </p:spPr>
        <p:txBody>
          <a:bodyPr vert="horz" lIns="90572" tIns="45286" rIns="90572" bIns="45286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46847" y="9377318"/>
            <a:ext cx="2942907" cy="493633"/>
          </a:xfrm>
          <a:prstGeom prst="rect">
            <a:avLst/>
          </a:prstGeom>
        </p:spPr>
        <p:txBody>
          <a:bodyPr vert="horz" lIns="90572" tIns="45286" rIns="90572" bIns="45286" rtlCol="0" anchor="b"/>
          <a:lstStyle>
            <a:lvl1pPr algn="r">
              <a:defRPr sz="1200"/>
            </a:lvl1pPr>
          </a:lstStyle>
          <a:p>
            <a:fld id="{A4BF6C69-5AA2-4517-AE3E-F3A88411F7F3}" type="slidenum">
              <a:rPr lang="en-GB" smtClean="0"/>
              <a:pPr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06538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BF6C69-5AA2-4517-AE3E-F3A88411F7F3}" type="slidenum">
              <a:rPr lang="en-GB" smtClean="0"/>
              <a:pPr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269071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en-GB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rgbClr val="0070C0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dirty="0" smtClean="0"/>
              <a:t>Formatvorlage des Untertitelmasters durch Klicken bearbeiten</a:t>
            </a:r>
            <a:endParaRPr lang="en-GB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Uli Schäfer</a:t>
            </a:r>
            <a:endParaRPr lang="en-GB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0F01BF"/>
                </a:solidFill>
              </a:defRPr>
            </a:lvl1pPr>
          </a:lstStyle>
          <a:p>
            <a:fld id="{1B553D35-BD20-4004-8DB1-FBDB51E0F407}" type="slidenum">
              <a:rPr lang="en-GB" smtClean="0"/>
              <a:pPr/>
              <a:t>‹Nr.›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GB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GB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Uli Schäfer</a:t>
            </a:r>
            <a:endParaRPr lang="en-GB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553D35-BD20-4004-8DB1-FBDB51E0F407}" type="slidenum">
              <a:rPr lang="en-GB" smtClean="0"/>
              <a:pPr/>
              <a:t>‹Nr.›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en-GB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GB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Uli Schäfer</a:t>
            </a:r>
            <a:endParaRPr lang="en-GB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553D35-BD20-4004-8DB1-FBDB51E0F407}" type="slidenum">
              <a:rPr lang="en-GB" smtClean="0"/>
              <a:pPr/>
              <a:t>‹Nr.›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14356"/>
          </a:xfrm>
          <a:gradFill flip="none" rotWithShape="1">
            <a:gsLst>
              <a:gs pos="0">
                <a:srgbClr val="FFFF00">
                  <a:tint val="66000"/>
                  <a:satMod val="160000"/>
                  <a:alpha val="29000"/>
                </a:srgbClr>
              </a:gs>
              <a:gs pos="100000">
                <a:srgbClr val="FFFF00">
                  <a:tint val="44500"/>
                  <a:satMod val="160000"/>
                  <a:alpha val="0"/>
                </a:srgbClr>
              </a:gs>
              <a:gs pos="100000">
                <a:srgbClr val="FFFF00">
                  <a:tint val="23500"/>
                  <a:satMod val="160000"/>
                  <a:alpha val="0"/>
                </a:srgbClr>
              </a:gs>
            </a:gsLst>
            <a:lin ang="16200000" scaled="1"/>
            <a:tileRect/>
          </a:gradFill>
        </p:spPr>
        <p:txBody>
          <a:bodyPr>
            <a:noAutofit/>
          </a:bodyPr>
          <a:lstStyle>
            <a:lvl1pPr>
              <a:defRPr sz="3200">
                <a:solidFill>
                  <a:srgbClr val="0F01BF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de-DE" dirty="0" smtClean="0"/>
              <a:t>Titelmasterformat durch Klicken bearbeiten</a:t>
            </a:r>
            <a:endParaRPr lang="en-GB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14282" y="785794"/>
            <a:ext cx="8715436" cy="5715040"/>
          </a:xfrm>
        </p:spPr>
        <p:txBody>
          <a:bodyPr>
            <a:normAutofit/>
          </a:bodyPr>
          <a:lstStyle>
            <a:lvl1pPr>
              <a:defRPr sz="2200">
                <a:solidFill>
                  <a:srgbClr val="0F01BF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  <a:lvl2pPr>
              <a:buFont typeface="Arial" pitchFamily="34" charset="0"/>
              <a:buChar char="•"/>
              <a:defRPr sz="2200">
                <a:solidFill>
                  <a:srgbClr val="0F01BF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2pPr>
            <a:lvl3pPr>
              <a:buFont typeface="Arial" pitchFamily="34" charset="0"/>
              <a:buChar char="•"/>
              <a:defRPr sz="2200">
                <a:solidFill>
                  <a:srgbClr val="0F01BF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3pPr>
            <a:lvl4pPr>
              <a:buFont typeface="Arial" pitchFamily="34" charset="0"/>
              <a:buChar char="•"/>
              <a:defRPr sz="2200">
                <a:solidFill>
                  <a:srgbClr val="0F01BF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4pPr>
            <a:lvl5pPr>
              <a:buFont typeface="Arial" pitchFamily="34" charset="0"/>
              <a:buChar char="•"/>
              <a:defRPr sz="2200">
                <a:solidFill>
                  <a:srgbClr val="0F01BF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5pPr>
          </a:lstStyle>
          <a:p>
            <a:pPr lvl="0"/>
            <a:r>
              <a:rPr lang="de-DE" dirty="0" smtClean="0"/>
              <a:t>Textmasterformate durch Klicken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en-GB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0F01BF"/>
                </a:solidFill>
              </a:defRPr>
            </a:lvl1pPr>
          </a:lstStyle>
          <a:p>
            <a:r>
              <a:rPr lang="de-DE" smtClean="0"/>
              <a:t>Uli Schäfer</a:t>
            </a:r>
            <a:endParaRPr lang="en-GB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7072330" y="6565921"/>
            <a:ext cx="1928826" cy="292079"/>
          </a:xfrm>
        </p:spPr>
        <p:txBody>
          <a:bodyPr/>
          <a:lstStyle>
            <a:lvl1pPr>
              <a:defRPr>
                <a:solidFill>
                  <a:srgbClr val="0F01BF"/>
                </a:solidFill>
              </a:defRPr>
            </a:lvl1pPr>
          </a:lstStyle>
          <a:p>
            <a:fld id="{1B553D35-BD20-4004-8DB1-FBDB51E0F407}" type="slidenum">
              <a:rPr lang="en-GB" smtClean="0"/>
              <a:pPr/>
              <a:t>‹Nr.›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en-GB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Uli Schäfer</a:t>
            </a:r>
            <a:endParaRPr lang="en-GB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553D35-BD20-4004-8DB1-FBDB51E0F407}" type="slidenum">
              <a:rPr lang="en-GB" smtClean="0"/>
              <a:pPr/>
              <a:t>‹Nr.›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GB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GB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GB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Uli Schäfer</a:t>
            </a:r>
            <a:endParaRPr lang="en-GB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553D35-BD20-4004-8DB1-FBDB51E0F407}" type="slidenum">
              <a:rPr lang="en-GB" smtClean="0"/>
              <a:pPr/>
              <a:t>‹Nr.›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en-GB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GB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GB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Uli Schäfer</a:t>
            </a:r>
            <a:endParaRPr lang="en-GB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553D35-BD20-4004-8DB1-FBDB51E0F407}" type="slidenum">
              <a:rPr lang="en-GB" smtClean="0"/>
              <a:pPr/>
              <a:t>‹Nr.›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GB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Uli Schäfer</a:t>
            </a:r>
            <a:endParaRPr lang="en-GB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553D35-BD20-4004-8DB1-FBDB51E0F407}" type="slidenum">
              <a:rPr lang="en-GB" smtClean="0"/>
              <a:pPr/>
              <a:t>‹Nr.›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Uli Schäfer</a:t>
            </a:r>
            <a:endParaRPr lang="en-GB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553D35-BD20-4004-8DB1-FBDB51E0F407}" type="slidenum">
              <a:rPr lang="en-GB" smtClean="0"/>
              <a:pPr/>
              <a:t>‹Nr.›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en-GB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GB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Uli Schäfer</a:t>
            </a:r>
            <a:endParaRPr lang="en-GB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553D35-BD20-4004-8DB1-FBDB51E0F407}" type="slidenum">
              <a:rPr lang="en-GB" smtClean="0"/>
              <a:pPr/>
              <a:t>‹Nr.›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en-GB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Uli Schäfer</a:t>
            </a:r>
            <a:endParaRPr lang="en-GB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553D35-BD20-4004-8DB1-FBDB51E0F407}" type="slidenum">
              <a:rPr lang="en-GB" smtClean="0"/>
              <a:pPr/>
              <a:t>‹Nr.›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57232"/>
          </a:xfrm>
          <a:prstGeom prst="rect">
            <a:avLst/>
          </a:prstGeom>
          <a:gradFill flip="none" rotWithShape="1">
            <a:gsLst>
              <a:gs pos="0">
                <a:srgbClr val="FFFF00">
                  <a:tint val="66000"/>
                  <a:satMod val="160000"/>
                  <a:alpha val="27000"/>
                </a:srgbClr>
              </a:gs>
              <a:gs pos="100000">
                <a:srgbClr val="FFFF00">
                  <a:tint val="44500"/>
                  <a:satMod val="160000"/>
                  <a:alpha val="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16200000" scaled="1"/>
            <a:tileRect/>
          </a:gradFill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 smtClean="0"/>
              <a:t>Titelmasterformat durch Klicken bearbeiten</a:t>
            </a:r>
            <a:endParaRPr lang="en-GB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285720" y="1000108"/>
            <a:ext cx="8643998" cy="5500726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dirty="0" smtClean="0"/>
              <a:t>Textmasterformate durch Klicken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en-GB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0" y="6572272"/>
            <a:ext cx="9144000" cy="285728"/>
          </a:xfrm>
          <a:prstGeom prst="rect">
            <a:avLst/>
          </a:prstGeom>
          <a:gradFill flip="none" rotWithShape="1">
            <a:gsLst>
              <a:gs pos="0">
                <a:srgbClr val="FFFF00">
                  <a:tint val="66000"/>
                  <a:satMod val="160000"/>
                  <a:alpha val="54000"/>
                </a:srgbClr>
              </a:gs>
              <a:gs pos="100000">
                <a:srgbClr val="FFFF00">
                  <a:tint val="44500"/>
                  <a:satMod val="160000"/>
                  <a:alpha val="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5400000" scaled="1"/>
            <a:tileRect/>
          </a:gradFill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0F01BF"/>
                </a:solidFill>
              </a:defRPr>
            </a:lvl1pPr>
          </a:lstStyle>
          <a:p>
            <a:r>
              <a:rPr lang="de-DE" dirty="0" smtClean="0"/>
              <a:t>Uli Schäfer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43240" y="6572272"/>
            <a:ext cx="2895600" cy="285728"/>
          </a:xfrm>
          <a:prstGeom prst="rect">
            <a:avLst/>
          </a:prstGeom>
          <a:noFill/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72264" y="6565921"/>
            <a:ext cx="2133600" cy="29207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553D35-BD20-4004-8DB1-FBDB51E0F407}" type="slidenum">
              <a:rPr lang="en-GB" smtClean="0"/>
              <a:pPr/>
              <a:t>‹Nr.›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/>
  <p:txStyles>
    <p:titleStyle>
      <a:lvl1pPr algn="ctr" defTabSz="914400" rtl="0" eaLnBrk="1" latinLnBrk="0" hangingPunct="1">
        <a:spcBef>
          <a:spcPct val="0"/>
        </a:spcBef>
        <a:buNone/>
        <a:defRPr sz="3200" kern="1200">
          <a:solidFill>
            <a:srgbClr val="0F01BF"/>
          </a:solidFill>
          <a:latin typeface="Verdana" pitchFamily="34" charset="0"/>
          <a:ea typeface="Verdana" pitchFamily="34" charset="0"/>
          <a:cs typeface="Verdana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rgbClr val="0F01BF"/>
          </a:solidFill>
          <a:latin typeface="Verdana" pitchFamily="34" charset="0"/>
          <a:ea typeface="Verdana" pitchFamily="34" charset="0"/>
          <a:cs typeface="Verdana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rgbClr val="0F01BF"/>
          </a:solidFill>
          <a:latin typeface="Verdana" pitchFamily="34" charset="0"/>
          <a:ea typeface="Verdana" pitchFamily="34" charset="0"/>
          <a:cs typeface="Verdana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rgbClr val="0F01BF"/>
          </a:solidFill>
          <a:latin typeface="Verdana" pitchFamily="34" charset="0"/>
          <a:ea typeface="Verdana" pitchFamily="34" charset="0"/>
          <a:cs typeface="Verdana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rgbClr val="0F01BF"/>
          </a:solidFill>
          <a:latin typeface="Verdana" pitchFamily="34" charset="0"/>
          <a:ea typeface="Verdana" pitchFamily="34" charset="0"/>
          <a:cs typeface="Verdana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rgbClr val="0F01BF"/>
          </a:solidFill>
          <a:latin typeface="Verdana" pitchFamily="34" charset="0"/>
          <a:ea typeface="Verdana" pitchFamily="34" charset="0"/>
          <a:cs typeface="Verdana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dirty="0" smtClean="0"/>
              <a:t>Uli Schäfer</a:t>
            </a:r>
            <a:endParaRPr lang="en-GB" dirty="0"/>
          </a:p>
        </p:txBody>
      </p:sp>
      <p:grpSp>
        <p:nvGrpSpPr>
          <p:cNvPr id="17" name="Group 4"/>
          <p:cNvGrpSpPr>
            <a:grpSpLocks noChangeAspect="1"/>
          </p:cNvGrpSpPr>
          <p:nvPr/>
        </p:nvGrpSpPr>
        <p:grpSpPr bwMode="auto">
          <a:xfrm>
            <a:off x="2771775" y="3001963"/>
            <a:ext cx="6019800" cy="3838575"/>
            <a:chOff x="1746" y="1891"/>
            <a:chExt cx="3792" cy="2418"/>
          </a:xfrm>
        </p:grpSpPr>
        <p:sp>
          <p:nvSpPr>
            <p:cNvPr id="18" name="AutoShape 3"/>
            <p:cNvSpPr>
              <a:spLocks noChangeAspect="1" noChangeArrowheads="1" noTextEdit="1"/>
            </p:cNvSpPr>
            <p:nvPr/>
          </p:nvSpPr>
          <p:spPr bwMode="auto">
            <a:xfrm>
              <a:off x="1746" y="1891"/>
              <a:ext cx="3792" cy="24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pic>
          <p:nvPicPr>
            <p:cNvPr id="3077" name="Picture 5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46" y="1891"/>
              <a:ext cx="3795" cy="24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L1Calo @ ATLAS / LHC  -  phase 1</a:t>
            </a:r>
            <a:endParaRPr lang="en-GB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553D35-BD20-4004-8DB1-FBDB51E0F407}" type="slidenum">
              <a:rPr lang="en-GB" smtClean="0"/>
              <a:pPr/>
              <a:t>1</a:t>
            </a:fld>
            <a:endParaRPr lang="en-GB" dirty="0"/>
          </a:p>
        </p:txBody>
      </p:sp>
      <p:sp>
        <p:nvSpPr>
          <p:cNvPr id="7" name="Ellipse 6"/>
          <p:cNvSpPr/>
          <p:nvPr/>
        </p:nvSpPr>
        <p:spPr>
          <a:xfrm>
            <a:off x="4917362" y="4149080"/>
            <a:ext cx="1728192" cy="93610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9" name="Gerader Verbinder 8"/>
          <p:cNvCxnSpPr>
            <a:stCxn id="7" idx="2"/>
            <a:endCxn id="10" idx="6"/>
          </p:cNvCxnSpPr>
          <p:nvPr/>
        </p:nvCxnSpPr>
        <p:spPr>
          <a:xfrm flipH="1">
            <a:off x="1682711" y="4617132"/>
            <a:ext cx="3234651" cy="1188417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dirty="0" smtClean="0"/>
              <a:t>1</a:t>
            </a:r>
            <a:r>
              <a:rPr lang="en-US" sz="2000" baseline="30000" dirty="0" smtClean="0"/>
              <a:t>st</a:t>
            </a:r>
            <a:r>
              <a:rPr lang="en-US" sz="2000" dirty="0" smtClean="0"/>
              <a:t> level calorimeter </a:t>
            </a:r>
            <a:r>
              <a:rPr lang="en-US" sz="2000" dirty="0"/>
              <a:t>trigger (</a:t>
            </a:r>
            <a:r>
              <a:rPr lang="en-US" sz="2000" b="1" dirty="0"/>
              <a:t>jets</a:t>
            </a:r>
            <a:r>
              <a:rPr lang="en-US" sz="2000" dirty="0"/>
              <a:t>, e/m clusters, tau)</a:t>
            </a:r>
          </a:p>
          <a:p>
            <a:r>
              <a:rPr lang="en-US" sz="2000" dirty="0" err="1" smtClean="0"/>
              <a:t>jFEX</a:t>
            </a:r>
            <a:r>
              <a:rPr lang="en-US" sz="2000" dirty="0" smtClean="0"/>
              <a:t> / custom hardware, ~8 ATCA modules (blades)</a:t>
            </a:r>
          </a:p>
          <a:p>
            <a:r>
              <a:rPr lang="en-US" sz="2000" dirty="0" err="1" smtClean="0"/>
              <a:t>Opto</a:t>
            </a:r>
            <a:r>
              <a:rPr lang="en-US" sz="2000" dirty="0" smtClean="0"/>
              <a:t> </a:t>
            </a:r>
            <a:r>
              <a:rPr lang="en-US" sz="2000" dirty="0" err="1" smtClean="0"/>
              <a:t>fibre</a:t>
            </a:r>
            <a:r>
              <a:rPr lang="en-US" sz="2000" dirty="0" smtClean="0"/>
              <a:t> interconnect </a:t>
            </a:r>
            <a:r>
              <a:rPr lang="en-US" sz="2000" dirty="0" smtClean="0"/>
              <a:t>~2.5 </a:t>
            </a:r>
            <a:r>
              <a:rPr lang="en-US" sz="2000" dirty="0" smtClean="0"/>
              <a:t>Tb/s per module</a:t>
            </a:r>
          </a:p>
          <a:p>
            <a:r>
              <a:rPr lang="en-US" sz="2000" dirty="0" smtClean="0"/>
              <a:t>FPGA based, low </a:t>
            </a:r>
            <a:r>
              <a:rPr lang="en-US" sz="2000" dirty="0"/>
              <a:t>latency feature identification </a:t>
            </a:r>
            <a:r>
              <a:rPr lang="en-US" sz="2000" dirty="0" smtClean="0"/>
              <a:t>(real-time)</a:t>
            </a:r>
            <a:endParaRPr lang="en-US" sz="2000" dirty="0"/>
          </a:p>
          <a:p>
            <a:r>
              <a:rPr lang="en-US" sz="2000" dirty="0" smtClean="0"/>
              <a:t>Final trigger decision based on calorimetric and </a:t>
            </a:r>
            <a:r>
              <a:rPr lang="en-US" sz="2000" dirty="0" err="1" smtClean="0"/>
              <a:t>muon</a:t>
            </a:r>
            <a:r>
              <a:rPr lang="en-US" sz="2000" dirty="0" smtClean="0"/>
              <a:t> candidates at Central </a:t>
            </a:r>
            <a:br>
              <a:rPr lang="en-US" sz="2000" dirty="0" smtClean="0"/>
            </a:br>
            <a:r>
              <a:rPr lang="en-US" sz="2000" dirty="0" smtClean="0"/>
              <a:t>Trigger Processor</a:t>
            </a:r>
            <a:r>
              <a:rPr lang="en-US" dirty="0"/>
              <a:t/>
            </a:r>
            <a:br>
              <a:rPr lang="en-US" dirty="0"/>
            </a:br>
            <a:endParaRPr lang="en-US" dirty="0" smtClean="0"/>
          </a:p>
          <a:p>
            <a:endParaRPr lang="en-US" dirty="0"/>
          </a:p>
          <a:p>
            <a:pPr marL="0" indent="0">
              <a:buNone/>
            </a:pPr>
            <a:r>
              <a:rPr lang="en-US" dirty="0" smtClean="0">
                <a:solidFill>
                  <a:srgbClr val="FF0000"/>
                </a:solidFill>
              </a:rPr>
              <a:t>h/w development </a:t>
            </a:r>
          </a:p>
          <a:p>
            <a:pPr marL="0" indent="0">
              <a:buNone/>
            </a:pPr>
            <a:r>
              <a:rPr lang="en-US" dirty="0" smtClean="0">
                <a:solidFill>
                  <a:srgbClr val="FF0000"/>
                </a:solidFill>
              </a:rPr>
              <a:t>starting</a:t>
            </a:r>
          </a:p>
          <a:p>
            <a:pPr marL="0" indent="0">
              <a:buNone/>
            </a:pPr>
            <a:r>
              <a:rPr lang="en-US" b="1" dirty="0">
                <a:solidFill>
                  <a:srgbClr val="FF0000"/>
                </a:solidFill>
              </a:rPr>
              <a:t>n</a:t>
            </a:r>
            <a:r>
              <a:rPr lang="en-US" b="1" dirty="0" smtClean="0">
                <a:solidFill>
                  <a:srgbClr val="FF0000"/>
                </a:solidFill>
              </a:rPr>
              <a:t>ow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     </a:t>
            </a:r>
            <a:r>
              <a:rPr lang="en-US" dirty="0" err="1" smtClean="0"/>
              <a:t>jFEX</a:t>
            </a:r>
            <a:endParaRPr lang="en-GB" dirty="0"/>
          </a:p>
        </p:txBody>
      </p:sp>
      <p:sp>
        <p:nvSpPr>
          <p:cNvPr id="10" name="Ellipse 9"/>
          <p:cNvSpPr/>
          <p:nvPr/>
        </p:nvSpPr>
        <p:spPr>
          <a:xfrm>
            <a:off x="539552" y="5517232"/>
            <a:ext cx="1143159" cy="57663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6" name="Inhaltsplatzhalter 2"/>
          <p:cNvSpPr txBox="1">
            <a:spLocks/>
          </p:cNvSpPr>
          <p:nvPr/>
        </p:nvSpPr>
        <p:spPr>
          <a:xfrm>
            <a:off x="6990916" y="3340810"/>
            <a:ext cx="743727" cy="592246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200" kern="1200">
                <a:solidFill>
                  <a:srgbClr val="0F01BF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200" kern="1200">
                <a:solidFill>
                  <a:srgbClr val="0F01BF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200" kern="1200">
                <a:solidFill>
                  <a:srgbClr val="0F01BF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200" kern="1200">
                <a:solidFill>
                  <a:srgbClr val="0F01BF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200" kern="1200">
                <a:solidFill>
                  <a:srgbClr val="0F01BF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n-US" b="1" dirty="0" smtClean="0">
                <a:solidFill>
                  <a:srgbClr val="FF0000"/>
                </a:solidFill>
              </a:rPr>
              <a:t>MZ</a:t>
            </a:r>
          </a:p>
        </p:txBody>
      </p:sp>
    </p:spTree>
    <p:extLst>
      <p:ext uri="{BB962C8B-B14F-4D97-AF65-F5344CB8AC3E}">
        <p14:creationId xmlns:p14="http://schemas.microsoft.com/office/powerpoint/2010/main" val="28537644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 smtClean="0"/>
              <a:t>jFEX</a:t>
            </a:r>
            <a:r>
              <a:rPr lang="de-DE" dirty="0" smtClean="0"/>
              <a:t> Prototype (</a:t>
            </a:r>
            <a:r>
              <a:rPr lang="de-DE" dirty="0" err="1" smtClean="0"/>
              <a:t>mid</a:t>
            </a:r>
            <a:r>
              <a:rPr lang="de-DE" dirty="0" smtClean="0"/>
              <a:t> 2015)</a:t>
            </a:r>
            <a:endParaRPr lang="de-DE" dirty="0"/>
          </a:p>
        </p:txBody>
      </p:sp>
      <p:pic>
        <p:nvPicPr>
          <p:cNvPr id="7" name="Inhaltsplatzhalter 6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2237" y="857272"/>
            <a:ext cx="3655255" cy="5715000"/>
          </a:xfrm>
        </p:spPr>
      </p:pic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Uli Schäfer</a:t>
            </a:r>
            <a:endParaRPr lang="en-GB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553D35-BD20-4004-8DB1-FBDB51E0F407}" type="slidenum">
              <a:rPr lang="en-GB" smtClean="0"/>
              <a:pPr/>
              <a:t>2</a:t>
            </a:fld>
            <a:endParaRPr lang="en-GB" dirty="0"/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26722" y="3316874"/>
            <a:ext cx="890555" cy="1696301"/>
          </a:xfrm>
          <a:prstGeom prst="rect">
            <a:avLst/>
          </a:prstGeom>
        </p:spPr>
      </p:pic>
      <p:sp>
        <p:nvSpPr>
          <p:cNvPr id="10" name="Inhaltsplatzhalter 2"/>
          <p:cNvSpPr txBox="1">
            <a:spLocks/>
          </p:cNvSpPr>
          <p:nvPr/>
        </p:nvSpPr>
        <p:spPr>
          <a:xfrm>
            <a:off x="214282" y="785794"/>
            <a:ext cx="4933782" cy="5715040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 fontScale="925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200" kern="1200">
                <a:solidFill>
                  <a:srgbClr val="0F01BF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200" kern="1200">
                <a:solidFill>
                  <a:srgbClr val="0F01BF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200" kern="1200">
                <a:solidFill>
                  <a:srgbClr val="0F01BF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200" kern="1200">
                <a:solidFill>
                  <a:srgbClr val="0F01BF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200" kern="1200">
                <a:solidFill>
                  <a:srgbClr val="0F01BF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 smtClean="0"/>
              <a:t>ATCA (8U *280mm) blade</a:t>
            </a:r>
          </a:p>
          <a:p>
            <a:r>
              <a:rPr lang="en-US" sz="2000" dirty="0" smtClean="0"/>
              <a:t>Optical transmission from backplane to </a:t>
            </a:r>
            <a:r>
              <a:rPr lang="en-US" sz="2000" dirty="0" err="1" smtClean="0"/>
              <a:t>mPOD</a:t>
            </a:r>
            <a:r>
              <a:rPr lang="en-US" sz="2000" dirty="0" smtClean="0"/>
              <a:t> devices</a:t>
            </a:r>
          </a:p>
          <a:p>
            <a:r>
              <a:rPr lang="en-US" sz="2000" dirty="0" smtClean="0"/>
              <a:t>~24 PCB layers</a:t>
            </a:r>
          </a:p>
          <a:p>
            <a:r>
              <a:rPr lang="en-US" sz="2000" dirty="0" smtClean="0"/>
              <a:t>~500 high-speed links per blade</a:t>
            </a:r>
          </a:p>
          <a:p>
            <a:r>
              <a:rPr lang="en-US" sz="2000" dirty="0"/>
              <a:t>12.8 </a:t>
            </a:r>
            <a:r>
              <a:rPr lang="en-US" sz="2000" dirty="0" err="1"/>
              <a:t>Gbit</a:t>
            </a:r>
            <a:r>
              <a:rPr lang="en-US" sz="2000" dirty="0"/>
              <a:t>/s per link</a:t>
            </a:r>
          </a:p>
          <a:p>
            <a:endParaRPr lang="en-US" sz="2000" dirty="0" smtClean="0"/>
          </a:p>
          <a:p>
            <a:pPr marL="0" indent="0">
              <a:buNone/>
            </a:pPr>
            <a:r>
              <a:rPr lang="en-US" sz="2000" dirty="0" smtClean="0"/>
              <a:t>Signal integrity at </a:t>
            </a:r>
            <a:r>
              <a:rPr lang="en-US" sz="2000" dirty="0" smtClean="0"/>
              <a:t>12.8 Gb/s </a:t>
            </a:r>
            <a:r>
              <a:rPr lang="en-US" sz="2000" dirty="0" smtClean="0"/>
              <a:t>requiring proper PCB modelling:</a:t>
            </a:r>
          </a:p>
          <a:p>
            <a:pPr marL="0" indent="0">
              <a:buNone/>
            </a:pPr>
            <a:r>
              <a:rPr lang="en-US" sz="2000" dirty="0" smtClean="0"/>
              <a:t>PCB simulation with</a:t>
            </a:r>
          </a:p>
          <a:p>
            <a:pPr marL="0" indent="0">
              <a:buNone/>
            </a:pPr>
            <a:endParaRPr lang="en-US" sz="2000" dirty="0" smtClean="0"/>
          </a:p>
          <a:p>
            <a:pPr marL="0" indent="0">
              <a:buNone/>
            </a:pPr>
            <a:r>
              <a:rPr lang="en-US" sz="2000" b="1" dirty="0" smtClean="0"/>
              <a:t>Mentor Graphics </a:t>
            </a:r>
            <a:r>
              <a:rPr lang="en-US" sz="2000" b="1" dirty="0" err="1" smtClean="0"/>
              <a:t>HyperLynx</a:t>
            </a:r>
            <a:endParaRPr lang="en-US" sz="2000" b="1" dirty="0" smtClean="0"/>
          </a:p>
          <a:p>
            <a:pPr marL="0" indent="0">
              <a:buNone/>
            </a:pPr>
            <a:r>
              <a:rPr lang="en-US" sz="2000" dirty="0" smtClean="0"/>
              <a:t>+ power modelling</a:t>
            </a:r>
          </a:p>
          <a:p>
            <a:pPr marL="0" indent="0">
              <a:buNone/>
            </a:pPr>
            <a:r>
              <a:rPr lang="en-US" sz="2000" dirty="0" smtClean="0"/>
              <a:t>+ thermal modelling</a:t>
            </a:r>
          </a:p>
          <a:p>
            <a:pPr marL="0" indent="0">
              <a:buNone/>
            </a:pPr>
            <a:r>
              <a:rPr lang="en-US" sz="2000" dirty="0" smtClean="0"/>
              <a:t>+…</a:t>
            </a:r>
            <a:endParaRPr lang="en-US" sz="2000" dirty="0"/>
          </a:p>
          <a:p>
            <a:pPr marL="0" indent="0">
              <a:buNone/>
            </a:pPr>
            <a:endParaRPr lang="en-US" sz="2000" dirty="0" smtClean="0"/>
          </a:p>
          <a:p>
            <a:pPr marL="0" indent="0">
              <a:buNone/>
            </a:pPr>
            <a:r>
              <a:rPr lang="en-US" sz="2000" dirty="0" smtClean="0"/>
              <a:t>Joint project with </a:t>
            </a:r>
            <a:br>
              <a:rPr lang="en-US" sz="2000" dirty="0" smtClean="0"/>
            </a:br>
            <a:r>
              <a:rPr lang="en-US" sz="2000" dirty="0" smtClean="0"/>
              <a:t>PRISMA detector lab</a:t>
            </a:r>
          </a:p>
        </p:txBody>
      </p:sp>
    </p:spTree>
    <p:extLst>
      <p:ext uri="{BB962C8B-B14F-4D97-AF65-F5344CB8AC3E}">
        <p14:creationId xmlns:p14="http://schemas.microsoft.com/office/powerpoint/2010/main" val="12981537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Uli Schäfer</a:t>
            </a:r>
            <a:endParaRPr lang="en-GB" dirty="0"/>
          </a:p>
        </p:txBody>
      </p:sp>
      <p:grpSp>
        <p:nvGrpSpPr>
          <p:cNvPr id="8" name="Group 4"/>
          <p:cNvGrpSpPr>
            <a:grpSpLocks noChangeAspect="1"/>
          </p:cNvGrpSpPr>
          <p:nvPr/>
        </p:nvGrpSpPr>
        <p:grpSpPr bwMode="auto">
          <a:xfrm>
            <a:off x="1403350" y="3735388"/>
            <a:ext cx="6989763" cy="3090862"/>
            <a:chOff x="884" y="2353"/>
            <a:chExt cx="4403" cy="1947"/>
          </a:xfrm>
        </p:grpSpPr>
        <p:sp>
          <p:nvSpPr>
            <p:cNvPr id="9" name="AutoShape 3"/>
            <p:cNvSpPr>
              <a:spLocks noChangeAspect="1" noChangeArrowheads="1" noTextEdit="1"/>
            </p:cNvSpPr>
            <p:nvPr/>
          </p:nvSpPr>
          <p:spPr bwMode="auto">
            <a:xfrm>
              <a:off x="884" y="2353"/>
              <a:ext cx="4403" cy="19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pic>
          <p:nvPicPr>
            <p:cNvPr id="2053" name="Picture 5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84" y="2353"/>
              <a:ext cx="4406" cy="19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Phase-2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2000" dirty="0" smtClean="0"/>
              <a:t>L1Calo re-baptised L0Calo (0-Level trigger)</a:t>
            </a:r>
          </a:p>
          <a:p>
            <a:r>
              <a:rPr lang="en-GB" sz="2000" dirty="0" smtClean="0"/>
              <a:t>Add new 1</a:t>
            </a:r>
            <a:r>
              <a:rPr lang="en-GB" sz="2000" baseline="30000" dirty="0" smtClean="0"/>
              <a:t>st</a:t>
            </a:r>
            <a:r>
              <a:rPr lang="en-GB" sz="2000" dirty="0" smtClean="0"/>
              <a:t> level trigger </a:t>
            </a:r>
          </a:p>
          <a:p>
            <a:r>
              <a:rPr lang="en-GB" sz="2000" dirty="0"/>
              <a:t>H</a:t>
            </a:r>
            <a:r>
              <a:rPr lang="en-GB" sz="2000" dirty="0" smtClean="0"/>
              <a:t>igher latency budget (~30µs)</a:t>
            </a:r>
          </a:p>
          <a:p>
            <a:r>
              <a:rPr lang="en-GB" sz="2000" dirty="0" smtClean="0"/>
              <a:t>Still near real-time</a:t>
            </a:r>
          </a:p>
          <a:p>
            <a:r>
              <a:rPr lang="en-GB" sz="2000" dirty="0" smtClean="0"/>
              <a:t>Large switch box (event building, one full event per processor)</a:t>
            </a:r>
          </a:p>
          <a:p>
            <a:r>
              <a:rPr lang="en-GB" sz="2000" dirty="0" smtClean="0"/>
              <a:t>Many processors fed with select event data</a:t>
            </a:r>
          </a:p>
          <a:p>
            <a:r>
              <a:rPr lang="en-GB" sz="2000" dirty="0" smtClean="0"/>
              <a:t>Probably FPGA based / ATCA</a:t>
            </a:r>
          </a:p>
          <a:p>
            <a:r>
              <a:rPr lang="en-GB" sz="2000" dirty="0" smtClean="0"/>
              <a:t>Start assessing technologies / surveying markets </a:t>
            </a:r>
            <a:r>
              <a:rPr lang="en-GB" sz="2000" b="1" dirty="0" smtClean="0"/>
              <a:t>now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553D35-BD20-4004-8DB1-FBDB51E0F407}" type="slidenum">
              <a:rPr lang="en-GB" smtClean="0"/>
              <a:pPr/>
              <a:t>3</a:t>
            </a:fld>
            <a:endParaRPr lang="en-GB" dirty="0"/>
          </a:p>
        </p:txBody>
      </p:sp>
      <p:sp>
        <p:nvSpPr>
          <p:cNvPr id="7" name="Ellipse 6"/>
          <p:cNvSpPr/>
          <p:nvPr/>
        </p:nvSpPr>
        <p:spPr>
          <a:xfrm>
            <a:off x="5940152" y="5436718"/>
            <a:ext cx="1224136" cy="720080"/>
          </a:xfrm>
          <a:prstGeom prst="ellipse">
            <a:avLst/>
          </a:prstGeom>
          <a:noFill/>
          <a:ln>
            <a:solidFill>
              <a:srgbClr val="0AFC4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15" name="Gerader Verbinder 14"/>
          <p:cNvCxnSpPr/>
          <p:nvPr/>
        </p:nvCxnSpPr>
        <p:spPr>
          <a:xfrm flipH="1">
            <a:off x="1475656" y="6309320"/>
            <a:ext cx="4032448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Gerader Verbinder 23"/>
          <p:cNvCxnSpPr/>
          <p:nvPr/>
        </p:nvCxnSpPr>
        <p:spPr>
          <a:xfrm>
            <a:off x="5452189" y="5661248"/>
            <a:ext cx="27786" cy="648072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Gerader Verbinder 26"/>
          <p:cNvCxnSpPr/>
          <p:nvPr/>
        </p:nvCxnSpPr>
        <p:spPr>
          <a:xfrm flipV="1">
            <a:off x="5466082" y="5656486"/>
            <a:ext cx="978126" cy="4762"/>
          </a:xfrm>
          <a:prstGeom prst="line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22582389"/>
      </p:ext>
    </p:extLst>
  </p:cSld>
  <p:clrMapOvr>
    <a:masterClrMapping/>
  </p:clrMapOvr>
</p:sld>
</file>

<file path=ppt/theme/theme1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186</Words>
  <Application>Microsoft Office PowerPoint</Application>
  <PresentationFormat>Bildschirmpräsentation (4:3)</PresentationFormat>
  <Paragraphs>45</Paragraphs>
  <Slides>3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3</vt:i4>
      </vt:variant>
    </vt:vector>
  </HeadingPairs>
  <TitlesOfParts>
    <vt:vector size="7" baseType="lpstr">
      <vt:lpstr>Arial</vt:lpstr>
      <vt:lpstr>Calibri</vt:lpstr>
      <vt:lpstr>Verdana</vt:lpstr>
      <vt:lpstr>Larissa-Design</vt:lpstr>
      <vt:lpstr>L1Calo @ ATLAS / LHC  -  phase 1</vt:lpstr>
      <vt:lpstr>jFEX Prototype (mid 2015)</vt:lpstr>
      <vt:lpstr>Phase-2</vt:lpstr>
    </vt:vector>
  </TitlesOfParts>
  <Company>Johannes Gutenberg-Universität Mainz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Folie 1</dc:title>
  <dc:creator>uschaefe</dc:creator>
  <cp:lastModifiedBy>Schäfer, Dr. Ulrich</cp:lastModifiedBy>
  <cp:revision>1158</cp:revision>
  <cp:lastPrinted>2014-07-16T13:05:00Z</cp:lastPrinted>
  <dcterms:created xsi:type="dcterms:W3CDTF">2009-12-08T11:59:40Z</dcterms:created>
  <dcterms:modified xsi:type="dcterms:W3CDTF">2014-07-21T08:49:07Z</dcterms:modified>
</cp:coreProperties>
</file>