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417" r:id="rId2"/>
    <p:sldId id="418" r:id="rId3"/>
  </p:sldIdLst>
  <p:sldSz cx="9144000" cy="6858000" type="screen4x3"/>
  <p:notesSz cx="6791325" cy="9872663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10" userDrawn="1">
          <p15:clr>
            <a:srgbClr val="A4A3A4"/>
          </p15:clr>
        </p15:guide>
        <p15:guide id="2" pos="213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chäfer, Dr. Ulrich" initials="SDU" lastIdx="0" clrIdx="0">
    <p:extLst>
      <p:ext uri="{19B8F6BF-5375-455C-9EA6-DF929625EA0E}">
        <p15:presenceInfo xmlns:p15="http://schemas.microsoft.com/office/powerpoint/2012/main" userId="S-1-5-21-1997477047-1508330638-219632125-36074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AFC44"/>
    <a:srgbClr val="FF9966"/>
    <a:srgbClr val="07B97E"/>
    <a:srgbClr val="D703DC"/>
    <a:srgbClr val="FF9900"/>
    <a:srgbClr val="0CB428"/>
    <a:srgbClr val="F181D1"/>
    <a:srgbClr val="8CE6A1"/>
    <a:srgbClr val="0F01BF"/>
    <a:srgbClr val="FF99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7AC3CCA-C797-4891-BE02-D94E43425B78}" styleName="Mittlere Formatvorlag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510" autoAdjust="0"/>
    <p:restoredTop sz="94683" autoAdjust="0"/>
  </p:normalViewPr>
  <p:slideViewPr>
    <p:cSldViewPr>
      <p:cViewPr varScale="1">
        <p:scale>
          <a:sx n="85" d="100"/>
          <a:sy n="85" d="100"/>
        </p:scale>
        <p:origin x="936" y="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84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200" d="100"/>
        <a:sy n="200" d="100"/>
      </p:scale>
      <p:origin x="0" y="14346"/>
    </p:cViewPr>
  </p:sorterViewPr>
  <p:notesViewPr>
    <p:cSldViewPr>
      <p:cViewPr varScale="1">
        <p:scale>
          <a:sx n="81" d="100"/>
          <a:sy n="81" d="100"/>
        </p:scale>
        <p:origin x="-3960" y="-96"/>
      </p:cViewPr>
      <p:guideLst>
        <p:guide orient="horz" pos="3110"/>
        <p:guide pos="213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commentAuthors" Target="commentAuthors.xml"/><Relationship Id="rId5" Type="http://schemas.openxmlformats.org/officeDocument/2006/relationships/handoutMaster" Target="handoutMasters/handoutMaster1.xml"/><Relationship Id="rId10" Type="http://schemas.openxmlformats.org/officeDocument/2006/relationships/tableStyles" Target="tableStyles.xml"/><Relationship Id="rId4" Type="http://schemas.openxmlformats.org/officeDocument/2006/relationships/notesMaster" Target="notesMasters/notesMaster1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3383" cy="493555"/>
          </a:xfrm>
          <a:prstGeom prst="rect">
            <a:avLst/>
          </a:prstGeom>
        </p:spPr>
        <p:txBody>
          <a:bodyPr vert="horz" lIns="90572" tIns="45286" rIns="90572" bIns="45286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46360" y="0"/>
            <a:ext cx="2943383" cy="493555"/>
          </a:xfrm>
          <a:prstGeom prst="rect">
            <a:avLst/>
          </a:prstGeom>
        </p:spPr>
        <p:txBody>
          <a:bodyPr vert="horz" lIns="90572" tIns="45286" rIns="90572" bIns="45286" rtlCol="0"/>
          <a:lstStyle>
            <a:lvl1pPr algn="r">
              <a:defRPr sz="1200"/>
            </a:lvl1pPr>
          </a:lstStyle>
          <a:p>
            <a:fld id="{19C0B418-4B07-4C12-B540-9B925B4011B6}" type="datetimeFigureOut">
              <a:rPr lang="en-GB" smtClean="0"/>
              <a:t>31/07/2014</a:t>
            </a:fld>
            <a:endParaRPr lang="en-GB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1" y="9377534"/>
            <a:ext cx="2943383" cy="493554"/>
          </a:xfrm>
          <a:prstGeom prst="rect">
            <a:avLst/>
          </a:prstGeom>
        </p:spPr>
        <p:txBody>
          <a:bodyPr vert="horz" lIns="90572" tIns="45286" rIns="90572" bIns="45286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46360" y="9377534"/>
            <a:ext cx="2943383" cy="493554"/>
          </a:xfrm>
          <a:prstGeom prst="rect">
            <a:avLst/>
          </a:prstGeom>
        </p:spPr>
        <p:txBody>
          <a:bodyPr vert="horz" lIns="90572" tIns="45286" rIns="90572" bIns="45286" rtlCol="0" anchor="b"/>
          <a:lstStyle>
            <a:lvl1pPr algn="r">
              <a:defRPr sz="1200"/>
            </a:lvl1pPr>
          </a:lstStyle>
          <a:p>
            <a:fld id="{5F008586-A3F3-4792-93EE-65BEF701A37F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5359812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2" y="3"/>
            <a:ext cx="2942907" cy="493633"/>
          </a:xfrm>
          <a:prstGeom prst="rect">
            <a:avLst/>
          </a:prstGeom>
        </p:spPr>
        <p:txBody>
          <a:bodyPr vert="horz" lIns="90572" tIns="45286" rIns="90572" bIns="45286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46847" y="3"/>
            <a:ext cx="2942907" cy="493633"/>
          </a:xfrm>
          <a:prstGeom prst="rect">
            <a:avLst/>
          </a:prstGeom>
        </p:spPr>
        <p:txBody>
          <a:bodyPr vert="horz" lIns="90572" tIns="45286" rIns="90572" bIns="45286" rtlCol="0"/>
          <a:lstStyle>
            <a:lvl1pPr algn="r">
              <a:defRPr sz="1200"/>
            </a:lvl1pPr>
          </a:lstStyle>
          <a:p>
            <a:fld id="{113AECCC-53DF-4DF2-9BFB-2913817AB8DD}" type="datetimeFigureOut">
              <a:rPr lang="de-DE" smtClean="0"/>
              <a:pPr/>
              <a:t>31.07.2014</a:t>
            </a:fld>
            <a:endParaRPr lang="en-GB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928688" y="741363"/>
            <a:ext cx="4935537" cy="37004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572" tIns="45286" rIns="90572" bIns="45286" rtlCol="0" anchor="ctr"/>
          <a:lstStyle/>
          <a:p>
            <a:endParaRPr lang="en-GB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79133" y="4689517"/>
            <a:ext cx="5433060" cy="4442698"/>
          </a:xfrm>
          <a:prstGeom prst="rect">
            <a:avLst/>
          </a:prstGeom>
        </p:spPr>
        <p:txBody>
          <a:bodyPr vert="horz" lIns="90572" tIns="45286" rIns="90572" bIns="45286" rtlCol="0">
            <a:normAutofit/>
          </a:bodyPr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GB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2" y="9377318"/>
            <a:ext cx="2942907" cy="493633"/>
          </a:xfrm>
          <a:prstGeom prst="rect">
            <a:avLst/>
          </a:prstGeom>
        </p:spPr>
        <p:txBody>
          <a:bodyPr vert="horz" lIns="90572" tIns="45286" rIns="90572" bIns="45286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46847" y="9377318"/>
            <a:ext cx="2942907" cy="493633"/>
          </a:xfrm>
          <a:prstGeom prst="rect">
            <a:avLst/>
          </a:prstGeom>
        </p:spPr>
        <p:txBody>
          <a:bodyPr vert="horz" lIns="90572" tIns="45286" rIns="90572" bIns="45286" rtlCol="0" anchor="b"/>
          <a:lstStyle>
            <a:lvl1pPr algn="r">
              <a:defRPr sz="1200"/>
            </a:lvl1pPr>
          </a:lstStyle>
          <a:p>
            <a:fld id="{A4BF6C69-5AA2-4517-AE3E-F3A88411F7F3}" type="slidenum">
              <a:rPr lang="en-GB" smtClean="0"/>
              <a:pPr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06538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en-GB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rgbClr val="0070C0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dirty="0" smtClean="0"/>
              <a:t>Formatvorlage des Untertitelmasters durch Klicken bearbeiten</a:t>
            </a:r>
            <a:endParaRPr lang="en-GB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Uli Schäfer</a:t>
            </a:r>
            <a:endParaRPr lang="en-GB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0F01BF"/>
                </a:solidFill>
              </a:defRPr>
            </a:lvl1pPr>
          </a:lstStyle>
          <a:p>
            <a:fld id="{1B553D35-BD20-4004-8DB1-FBDB51E0F407}" type="slidenum">
              <a:rPr lang="en-GB" smtClean="0"/>
              <a:pPr/>
              <a:t>‹Nr.›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GB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GB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Uli Schäfer</a:t>
            </a:r>
            <a:endParaRPr lang="en-GB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53D35-BD20-4004-8DB1-FBDB51E0F407}" type="slidenum">
              <a:rPr lang="en-GB" smtClean="0"/>
              <a:pPr/>
              <a:t>‹Nr.›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en-GB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GB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Uli Schäfer</a:t>
            </a:r>
            <a:endParaRPr lang="en-GB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53D35-BD20-4004-8DB1-FBDB51E0F407}" type="slidenum">
              <a:rPr lang="en-GB" smtClean="0"/>
              <a:pPr/>
              <a:t>‹Nr.›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14356"/>
          </a:xfrm>
          <a:gradFill flip="none" rotWithShape="1">
            <a:gsLst>
              <a:gs pos="0">
                <a:srgbClr val="FFFF00">
                  <a:tint val="66000"/>
                  <a:satMod val="160000"/>
                  <a:alpha val="29000"/>
                </a:srgbClr>
              </a:gs>
              <a:gs pos="100000">
                <a:srgbClr val="FFFF00">
                  <a:tint val="44500"/>
                  <a:satMod val="160000"/>
                  <a:alpha val="0"/>
                </a:srgbClr>
              </a:gs>
              <a:gs pos="100000">
                <a:srgbClr val="FFFF00">
                  <a:tint val="23500"/>
                  <a:satMod val="160000"/>
                  <a:alpha val="0"/>
                </a:srgbClr>
              </a:gs>
            </a:gsLst>
            <a:lin ang="16200000" scaled="1"/>
            <a:tileRect/>
          </a:gradFill>
        </p:spPr>
        <p:txBody>
          <a:bodyPr>
            <a:noAutofit/>
          </a:bodyPr>
          <a:lstStyle>
            <a:lvl1pPr>
              <a:defRPr sz="3200">
                <a:solidFill>
                  <a:srgbClr val="0F01BF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r>
              <a:rPr lang="de-DE" dirty="0" smtClean="0"/>
              <a:t>Titelmasterformat durch Klicken bearbeiten</a:t>
            </a:r>
            <a:endParaRPr lang="en-GB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214282" y="785794"/>
            <a:ext cx="8715436" cy="5715040"/>
          </a:xfrm>
        </p:spPr>
        <p:txBody>
          <a:bodyPr>
            <a:normAutofit/>
          </a:bodyPr>
          <a:lstStyle>
            <a:lvl1pPr>
              <a:defRPr sz="2200">
                <a:solidFill>
                  <a:srgbClr val="0F01BF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  <a:lvl2pPr>
              <a:buFont typeface="Arial" pitchFamily="34" charset="0"/>
              <a:buChar char="•"/>
              <a:defRPr sz="2200">
                <a:solidFill>
                  <a:srgbClr val="0F01BF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2pPr>
            <a:lvl3pPr>
              <a:buFont typeface="Arial" pitchFamily="34" charset="0"/>
              <a:buChar char="•"/>
              <a:defRPr sz="2200">
                <a:solidFill>
                  <a:srgbClr val="0F01BF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3pPr>
            <a:lvl4pPr>
              <a:buFont typeface="Arial" pitchFamily="34" charset="0"/>
              <a:buChar char="•"/>
              <a:defRPr sz="2200">
                <a:solidFill>
                  <a:srgbClr val="0F01BF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4pPr>
            <a:lvl5pPr>
              <a:buFont typeface="Arial" pitchFamily="34" charset="0"/>
              <a:buChar char="•"/>
              <a:defRPr sz="2200">
                <a:solidFill>
                  <a:srgbClr val="0F01BF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5pPr>
          </a:lstStyle>
          <a:p>
            <a:pPr lvl="0"/>
            <a:r>
              <a:rPr lang="de-DE" dirty="0" smtClean="0"/>
              <a:t>Textmasterformate durch Klicken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en-GB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0F01BF"/>
                </a:solidFill>
              </a:defRPr>
            </a:lvl1pPr>
          </a:lstStyle>
          <a:p>
            <a:r>
              <a:rPr lang="de-DE" smtClean="0"/>
              <a:t>Uli Schäfer</a:t>
            </a:r>
            <a:endParaRPr lang="en-GB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7072330" y="6565921"/>
            <a:ext cx="1928826" cy="292079"/>
          </a:xfrm>
        </p:spPr>
        <p:txBody>
          <a:bodyPr/>
          <a:lstStyle>
            <a:lvl1pPr>
              <a:defRPr>
                <a:solidFill>
                  <a:srgbClr val="0F01BF"/>
                </a:solidFill>
              </a:defRPr>
            </a:lvl1pPr>
          </a:lstStyle>
          <a:p>
            <a:fld id="{1B553D35-BD20-4004-8DB1-FBDB51E0F407}" type="slidenum">
              <a:rPr lang="en-GB" smtClean="0"/>
              <a:pPr/>
              <a:t>‹Nr.›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en-GB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Uli Schäfer</a:t>
            </a:r>
            <a:endParaRPr lang="en-GB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53D35-BD20-4004-8DB1-FBDB51E0F407}" type="slidenum">
              <a:rPr lang="en-GB" smtClean="0"/>
              <a:pPr/>
              <a:t>‹Nr.›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GB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GB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GB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Uli Schäfer</a:t>
            </a:r>
            <a:endParaRPr lang="en-GB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53D35-BD20-4004-8DB1-FBDB51E0F407}" type="slidenum">
              <a:rPr lang="en-GB" smtClean="0"/>
              <a:pPr/>
              <a:t>‹Nr.›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en-GB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GB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GB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Uli Schäfer</a:t>
            </a:r>
            <a:endParaRPr lang="en-GB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53D35-BD20-4004-8DB1-FBDB51E0F407}" type="slidenum">
              <a:rPr lang="en-GB" smtClean="0"/>
              <a:pPr/>
              <a:t>‹Nr.›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GB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Uli Schäfer</a:t>
            </a:r>
            <a:endParaRPr lang="en-GB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53D35-BD20-4004-8DB1-FBDB51E0F407}" type="slidenum">
              <a:rPr lang="en-GB" smtClean="0"/>
              <a:pPr/>
              <a:t>‹Nr.›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Uli Schäfer</a:t>
            </a:r>
            <a:endParaRPr lang="en-GB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53D35-BD20-4004-8DB1-FBDB51E0F407}" type="slidenum">
              <a:rPr lang="en-GB" smtClean="0"/>
              <a:pPr/>
              <a:t>‹Nr.›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en-GB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GB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Uli Schäfer</a:t>
            </a:r>
            <a:endParaRPr lang="en-GB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53D35-BD20-4004-8DB1-FBDB51E0F407}" type="slidenum">
              <a:rPr lang="en-GB" smtClean="0"/>
              <a:pPr/>
              <a:t>‹Nr.›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en-GB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Uli Schäfer</a:t>
            </a:r>
            <a:endParaRPr lang="en-GB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53D35-BD20-4004-8DB1-FBDB51E0F407}" type="slidenum">
              <a:rPr lang="en-GB" smtClean="0"/>
              <a:pPr/>
              <a:t>‹Nr.›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857232"/>
          </a:xfrm>
          <a:prstGeom prst="rect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  <a:alpha val="27000"/>
                </a:srgbClr>
              </a:gs>
              <a:gs pos="100000">
                <a:srgbClr val="FFFF00">
                  <a:tint val="44500"/>
                  <a:satMod val="160000"/>
                  <a:alpha val="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lin ang="16200000" scaled="1"/>
            <a:tileRect/>
          </a:gradFill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dirty="0" smtClean="0"/>
              <a:t>Titelmasterformat durch Klicken bearbeiten</a:t>
            </a:r>
            <a:endParaRPr lang="en-GB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285720" y="1000108"/>
            <a:ext cx="8643998" cy="5500726"/>
          </a:xfrm>
          <a:prstGeom prst="rect">
            <a:avLst/>
          </a:prstGeom>
          <a:noFill/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dirty="0" smtClean="0"/>
              <a:t>Textmasterformate durch Klicken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en-GB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0" y="6572272"/>
            <a:ext cx="9144000" cy="285728"/>
          </a:xfrm>
          <a:prstGeom prst="rect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  <a:alpha val="54000"/>
                </a:srgbClr>
              </a:gs>
              <a:gs pos="100000">
                <a:srgbClr val="FFFF00">
                  <a:tint val="44500"/>
                  <a:satMod val="160000"/>
                  <a:alpha val="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lin ang="5400000" scaled="1"/>
            <a:tileRect/>
          </a:gradFill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0F01BF"/>
                </a:solidFill>
              </a:defRPr>
            </a:lvl1pPr>
          </a:lstStyle>
          <a:p>
            <a:r>
              <a:rPr lang="de-DE" dirty="0" smtClean="0"/>
              <a:t>Uli Schäfer</a:t>
            </a: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43240" y="6572272"/>
            <a:ext cx="2895600" cy="285728"/>
          </a:xfrm>
          <a:prstGeom prst="rect">
            <a:avLst/>
          </a:prstGeom>
          <a:noFill/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72264" y="6565921"/>
            <a:ext cx="2133600" cy="29207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553D35-BD20-4004-8DB1-FBDB51E0F407}" type="slidenum">
              <a:rPr lang="en-GB" smtClean="0"/>
              <a:pPr/>
              <a:t>‹Nr.›</a:t>
            </a:fld>
            <a:endParaRPr lang="en-GB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/>
  <p:txStyles>
    <p:titleStyle>
      <a:lvl1pPr algn="ctr" defTabSz="914400" rtl="0" eaLnBrk="1" latinLnBrk="0" hangingPunct="1">
        <a:spcBef>
          <a:spcPct val="0"/>
        </a:spcBef>
        <a:buNone/>
        <a:defRPr sz="3200" kern="1200">
          <a:solidFill>
            <a:srgbClr val="0F01BF"/>
          </a:solidFill>
          <a:latin typeface="Verdana" pitchFamily="34" charset="0"/>
          <a:ea typeface="Verdana" pitchFamily="34" charset="0"/>
          <a:cs typeface="Verdana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rgbClr val="0F01BF"/>
          </a:solidFill>
          <a:latin typeface="Verdana" pitchFamily="34" charset="0"/>
          <a:ea typeface="Verdana" pitchFamily="34" charset="0"/>
          <a:cs typeface="Verdana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rgbClr val="0F01BF"/>
          </a:solidFill>
          <a:latin typeface="Verdana" pitchFamily="34" charset="0"/>
          <a:ea typeface="Verdana" pitchFamily="34" charset="0"/>
          <a:cs typeface="Verdana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rgbClr val="0F01BF"/>
          </a:solidFill>
          <a:latin typeface="Verdana" pitchFamily="34" charset="0"/>
          <a:ea typeface="Verdana" pitchFamily="34" charset="0"/>
          <a:cs typeface="Verdana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rgbClr val="0F01BF"/>
          </a:solidFill>
          <a:latin typeface="Verdana" pitchFamily="34" charset="0"/>
          <a:ea typeface="Verdana" pitchFamily="34" charset="0"/>
          <a:cs typeface="Verdana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rgbClr val="0F01BF"/>
          </a:solidFill>
          <a:latin typeface="Verdana" pitchFamily="34" charset="0"/>
          <a:ea typeface="Verdana" pitchFamily="34" charset="0"/>
          <a:cs typeface="Verdana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Response to Comments</a:t>
            </a:r>
            <a:endParaRPr lang="en-GB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GB" dirty="0" smtClean="0"/>
              <a:t>Tried to answer all questions that were received by 19:00, Jul. 30</a:t>
            </a:r>
          </a:p>
          <a:p>
            <a:pPr marL="0" indent="0">
              <a:buNone/>
            </a:pPr>
            <a:r>
              <a:rPr lang="en-GB" dirty="0" smtClean="0"/>
              <a:t>Comments mainly fall into a few categories and can be answered globally:</a:t>
            </a:r>
          </a:p>
          <a:p>
            <a:r>
              <a:rPr lang="en-GB" dirty="0" smtClean="0"/>
              <a:t>Typos, improvement on phrasing</a:t>
            </a:r>
          </a:p>
          <a:p>
            <a:pPr lvl="1"/>
            <a:r>
              <a:rPr lang="en-GB" dirty="0" smtClean="0"/>
              <a:t>Generally accepted, will be dealt with</a:t>
            </a:r>
          </a:p>
          <a:p>
            <a:r>
              <a:rPr lang="en-GB" dirty="0" smtClean="0"/>
              <a:t>Request to add more details (textual description and drawings, including reference to </a:t>
            </a:r>
            <a:r>
              <a:rPr lang="en-GB" dirty="0" err="1" smtClean="0"/>
              <a:t>gFEX</a:t>
            </a:r>
            <a:r>
              <a:rPr lang="en-GB" dirty="0" smtClean="0"/>
              <a:t>)</a:t>
            </a:r>
          </a:p>
          <a:p>
            <a:pPr lvl="1"/>
            <a:r>
              <a:rPr lang="en-GB" dirty="0" smtClean="0"/>
              <a:t>Generally </a:t>
            </a:r>
            <a:r>
              <a:rPr lang="en-GB" dirty="0"/>
              <a:t>accepted, will be dealt with</a:t>
            </a:r>
          </a:p>
          <a:p>
            <a:r>
              <a:rPr lang="en-GB" dirty="0" smtClean="0"/>
              <a:t>Technical details, in particular latency</a:t>
            </a:r>
          </a:p>
          <a:p>
            <a:pPr lvl="1"/>
            <a:r>
              <a:rPr lang="en-GB" dirty="0" smtClean="0"/>
              <a:t>Yes, will be added. Assume no major differences to </a:t>
            </a:r>
            <a:r>
              <a:rPr lang="en-GB" dirty="0" err="1" smtClean="0"/>
              <a:t>eFEX</a:t>
            </a:r>
            <a:r>
              <a:rPr lang="en-GB" dirty="0" smtClean="0"/>
              <a:t> figures, except: </a:t>
            </a:r>
          </a:p>
          <a:p>
            <a:pPr lvl="2"/>
            <a:r>
              <a:rPr lang="en-GB" dirty="0" smtClean="0"/>
              <a:t>PMA loopback latency is higher (1-1.5 BX estimate)</a:t>
            </a:r>
          </a:p>
          <a:p>
            <a:pPr lvl="2"/>
            <a:r>
              <a:rPr lang="en-GB" dirty="0" smtClean="0"/>
              <a:t>Parallel transmission latency figures (to neighbour FPGA) similar (tbc), but nowhere in the system PMA and parallel re-transmission are cascaded</a:t>
            </a:r>
          </a:p>
          <a:p>
            <a:pPr lvl="2"/>
            <a:r>
              <a:rPr lang="en-GB" dirty="0" smtClean="0"/>
              <a:t>Transmission to merger same figure  </a:t>
            </a:r>
          </a:p>
          <a:p>
            <a:pPr lvl="2"/>
            <a:r>
              <a:rPr lang="en-GB" dirty="0" smtClean="0"/>
              <a:t>Regarding algorithms, expect to benefit from improved </a:t>
            </a:r>
            <a:r>
              <a:rPr lang="en-GB" dirty="0" err="1" smtClean="0"/>
              <a:t>UltraScale</a:t>
            </a:r>
            <a:r>
              <a:rPr lang="en-GB" dirty="0" smtClean="0"/>
              <a:t> performance</a:t>
            </a:r>
            <a:endParaRPr lang="en-GB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Uli Schäfer</a:t>
            </a:r>
            <a:endParaRPr lang="en-GB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53D35-BD20-4004-8DB1-FBDB51E0F407}" type="slidenum">
              <a:rPr lang="en-GB" smtClean="0"/>
              <a:pPr/>
              <a:t>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484468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…</a:t>
            </a:r>
            <a:endParaRPr lang="en-GB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GB" dirty="0"/>
              <a:t>Component availability</a:t>
            </a:r>
          </a:p>
          <a:p>
            <a:pPr lvl="1"/>
            <a:r>
              <a:rPr lang="en-GB" dirty="0"/>
              <a:t>Prototype using engineering silicon, in contact to distributor</a:t>
            </a:r>
          </a:p>
          <a:p>
            <a:endParaRPr lang="en-GB" dirty="0" smtClean="0"/>
          </a:p>
          <a:p>
            <a:r>
              <a:rPr lang="en-GB" dirty="0" smtClean="0"/>
              <a:t>Questions about 12.8 Gb/s on inputs and outputs</a:t>
            </a:r>
          </a:p>
          <a:p>
            <a:pPr lvl="1"/>
            <a:r>
              <a:rPr lang="en-GB" dirty="0" smtClean="0"/>
              <a:t>12.8 Gb/s operation has been verified in recent past on L1Topo prototype (Virtex-7 GTH, </a:t>
            </a:r>
            <a:r>
              <a:rPr lang="en-GB" dirty="0" err="1" smtClean="0"/>
              <a:t>MiniPOD</a:t>
            </a:r>
            <a:r>
              <a:rPr lang="en-GB" dirty="0" smtClean="0"/>
              <a:t>), even though focus has been on 6.4Gb/s operation</a:t>
            </a:r>
          </a:p>
          <a:p>
            <a:pPr lvl="1"/>
            <a:r>
              <a:rPr lang="en-GB" dirty="0" smtClean="0"/>
              <a:t>Extensive tests will take place well before </a:t>
            </a:r>
            <a:r>
              <a:rPr lang="en-GB" dirty="0" err="1" smtClean="0"/>
              <a:t>jFEX</a:t>
            </a:r>
            <a:r>
              <a:rPr lang="en-GB" dirty="0" smtClean="0"/>
              <a:t> prototype production, on L1Topo spare modules</a:t>
            </a:r>
          </a:p>
          <a:p>
            <a:pPr lvl="1"/>
            <a:r>
              <a:rPr lang="en-GB" dirty="0" smtClean="0"/>
              <a:t>Consider L1Topo a demonstrator for </a:t>
            </a:r>
            <a:r>
              <a:rPr lang="en-GB" dirty="0" err="1" smtClean="0"/>
              <a:t>jFEX</a:t>
            </a:r>
            <a:endParaRPr lang="en-GB" dirty="0" smtClean="0"/>
          </a:p>
          <a:p>
            <a:pPr lvl="1"/>
            <a:r>
              <a:rPr lang="en-GB" dirty="0" err="1" smtClean="0"/>
              <a:t>jFEX</a:t>
            </a:r>
            <a:r>
              <a:rPr lang="en-GB" dirty="0" smtClean="0"/>
              <a:t> prototype is basically more of the same, re-targeted to </a:t>
            </a:r>
            <a:r>
              <a:rPr lang="en-GB" dirty="0" err="1" smtClean="0"/>
              <a:t>UltraScale</a:t>
            </a:r>
            <a:r>
              <a:rPr lang="en-GB" dirty="0" smtClean="0"/>
              <a:t> </a:t>
            </a:r>
          </a:p>
          <a:p>
            <a:pPr marL="342900" lvl="1" indent="-342900"/>
            <a:endParaRPr lang="en-GB" dirty="0" smtClean="0"/>
          </a:p>
          <a:p>
            <a:pPr marL="342900" lvl="1" indent="-342900"/>
            <a:r>
              <a:rPr lang="en-GB" dirty="0" smtClean="0"/>
              <a:t>Questions about impact of </a:t>
            </a:r>
            <a:r>
              <a:rPr lang="en-GB" dirty="0" err="1" smtClean="0"/>
              <a:t>gFEX</a:t>
            </a:r>
            <a:r>
              <a:rPr lang="en-GB" dirty="0" smtClean="0"/>
              <a:t> on </a:t>
            </a:r>
            <a:r>
              <a:rPr lang="en-GB" dirty="0" err="1" smtClean="0"/>
              <a:t>jFEX</a:t>
            </a:r>
            <a:r>
              <a:rPr lang="en-GB" dirty="0" smtClean="0"/>
              <a:t> capabilities</a:t>
            </a:r>
            <a:endParaRPr lang="en-US" dirty="0"/>
          </a:p>
          <a:p>
            <a:pPr marL="742950" lvl="2" indent="-342900"/>
            <a:r>
              <a:rPr lang="en-US" dirty="0"/>
              <a:t>The overlap between </a:t>
            </a:r>
            <a:r>
              <a:rPr lang="en-US" dirty="0" err="1"/>
              <a:t>jFEX</a:t>
            </a:r>
            <a:r>
              <a:rPr lang="en-US" dirty="0"/>
              <a:t> and </a:t>
            </a:r>
            <a:r>
              <a:rPr lang="en-US" dirty="0" err="1"/>
              <a:t>gFEX</a:t>
            </a:r>
            <a:r>
              <a:rPr lang="en-US" dirty="0"/>
              <a:t> capabilities is intentional and has been judged as important to reduce risk for the phase 1 project. The </a:t>
            </a:r>
            <a:r>
              <a:rPr lang="en-US" dirty="0" err="1"/>
              <a:t>gFEX</a:t>
            </a:r>
            <a:r>
              <a:rPr lang="en-US" dirty="0"/>
              <a:t> endorsement includes a strong recommendation to pursue the full capabilities of the </a:t>
            </a:r>
            <a:r>
              <a:rPr lang="en-US" dirty="0" err="1"/>
              <a:t>jFEX</a:t>
            </a:r>
            <a:r>
              <a:rPr lang="en-US" dirty="0"/>
              <a:t> system at high link </a:t>
            </a:r>
            <a:r>
              <a:rPr lang="en-US" dirty="0" smtClean="0"/>
              <a:t>speeds</a:t>
            </a:r>
            <a:endParaRPr lang="en-GB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Uli Schäfer</a:t>
            </a:r>
            <a:endParaRPr lang="en-GB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53D35-BD20-4004-8DB1-FBDB51E0F407}" type="slidenum">
              <a:rPr lang="en-GB" smtClean="0"/>
              <a:pPr/>
              <a:t>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0915585"/>
      </p:ext>
    </p:extLst>
  </p:cSld>
  <p:clrMapOvr>
    <a:masterClrMapping/>
  </p:clrMapOvr>
</p:sld>
</file>

<file path=ppt/theme/theme1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273</Words>
  <Application>Microsoft Office PowerPoint</Application>
  <PresentationFormat>Bildschirmpräsentation (4:3)</PresentationFormat>
  <Paragraphs>29</Paragraphs>
  <Slides>2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2</vt:i4>
      </vt:variant>
    </vt:vector>
  </HeadingPairs>
  <TitlesOfParts>
    <vt:vector size="6" baseType="lpstr">
      <vt:lpstr>Arial</vt:lpstr>
      <vt:lpstr>Calibri</vt:lpstr>
      <vt:lpstr>Verdana</vt:lpstr>
      <vt:lpstr>Larissa-Design</vt:lpstr>
      <vt:lpstr>Response to Comments</vt:lpstr>
      <vt:lpstr>…</vt:lpstr>
    </vt:vector>
  </TitlesOfParts>
  <Company>Johannes Gutenberg-Universität Mainz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Folie 1</dc:title>
  <dc:creator>uschaefe</dc:creator>
  <cp:lastModifiedBy>Schäfer, Dr. Ulrich</cp:lastModifiedBy>
  <cp:revision>1169</cp:revision>
  <cp:lastPrinted>2014-07-16T13:05:00Z</cp:lastPrinted>
  <dcterms:created xsi:type="dcterms:W3CDTF">2009-12-08T11:59:40Z</dcterms:created>
  <dcterms:modified xsi:type="dcterms:W3CDTF">2014-07-31T11:34:51Z</dcterms:modified>
</cp:coreProperties>
</file>