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9144000" cy="6858000" type="screen4x3"/>
  <p:notesSz cx="679132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äfer, Dr. Ulrich" initials="SDU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FC44"/>
    <a:srgbClr val="FF9966"/>
    <a:srgbClr val="07B97E"/>
    <a:srgbClr val="D703DC"/>
    <a:srgbClr val="FF9900"/>
    <a:srgbClr val="0CB428"/>
    <a:srgbClr val="F181D1"/>
    <a:srgbClr val="8CE6A1"/>
    <a:srgbClr val="0F01B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94683" autoAdjust="0"/>
  </p:normalViewPr>
  <p:slideViewPr>
    <p:cSldViewPr>
      <p:cViewPr varScale="1">
        <p:scale>
          <a:sx n="109" d="100"/>
          <a:sy n="109" d="100"/>
        </p:scale>
        <p:origin x="12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10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6360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26/10/2016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6360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6847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26.10.2016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1363"/>
            <a:ext cx="4935537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2" tIns="45286" rIns="90572" bIns="45286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133" y="4689517"/>
            <a:ext cx="5433060" cy="4442698"/>
          </a:xfrm>
          <a:prstGeom prst="rect">
            <a:avLst/>
          </a:prstGeom>
        </p:spPr>
        <p:txBody>
          <a:bodyPr vert="horz" lIns="90572" tIns="45286" rIns="90572" bIns="45286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6847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jFEX</a:t>
            </a:r>
            <a:r>
              <a:rPr lang="en-US" dirty="0" smtClean="0"/>
              <a:t> and L1Topo module control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883566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L1Topo </a:t>
            </a:r>
            <a:r>
              <a:rPr lang="en-US" sz="2000" dirty="0" smtClean="0"/>
              <a:t>and </a:t>
            </a:r>
            <a:r>
              <a:rPr lang="en-US" sz="2000" dirty="0" err="1" smtClean="0"/>
              <a:t>jFEX</a:t>
            </a:r>
            <a:r>
              <a:rPr lang="en-US" sz="2000" dirty="0" smtClean="0"/>
              <a:t> are modular devices</a:t>
            </a:r>
          </a:p>
          <a:p>
            <a:pPr lvl="1"/>
            <a:r>
              <a:rPr lang="en-US" sz="2000" dirty="0" smtClean="0"/>
              <a:t>2/4 instances of processor + </a:t>
            </a:r>
            <a:r>
              <a:rPr lang="en-US" sz="2000" dirty="0" err="1" smtClean="0"/>
              <a:t>opto</a:t>
            </a:r>
            <a:r>
              <a:rPr lang="en-US" sz="2000" dirty="0" smtClean="0"/>
              <a:t> transceiver </a:t>
            </a:r>
            <a:r>
              <a:rPr lang="en-US" sz="2000" dirty="0" smtClean="0"/>
              <a:t>on board</a:t>
            </a:r>
            <a:endParaRPr lang="en-US" sz="2000" dirty="0" smtClean="0"/>
          </a:p>
          <a:p>
            <a:pPr lvl="1"/>
            <a:r>
              <a:rPr lang="en-US" sz="2000" dirty="0" smtClean="0"/>
              <a:t>Module control mainly on mezzanines</a:t>
            </a:r>
          </a:p>
          <a:p>
            <a:r>
              <a:rPr lang="en-US" sz="2000" dirty="0" err="1" smtClean="0"/>
              <a:t>jFEX</a:t>
            </a:r>
            <a:r>
              <a:rPr lang="en-US" sz="2000" dirty="0" smtClean="0"/>
              <a:t> prototype in production (almost done)</a:t>
            </a:r>
          </a:p>
          <a:p>
            <a:r>
              <a:rPr lang="en-US" sz="2000" dirty="0" smtClean="0"/>
              <a:t>Decision </a:t>
            </a:r>
            <a:r>
              <a:rPr lang="en-US" sz="2000" dirty="0" smtClean="0"/>
              <a:t>on </a:t>
            </a:r>
            <a:r>
              <a:rPr lang="en-US" sz="2000" dirty="0" smtClean="0"/>
              <a:t>L1Topo/Phase-1 </a:t>
            </a:r>
            <a:r>
              <a:rPr lang="en-US" sz="2000" dirty="0" smtClean="0"/>
              <a:t>asap. </a:t>
            </a:r>
            <a:r>
              <a:rPr lang="en-US" sz="2000" dirty="0" smtClean="0"/>
              <a:t>Need requirements and clear statement from community</a:t>
            </a:r>
          </a:p>
          <a:p>
            <a:r>
              <a:rPr lang="en-US" sz="2000" dirty="0" smtClean="0"/>
              <a:t>Prototype </a:t>
            </a:r>
            <a:r>
              <a:rPr lang="en-US" sz="2000" dirty="0" smtClean="0"/>
              <a:t>either</a:t>
            </a:r>
          </a:p>
          <a:p>
            <a:pPr lvl="1"/>
            <a:r>
              <a:rPr lang="en-US" sz="2000" dirty="0" smtClean="0"/>
              <a:t>Current L1Topo/0 or</a:t>
            </a:r>
          </a:p>
          <a:p>
            <a:pPr lvl="1"/>
            <a:r>
              <a:rPr lang="en-US" sz="2000" dirty="0" smtClean="0"/>
              <a:t>Current </a:t>
            </a:r>
            <a:r>
              <a:rPr lang="en-US" sz="2000" dirty="0" err="1" smtClean="0"/>
              <a:t>jFEX</a:t>
            </a:r>
            <a:r>
              <a:rPr lang="en-US" sz="2000" dirty="0" smtClean="0"/>
              <a:t> (production module will be synthesis of both)</a:t>
            </a:r>
          </a:p>
          <a:p>
            <a:r>
              <a:rPr lang="en-US" sz="2000" dirty="0" err="1" smtClean="0"/>
              <a:t>jFEX</a:t>
            </a:r>
            <a:r>
              <a:rPr lang="en-US" sz="2000" dirty="0" smtClean="0"/>
              <a:t> has </a:t>
            </a:r>
            <a:r>
              <a:rPr lang="en-US" sz="2000" b="1" dirty="0" smtClean="0"/>
              <a:t>all</a:t>
            </a:r>
            <a:r>
              <a:rPr lang="en-US" sz="2000" dirty="0" smtClean="0"/>
              <a:t> control functionality located on mezzanines</a:t>
            </a:r>
          </a:p>
          <a:p>
            <a:r>
              <a:rPr lang="en-US" sz="2000" dirty="0" smtClean="0"/>
              <a:t>L1Topo/0 has control FPGA on board (</a:t>
            </a:r>
            <a:r>
              <a:rPr lang="en-US" sz="2000" dirty="0" err="1" smtClean="0"/>
              <a:t>eROD,IPbus</a:t>
            </a:r>
            <a:r>
              <a:rPr lang="en-US" sz="2000" dirty="0" smtClean="0"/>
              <a:t>), but requires some mezzanine rework for Phase-1 anyway. </a:t>
            </a:r>
          </a:p>
          <a:p>
            <a:r>
              <a:rPr lang="en-US" sz="2000" dirty="0" smtClean="0"/>
              <a:t>Aiming at a consistent control scheme for both modules at phase-1</a:t>
            </a:r>
          </a:p>
          <a:p>
            <a:pPr lvl="1"/>
            <a:r>
              <a:rPr lang="en-US" sz="2000" dirty="0" smtClean="0"/>
              <a:t>Module control / </a:t>
            </a:r>
            <a:r>
              <a:rPr lang="en-US" sz="2000" dirty="0" err="1" smtClean="0"/>
              <a:t>IPbus</a:t>
            </a:r>
            <a:endParaRPr lang="en-US" sz="2000" dirty="0" smtClean="0"/>
          </a:p>
          <a:p>
            <a:pPr lvl="1"/>
            <a:r>
              <a:rPr lang="en-US" sz="2000" dirty="0" smtClean="0"/>
              <a:t>FPGA configuration</a:t>
            </a:r>
          </a:p>
          <a:p>
            <a:pPr lvl="1"/>
            <a:r>
              <a:rPr lang="en-US" sz="2000" dirty="0" smtClean="0"/>
              <a:t>Extended environmental monitoring / I2C</a:t>
            </a:r>
          </a:p>
          <a:p>
            <a:pPr lvl="1"/>
            <a:r>
              <a:rPr lang="en-US" sz="2000" dirty="0" smtClean="0"/>
              <a:t>(clock synthesis / jitter reduction)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436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L1Topo/</a:t>
            </a:r>
            <a:r>
              <a:rPr lang="de-DE" dirty="0" err="1" smtClean="0"/>
              <a:t>jFEX</a:t>
            </a:r>
            <a:r>
              <a:rPr lang="de-DE" dirty="0" smtClean="0"/>
              <a:t> </a:t>
            </a:r>
            <a:r>
              <a:rPr lang="de-DE" dirty="0" err="1" smtClean="0"/>
              <a:t>module</a:t>
            </a:r>
            <a:r>
              <a:rPr lang="de-DE" dirty="0" smtClean="0"/>
              <a:t> </a:t>
            </a:r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history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L1Topo/0  </a:t>
            </a:r>
          </a:p>
          <a:p>
            <a:pPr lvl="1"/>
            <a:r>
              <a:rPr lang="en-GB" sz="2000" dirty="0" smtClean="0"/>
              <a:t>Standard </a:t>
            </a:r>
            <a:r>
              <a:rPr lang="en-GB" sz="2000" dirty="0" err="1" smtClean="0"/>
              <a:t>IPbus</a:t>
            </a:r>
            <a:endParaRPr lang="en-GB" sz="2000" dirty="0" smtClean="0"/>
          </a:p>
          <a:p>
            <a:pPr lvl="1"/>
            <a:r>
              <a:rPr lang="en-GB" sz="2000" dirty="0" err="1" smtClean="0"/>
              <a:t>SystemACE</a:t>
            </a:r>
            <a:r>
              <a:rPr lang="en-GB" sz="2000" dirty="0" smtClean="0"/>
              <a:t> FPGA configuration</a:t>
            </a:r>
          </a:p>
          <a:p>
            <a:pPr lvl="1"/>
            <a:r>
              <a:rPr lang="en-GB" sz="2000" dirty="0" smtClean="0"/>
              <a:t>Environmental monitoring / I2C via control FPGA (</a:t>
            </a:r>
            <a:r>
              <a:rPr lang="en-GB" sz="2000" dirty="0" err="1" smtClean="0"/>
              <a:t>Kintex</a:t>
            </a:r>
            <a:r>
              <a:rPr lang="en-GB" sz="2000" dirty="0" smtClean="0"/>
              <a:t>)</a:t>
            </a:r>
          </a:p>
          <a:p>
            <a:pPr lvl="1"/>
            <a:r>
              <a:rPr lang="en-GB" sz="2000" dirty="0" smtClean="0"/>
              <a:t>No embedded controller</a:t>
            </a:r>
          </a:p>
          <a:p>
            <a:r>
              <a:rPr lang="en-GB" sz="2000" dirty="0" err="1" smtClean="0"/>
              <a:t>jFEX</a:t>
            </a:r>
            <a:r>
              <a:rPr lang="en-GB" sz="2000" dirty="0" smtClean="0"/>
              <a:t> initially planned for FPGA based control</a:t>
            </a:r>
          </a:p>
          <a:p>
            <a:r>
              <a:rPr lang="en-GB" sz="2000" dirty="0" smtClean="0"/>
              <a:t>Started considering change to </a:t>
            </a:r>
            <a:r>
              <a:rPr lang="en-GB" sz="2000" dirty="0" err="1" smtClean="0"/>
              <a:t>Zynq</a:t>
            </a:r>
            <a:r>
              <a:rPr lang="en-GB" sz="2000" dirty="0" smtClean="0"/>
              <a:t> based scheme</a:t>
            </a:r>
          </a:p>
          <a:p>
            <a:pPr lvl="1"/>
            <a:r>
              <a:rPr lang="en-GB" sz="2000" dirty="0" err="1" smtClean="0"/>
              <a:t>Rouven</a:t>
            </a:r>
            <a:r>
              <a:rPr lang="en-GB" sz="2000" dirty="0" smtClean="0"/>
              <a:t> S. has been working on required hardware and software (</a:t>
            </a:r>
            <a:r>
              <a:rPr lang="en-GB" sz="2000" dirty="0" err="1" smtClean="0"/>
              <a:t>PetaLinux</a:t>
            </a:r>
            <a:r>
              <a:rPr lang="en-GB" sz="2000" dirty="0" smtClean="0"/>
              <a:t>)</a:t>
            </a:r>
          </a:p>
          <a:p>
            <a:pPr lvl="1"/>
            <a:r>
              <a:rPr lang="en-GB" sz="2000" dirty="0" err="1" smtClean="0"/>
              <a:t>PicoZed</a:t>
            </a:r>
            <a:r>
              <a:rPr lang="en-GB" sz="2000" dirty="0" smtClean="0"/>
              <a:t> (7030) daughter card on </a:t>
            </a:r>
            <a:r>
              <a:rPr lang="en-GB" sz="2000" dirty="0" err="1" smtClean="0"/>
              <a:t>jFEX</a:t>
            </a:r>
            <a:r>
              <a:rPr lang="en-GB" sz="2000" dirty="0" smtClean="0"/>
              <a:t> extension mezzanine</a:t>
            </a:r>
          </a:p>
          <a:p>
            <a:pPr lvl="1"/>
            <a:r>
              <a:rPr lang="en-GB" sz="2000" dirty="0" smtClean="0"/>
              <a:t>Required connectivity for control, I2C, configuration, clocking</a:t>
            </a:r>
          </a:p>
          <a:p>
            <a:pPr lvl="1"/>
            <a:r>
              <a:rPr lang="en-GB" sz="2000" dirty="0" err="1" smtClean="0"/>
              <a:t>Rouven</a:t>
            </a:r>
            <a:r>
              <a:rPr lang="en-GB" sz="2000" dirty="0" smtClean="0"/>
              <a:t> not with our group anymore, lacking </a:t>
            </a:r>
            <a:r>
              <a:rPr lang="en-GB" sz="2000" dirty="0" err="1" smtClean="0"/>
              <a:t>Zynq</a:t>
            </a:r>
            <a:r>
              <a:rPr lang="en-GB" sz="2000" dirty="0" smtClean="0"/>
              <a:t> specific effort now</a:t>
            </a:r>
          </a:p>
          <a:p>
            <a:pPr marL="457200" lvl="1" indent="0">
              <a:buNone/>
            </a:pPr>
            <a:r>
              <a:rPr lang="en-GB" sz="2000" dirty="0" smtClean="0">
                <a:sym typeface="Wingdings" panose="05000000000000000000" pitchFamily="2" charset="2"/>
              </a:rPr>
              <a:t> Use programmable logic resources within </a:t>
            </a:r>
            <a:r>
              <a:rPr lang="en-GB" sz="2000" dirty="0" err="1" smtClean="0">
                <a:sym typeface="Wingdings" panose="05000000000000000000" pitchFamily="2" charset="2"/>
              </a:rPr>
              <a:t>Zynq</a:t>
            </a:r>
            <a:r>
              <a:rPr lang="en-GB" sz="2000" dirty="0" smtClean="0">
                <a:sym typeface="Wingdings" panose="05000000000000000000" pitchFamily="2" charset="2"/>
              </a:rPr>
              <a:t> (</a:t>
            </a:r>
            <a:r>
              <a:rPr lang="en-GB" sz="2000" dirty="0" err="1" smtClean="0">
                <a:sym typeface="Wingdings" panose="05000000000000000000" pitchFamily="2" charset="2"/>
              </a:rPr>
              <a:t>Artix</a:t>
            </a:r>
            <a:r>
              <a:rPr lang="en-GB" sz="2000" dirty="0" smtClean="0">
                <a:sym typeface="Wingdings" panose="05000000000000000000" pitchFamily="2" charset="2"/>
              </a:rPr>
              <a:t>) only for monitoring, control and configuration.</a:t>
            </a:r>
            <a:endParaRPr lang="en-GB" sz="2000" dirty="0" smtClean="0"/>
          </a:p>
          <a:p>
            <a:pPr lvl="1"/>
            <a:endParaRPr lang="en-GB" sz="20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3706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Plans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Follow both options (FPGA vs. Embedded controller) at conceptual level for a little while</a:t>
            </a:r>
          </a:p>
          <a:p>
            <a:r>
              <a:rPr lang="en-GB" dirty="0" smtClean="0"/>
              <a:t>Live with FPGA-only until further effort on the horizon</a:t>
            </a:r>
          </a:p>
          <a:p>
            <a:endParaRPr lang="en-GB" dirty="0"/>
          </a:p>
          <a:p>
            <a:r>
              <a:rPr lang="en-GB" dirty="0" smtClean="0"/>
              <a:t>Probably base final decision on whether </a:t>
            </a:r>
            <a:r>
              <a:rPr lang="en-GB" dirty="0" err="1" smtClean="0"/>
              <a:t>Zynq</a:t>
            </a:r>
            <a:r>
              <a:rPr lang="en-GB" dirty="0" smtClean="0"/>
              <a:t> officially supported in ATLAS DAQ world.</a:t>
            </a:r>
          </a:p>
          <a:p>
            <a:endParaRPr lang="en-GB" dirty="0"/>
          </a:p>
          <a:p>
            <a:r>
              <a:rPr lang="en-GB" dirty="0" smtClean="0"/>
              <a:t>Final decision can be taken at a rather late stage since relatively simple mezzanine. Mainboard not affected. </a:t>
            </a:r>
            <a:r>
              <a:rPr lang="en-GB" dirty="0" err="1" smtClean="0"/>
              <a:t>Zynq</a:t>
            </a:r>
            <a:r>
              <a:rPr lang="en-GB" dirty="0" smtClean="0"/>
              <a:t> based scheme might be somewhat more expensive </a:t>
            </a:r>
            <a:r>
              <a:rPr lang="en-GB" dirty="0" smtClean="0"/>
              <a:t>than </a:t>
            </a:r>
            <a:r>
              <a:rPr lang="en-GB" dirty="0" smtClean="0"/>
              <a:t>simple FPGA scheme…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… have to limit effort in control area since busy with real-time stuff…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682669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Bildschirmpräsentation (4:3)</PresentationFormat>
  <Paragraphs>44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Verdana</vt:lpstr>
      <vt:lpstr>Wingdings</vt:lpstr>
      <vt:lpstr>Larissa-Design</vt:lpstr>
      <vt:lpstr>jFEX and L1Topo module control</vt:lpstr>
      <vt:lpstr>L1Topo/jFEX module control history</vt:lpstr>
      <vt:lpstr>Plans</vt:lpstr>
    </vt:vector>
  </TitlesOfParts>
  <Company>Johannes Gutenberg-Universität Mainz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1230</cp:revision>
  <cp:lastPrinted>2014-07-16T13:05:00Z</cp:lastPrinted>
  <dcterms:created xsi:type="dcterms:W3CDTF">2009-12-08T11:59:40Z</dcterms:created>
  <dcterms:modified xsi:type="dcterms:W3CDTF">2016-10-26T18:30:21Z</dcterms:modified>
</cp:coreProperties>
</file>