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2"/>
    <p:sldId id="258" r:id="rId3"/>
    <p:sldId id="259" r:id="rId4"/>
  </p:sldIdLst>
  <p:sldSz cx="9144000" cy="6858000" type="screen4x3"/>
  <p:notesSz cx="6791325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3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äfer, Dr. Ulrich" initials="SDU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FC44"/>
    <a:srgbClr val="FF9966"/>
    <a:srgbClr val="07B97E"/>
    <a:srgbClr val="D703DC"/>
    <a:srgbClr val="FF9900"/>
    <a:srgbClr val="0CB428"/>
    <a:srgbClr val="F181D1"/>
    <a:srgbClr val="8CE6A1"/>
    <a:srgbClr val="0F01B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05" autoAdjust="0"/>
    <p:restoredTop sz="94683" autoAdjust="0"/>
  </p:normalViewPr>
  <p:slideViewPr>
    <p:cSldViewPr>
      <p:cViewPr varScale="1">
        <p:scale>
          <a:sx n="69" d="100"/>
          <a:sy n="69" d="100"/>
        </p:scale>
        <p:origin x="34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4346"/>
    </p:cViewPr>
  </p:sorterViewPr>
  <p:notesViewPr>
    <p:cSldViewPr>
      <p:cViewPr varScale="1">
        <p:scale>
          <a:sx n="81" d="100"/>
          <a:sy n="81" d="100"/>
        </p:scale>
        <p:origin x="-3960" y="-96"/>
      </p:cViewPr>
      <p:guideLst>
        <p:guide orient="horz" pos="3110"/>
        <p:guide pos="21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3383" cy="493555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6360" y="0"/>
            <a:ext cx="2943383" cy="493555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r">
              <a:defRPr sz="1200"/>
            </a:lvl1pPr>
          </a:lstStyle>
          <a:p>
            <a:fld id="{19C0B418-4B07-4C12-B540-9B925B4011B6}" type="datetimeFigureOut">
              <a:rPr lang="en-GB" smtClean="0"/>
              <a:t>04/11/2016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377534"/>
            <a:ext cx="2943383" cy="493554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6360" y="9377534"/>
            <a:ext cx="2943383" cy="493554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r">
              <a:defRPr sz="1200"/>
            </a:lvl1pPr>
          </a:lstStyle>
          <a:p>
            <a:fld id="{5F008586-A3F3-4792-93EE-65BEF701A37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598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6847" y="3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r">
              <a:defRPr sz="1200"/>
            </a:lvl1pPr>
          </a:lstStyle>
          <a:p>
            <a:fld id="{113AECCC-53DF-4DF2-9BFB-2913817AB8DD}" type="datetimeFigureOut">
              <a:rPr lang="de-DE" smtClean="0"/>
              <a:pPr/>
              <a:t>04.11.2016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28688" y="741363"/>
            <a:ext cx="4935537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72" tIns="45286" rIns="90572" bIns="45286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133" y="4689517"/>
            <a:ext cx="5433060" cy="4442698"/>
          </a:xfrm>
          <a:prstGeom prst="rect">
            <a:avLst/>
          </a:prstGeom>
        </p:spPr>
        <p:txBody>
          <a:bodyPr vert="horz" lIns="90572" tIns="45286" rIns="90572" bIns="45286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377318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6847" y="9377318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r">
              <a:defRPr sz="1200"/>
            </a:lvl1pPr>
          </a:lstStyle>
          <a:p>
            <a:fld id="{A4BF6C69-5AA2-4517-AE3E-F3A88411F7F3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653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  <a:gradFill flip="none" rotWithShape="1">
            <a:gsLst>
              <a:gs pos="0">
                <a:srgbClr val="FFFF00">
                  <a:tint val="66000"/>
                  <a:satMod val="160000"/>
                  <a:alpha val="29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  <a:alpha val="0"/>
                </a:srgbClr>
              </a:gs>
            </a:gsLst>
            <a:lin ang="16200000" scaled="1"/>
            <a:tileRect/>
          </a:gradFill>
        </p:spPr>
        <p:txBody>
          <a:bodyPr>
            <a:noAutofit/>
          </a:bodyPr>
          <a:lstStyle>
            <a:lvl1pPr>
              <a:defRPr sz="3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715040"/>
          </a:xfrm>
        </p:spPr>
        <p:txBody>
          <a:bodyPr>
            <a:normAutofit/>
          </a:bodyPr>
          <a:lstStyle>
            <a:lvl1pPr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072330" y="6565921"/>
            <a:ext cx="1928826" cy="292079"/>
          </a:xfrm>
        </p:spPr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27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85720" y="1000108"/>
            <a:ext cx="8643998" cy="550072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0" y="6572272"/>
            <a:ext cx="9144000" cy="28572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54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F01BF"/>
                </a:solidFill>
              </a:defRPr>
            </a:lvl1pPr>
          </a:lstStyle>
          <a:p>
            <a:r>
              <a:rPr lang="de-DE" dirty="0" smtClean="0"/>
              <a:t>Uli Schäfer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43240" y="6572272"/>
            <a:ext cx="2895600" cy="285728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72264" y="6565921"/>
            <a:ext cx="2133600" cy="2920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</a:t>
            </a:r>
            <a:r>
              <a:rPr lang="en-US" dirty="0"/>
              <a:t>t</a:t>
            </a:r>
            <a:r>
              <a:rPr lang="en-US" dirty="0" smtClean="0"/>
              <a:t>rigger processor demonstrator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785794"/>
            <a:ext cx="8786874" cy="588356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000" dirty="0" smtClean="0"/>
              <a:t>L1Global demonstrator presented at June joint meeting</a:t>
            </a:r>
          </a:p>
          <a:p>
            <a:pPr marL="0" indent="0">
              <a:buNone/>
            </a:pPr>
            <a:r>
              <a:rPr lang="en-GB" sz="2000" dirty="0" smtClean="0"/>
              <a:t>Now going into detailed design phase</a:t>
            </a:r>
          </a:p>
          <a:p>
            <a:r>
              <a:rPr lang="en-GB" sz="2000" dirty="0" smtClean="0"/>
              <a:t>Modular design</a:t>
            </a:r>
          </a:p>
          <a:p>
            <a:r>
              <a:rPr lang="en-GB" sz="2000" dirty="0" smtClean="0"/>
              <a:t>Base board probably ATCA compliant</a:t>
            </a:r>
          </a:p>
          <a:p>
            <a:r>
              <a:rPr lang="en-GB" sz="2000" dirty="0" smtClean="0"/>
              <a:t>Explore ALTERA high performance / high bandwidth FPGAs</a:t>
            </a:r>
          </a:p>
          <a:p>
            <a:pPr lvl="1"/>
            <a:r>
              <a:rPr lang="en-GB" sz="2000" dirty="0" smtClean="0"/>
              <a:t>Start with what’s available now: Arria10</a:t>
            </a:r>
          </a:p>
          <a:p>
            <a:pPr lvl="1"/>
            <a:r>
              <a:rPr lang="en-GB" sz="2000" dirty="0" smtClean="0"/>
              <a:t>Move on to pin compatible Stratix10 as it comes to the market: 28Gb/s</a:t>
            </a:r>
          </a:p>
          <a:p>
            <a:pPr lvl="1"/>
            <a:r>
              <a:rPr lang="en-GB" sz="2000" dirty="0" smtClean="0"/>
              <a:t>Move on to 56Gb/s PAM-4</a:t>
            </a:r>
          </a:p>
          <a:p>
            <a:pPr marL="0" indent="0">
              <a:buNone/>
            </a:pPr>
            <a:r>
              <a:rPr lang="en-GB" sz="2000" dirty="0" smtClean="0"/>
              <a:t>Finding appropriate </a:t>
            </a:r>
            <a:r>
              <a:rPr lang="en-GB" sz="2000" dirty="0" err="1" smtClean="0"/>
              <a:t>optoelectrical</a:t>
            </a:r>
            <a:r>
              <a:rPr lang="en-GB" sz="2000" dirty="0" smtClean="0"/>
              <a:t> transceivers might be challenge</a:t>
            </a:r>
          </a:p>
          <a:p>
            <a:r>
              <a:rPr lang="en-GB" sz="2000" dirty="0" smtClean="0"/>
              <a:t>Allow for choice of </a:t>
            </a:r>
            <a:r>
              <a:rPr lang="en-GB" sz="2000" dirty="0" err="1" smtClean="0"/>
              <a:t>opto</a:t>
            </a:r>
            <a:r>
              <a:rPr lang="en-GB" sz="2000" dirty="0" smtClean="0"/>
              <a:t> devices by defining daughter module reference pinout</a:t>
            </a:r>
          </a:p>
          <a:p>
            <a:r>
              <a:rPr lang="en-GB" sz="2000" dirty="0" smtClean="0"/>
              <a:t>Current favourite: use a couple of </a:t>
            </a:r>
            <a:r>
              <a:rPr lang="en-GB" sz="2000" dirty="0" err="1" smtClean="0"/>
              <a:t>Samtec</a:t>
            </a:r>
            <a:r>
              <a:rPr lang="en-GB" sz="2000" dirty="0" smtClean="0"/>
              <a:t> </a:t>
            </a:r>
            <a:r>
              <a:rPr lang="en-GB" sz="2000" dirty="0" err="1" smtClean="0"/>
              <a:t>FireFly</a:t>
            </a:r>
            <a:r>
              <a:rPr lang="en-GB" sz="2000" dirty="0" smtClean="0"/>
              <a:t> sockets with defined relative position</a:t>
            </a:r>
          </a:p>
          <a:p>
            <a:pPr marL="0" indent="0">
              <a:buNone/>
            </a:pPr>
            <a:r>
              <a:rPr lang="en-GB" sz="2000" dirty="0" smtClean="0">
                <a:sym typeface="Wingdings" panose="05000000000000000000" pitchFamily="2" charset="2"/>
              </a:rPr>
              <a:t>	 mount two </a:t>
            </a:r>
            <a:r>
              <a:rPr lang="en-GB" sz="2000" dirty="0" err="1" smtClean="0">
                <a:sym typeface="Wingdings" panose="05000000000000000000" pitchFamily="2" charset="2"/>
              </a:rPr>
              <a:t>FireFly</a:t>
            </a:r>
            <a:r>
              <a:rPr lang="en-GB" sz="2000" dirty="0" smtClean="0">
                <a:sym typeface="Wingdings" panose="05000000000000000000" pitchFamily="2" charset="2"/>
              </a:rPr>
              <a:t> modules</a:t>
            </a:r>
          </a:p>
          <a:p>
            <a:pPr marL="0" indent="0">
              <a:buNone/>
            </a:pPr>
            <a:r>
              <a:rPr lang="en-GB" sz="2000" dirty="0">
                <a:sym typeface="Wingdings" panose="05000000000000000000" pitchFamily="2" charset="2"/>
              </a:rPr>
              <a:t>	</a:t>
            </a:r>
            <a:r>
              <a:rPr lang="en-GB" sz="2000" dirty="0" smtClean="0">
                <a:sym typeface="Wingdings" panose="05000000000000000000" pitchFamily="2" charset="2"/>
              </a:rPr>
              <a:t> mount custom carrier for alternative product (up to 24x)</a:t>
            </a:r>
          </a:p>
          <a:p>
            <a:pPr marL="0" indent="0">
              <a:buNone/>
            </a:pPr>
            <a:r>
              <a:rPr lang="en-GB" sz="2000" dirty="0" smtClean="0">
                <a:sym typeface="Wingdings" panose="05000000000000000000" pitchFamily="2" charset="2"/>
              </a:rPr>
              <a:t> </a:t>
            </a:r>
            <a:endParaRPr lang="en-GB" sz="2000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4365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demonstrator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Eventually we expect to have a module available with one control FPGA, two high-performance/high bandwidth processors and associated </a:t>
            </a:r>
            <a:r>
              <a:rPr lang="en-GB" dirty="0" err="1" smtClean="0"/>
              <a:t>opto</a:t>
            </a:r>
            <a:r>
              <a:rPr lang="en-GB" dirty="0" smtClean="0"/>
              <a:t> fibre connectivity</a:t>
            </a:r>
          </a:p>
          <a:p>
            <a:r>
              <a:rPr lang="en-GB" dirty="0" smtClean="0"/>
              <a:t>We are planning to route additional high-speed links onto a mezzanine socket, allowing for connection to an auxiliary processor (</a:t>
            </a:r>
            <a:r>
              <a:rPr lang="en-GB" dirty="0" err="1" smtClean="0"/>
              <a:t>eg</a:t>
            </a:r>
            <a:r>
              <a:rPr lang="en-GB" dirty="0" smtClean="0"/>
              <a:t>. GPU via </a:t>
            </a:r>
            <a:r>
              <a:rPr lang="en-GB" dirty="0" err="1" smtClean="0"/>
              <a:t>PCIe</a:t>
            </a:r>
            <a:r>
              <a:rPr lang="en-GB" dirty="0" smtClean="0"/>
              <a:t>), should that turn out to be advantageous.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Note: it seems Altera is aiming to get a large variety of heterogeneous multi-chip packages onto the market over the next couple of years. The demonstrator will be built such as to exploit capabilities of further upcoming devices (</a:t>
            </a:r>
            <a:r>
              <a:rPr lang="en-GB" dirty="0" err="1" smtClean="0"/>
              <a:t>eg</a:t>
            </a:r>
            <a:r>
              <a:rPr lang="en-GB" dirty="0" smtClean="0"/>
              <a:t>. high memory count devices) if we consider them beneficial for trigger </a:t>
            </a:r>
            <a:r>
              <a:rPr lang="en-GB" smtClean="0"/>
              <a:t>processing purpose. 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7708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demonstrator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Starting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technology</a:t>
            </a:r>
            <a:r>
              <a:rPr lang="de-DE" dirty="0" smtClean="0"/>
              <a:t> </a:t>
            </a:r>
            <a:r>
              <a:rPr lang="de-DE" dirty="0" err="1" smtClean="0"/>
              <a:t>demonstrator</a:t>
            </a:r>
            <a:endParaRPr lang="de-DE" dirty="0" smtClean="0"/>
          </a:p>
          <a:p>
            <a:pPr lvl="1"/>
            <a:r>
              <a:rPr lang="de-DE" dirty="0" smtClean="0"/>
              <a:t>Next </a:t>
            </a:r>
            <a:r>
              <a:rPr lang="de-DE" dirty="0" err="1" smtClean="0"/>
              <a:t>generation</a:t>
            </a:r>
            <a:r>
              <a:rPr lang="de-DE" dirty="0" smtClean="0"/>
              <a:t> FPGAs</a:t>
            </a:r>
          </a:p>
          <a:p>
            <a:pPr lvl="1"/>
            <a:r>
              <a:rPr lang="de-DE" dirty="0" err="1" smtClean="0"/>
              <a:t>Opto</a:t>
            </a:r>
            <a:r>
              <a:rPr lang="de-DE" dirty="0" smtClean="0"/>
              <a:t> </a:t>
            </a:r>
            <a:r>
              <a:rPr lang="de-DE" dirty="0" err="1" smtClean="0"/>
              <a:t>transceivers</a:t>
            </a:r>
            <a:endParaRPr lang="de-DE" dirty="0" smtClean="0"/>
          </a:p>
          <a:p>
            <a:pPr lvl="1"/>
            <a:r>
              <a:rPr lang="de-DE" dirty="0" smtClean="0"/>
              <a:t>PAM-4 </a:t>
            </a:r>
            <a:r>
              <a:rPr lang="de-DE" dirty="0" err="1" smtClean="0"/>
              <a:t>encoding</a:t>
            </a:r>
            <a:endParaRPr lang="de-DE" dirty="0" smtClean="0"/>
          </a:p>
          <a:p>
            <a:pPr lvl="1"/>
            <a:r>
              <a:rPr lang="de-DE" dirty="0" smtClean="0"/>
              <a:t>(GPU optional)</a:t>
            </a:r>
          </a:p>
          <a:p>
            <a:r>
              <a:rPr lang="de-DE" dirty="0" smtClean="0"/>
              <a:t>Turn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</a:t>
            </a:r>
            <a:r>
              <a:rPr lang="de-DE" dirty="0" err="1" smtClean="0"/>
              <a:t>functional</a:t>
            </a:r>
            <a:r>
              <a:rPr lang="de-DE" dirty="0" smtClean="0"/>
              <a:t> </a:t>
            </a:r>
            <a:r>
              <a:rPr lang="de-DE" dirty="0" err="1" smtClean="0"/>
              <a:t>demonstrator</a:t>
            </a:r>
            <a:r>
              <a:rPr lang="de-DE" dirty="0" smtClean="0"/>
              <a:t> </a:t>
            </a:r>
            <a:r>
              <a:rPr lang="de-DE" dirty="0" err="1" smtClean="0"/>
              <a:t>once</a:t>
            </a:r>
            <a:r>
              <a:rPr lang="de-DE" dirty="0" smtClean="0"/>
              <a:t> </a:t>
            </a:r>
            <a:r>
              <a:rPr lang="de-DE" dirty="0" err="1" smtClean="0"/>
              <a:t>required</a:t>
            </a:r>
            <a:r>
              <a:rPr lang="de-DE" dirty="0" smtClean="0"/>
              <a:t> </a:t>
            </a:r>
            <a:r>
              <a:rPr lang="de-DE" dirty="0" err="1" smtClean="0"/>
              <a:t>functionality</a:t>
            </a:r>
            <a:r>
              <a:rPr lang="de-DE" dirty="0" smtClean="0"/>
              <a:t> </a:t>
            </a:r>
            <a:r>
              <a:rPr lang="de-DE" dirty="0" err="1" smtClean="0"/>
              <a:t>becomes</a:t>
            </a:r>
            <a:r>
              <a:rPr lang="de-DE" dirty="0" smtClean="0"/>
              <a:t> </a:t>
            </a:r>
            <a:r>
              <a:rPr lang="de-DE" dirty="0" err="1" smtClean="0"/>
              <a:t>clearer</a:t>
            </a:r>
            <a:endParaRPr lang="de-DE" dirty="0" smtClean="0"/>
          </a:p>
          <a:p>
            <a:r>
              <a:rPr lang="de-DE" dirty="0" smtClean="0"/>
              <a:t>Test </a:t>
            </a:r>
            <a:r>
              <a:rPr lang="de-DE" dirty="0" err="1" smtClean="0"/>
              <a:t>bed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firmware</a:t>
            </a:r>
            <a:r>
              <a:rPr lang="de-DE" dirty="0" smtClean="0"/>
              <a:t> </a:t>
            </a:r>
            <a:r>
              <a:rPr lang="de-DE" dirty="0" err="1" smtClean="0"/>
              <a:t>development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229148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</Words>
  <Application>Microsoft Office PowerPoint</Application>
  <PresentationFormat>Bildschirmpräsentation (4:3)</PresentationFormat>
  <Paragraphs>35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Verdana</vt:lpstr>
      <vt:lpstr>Wingdings</vt:lpstr>
      <vt:lpstr>Larissa-Design</vt:lpstr>
      <vt:lpstr>Hardware trigger processor demonstrator</vt:lpstr>
      <vt:lpstr>demonstrator</vt:lpstr>
      <vt:lpstr>demonstrator</vt:lpstr>
    </vt:vector>
  </TitlesOfParts>
  <Company>Johannes Gutenberg-Universität Mainz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uschaefe</dc:creator>
  <cp:lastModifiedBy>Schäfer, Dr. Ulrich</cp:lastModifiedBy>
  <cp:revision>1239</cp:revision>
  <cp:lastPrinted>2014-07-16T13:05:00Z</cp:lastPrinted>
  <dcterms:created xsi:type="dcterms:W3CDTF">2009-12-08T11:59:40Z</dcterms:created>
  <dcterms:modified xsi:type="dcterms:W3CDTF">2016-11-04T09:47:45Z</dcterms:modified>
</cp:coreProperties>
</file>