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7" r:id="rId2"/>
    <p:sldId id="258" r:id="rId3"/>
    <p:sldId id="260" r:id="rId4"/>
    <p:sldId id="263" r:id="rId5"/>
    <p:sldId id="262" r:id="rId6"/>
    <p:sldId id="261" r:id="rId7"/>
    <p:sldId id="259" r:id="rId8"/>
  </p:sldIdLst>
  <p:sldSz cx="9144000" cy="6858000" type="screen4x3"/>
  <p:notesSz cx="6791325" cy="987266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chäfer, Dr. Ulrich" initials="SDU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FC44"/>
    <a:srgbClr val="FF9966"/>
    <a:srgbClr val="07B97E"/>
    <a:srgbClr val="D703DC"/>
    <a:srgbClr val="FF9900"/>
    <a:srgbClr val="0CB428"/>
    <a:srgbClr val="F181D1"/>
    <a:srgbClr val="8CE6A1"/>
    <a:srgbClr val="0F01B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ittlere Formatvorlag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05" autoAdjust="0"/>
    <p:restoredTop sz="94683" autoAdjust="0"/>
  </p:normalViewPr>
  <p:slideViewPr>
    <p:cSldViewPr>
      <p:cViewPr varScale="1">
        <p:scale>
          <a:sx n="69" d="100"/>
          <a:sy n="69" d="100"/>
        </p:scale>
        <p:origin x="34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4346"/>
    </p:cViewPr>
  </p:sorterViewPr>
  <p:notesViewPr>
    <p:cSldViewPr>
      <p:cViewPr varScale="1">
        <p:scale>
          <a:sx n="81" d="100"/>
          <a:sy n="81" d="100"/>
        </p:scale>
        <p:origin x="-3960" y="-96"/>
      </p:cViewPr>
      <p:guideLst>
        <p:guide orient="horz" pos="3110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6360" y="0"/>
            <a:ext cx="2943383" cy="493555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9C0B418-4B07-4C12-B540-9B925B4011B6}" type="datetimeFigureOut">
              <a:rPr lang="en-GB" smtClean="0"/>
              <a:t>10/11/2016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6360" y="9377534"/>
            <a:ext cx="2943383" cy="493554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5F008586-A3F3-4792-93EE-65BEF701A37F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35981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6847" y="3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/>
          <a:lstStyle>
            <a:lvl1pPr algn="r">
              <a:defRPr sz="1200"/>
            </a:lvl1pPr>
          </a:lstStyle>
          <a:p>
            <a:fld id="{113AECCC-53DF-4DF2-9BFB-2913817AB8DD}" type="datetimeFigureOut">
              <a:rPr lang="de-DE" smtClean="0"/>
              <a:pPr/>
              <a:t>10.11.2016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28688" y="741363"/>
            <a:ext cx="4935537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572" tIns="45286" rIns="90572" bIns="45286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133" y="4689517"/>
            <a:ext cx="5433060" cy="4442698"/>
          </a:xfrm>
          <a:prstGeom prst="rect">
            <a:avLst/>
          </a:prstGeom>
        </p:spPr>
        <p:txBody>
          <a:bodyPr vert="horz" lIns="90572" tIns="45286" rIns="90572" bIns="45286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6847" y="9377318"/>
            <a:ext cx="2942907" cy="493633"/>
          </a:xfrm>
          <a:prstGeom prst="rect">
            <a:avLst/>
          </a:prstGeom>
        </p:spPr>
        <p:txBody>
          <a:bodyPr vert="horz" lIns="90572" tIns="45286" rIns="90572" bIns="45286" rtlCol="0" anchor="b"/>
          <a:lstStyle>
            <a:lvl1pPr algn="r">
              <a:defRPr sz="1200"/>
            </a:lvl1pPr>
          </a:lstStyle>
          <a:p>
            <a:fld id="{A4BF6C69-5AA2-4517-AE3E-F3A88411F7F3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653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70C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dirty="0" smtClean="0"/>
              <a:t>Formatvorlage des Untertitelmasters durch Klicken bearbeiten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14356"/>
          </a:xfrm>
          <a:gradFill flip="none" rotWithShape="1">
            <a:gsLst>
              <a:gs pos="0">
                <a:srgbClr val="FFFF00">
                  <a:tint val="66000"/>
                  <a:satMod val="160000"/>
                  <a:alpha val="29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</p:spPr>
        <p:txBody>
          <a:bodyPr>
            <a:noAutofit/>
          </a:bodyPr>
          <a:lstStyle>
            <a:lvl1pPr>
              <a:defRPr sz="3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715040"/>
          </a:xfrm>
        </p:spPr>
        <p:txBody>
          <a:bodyPr>
            <a:normAutofit/>
          </a:bodyPr>
          <a:lstStyle>
            <a:lvl1pPr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buFont typeface="Arial" pitchFamily="34" charset="0"/>
              <a:buChar char="•"/>
              <a:defRPr sz="2200">
                <a:solidFill>
                  <a:srgbClr val="0F01BF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7072330" y="6565921"/>
            <a:ext cx="1928826" cy="292079"/>
          </a:xfrm>
        </p:spPr>
        <p:txBody>
          <a:bodyPr/>
          <a:lstStyle>
            <a:lvl1pPr>
              <a:defRPr>
                <a:solidFill>
                  <a:srgbClr val="0F01BF"/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en-GB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5723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27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 smtClean="0"/>
              <a:t>Titelmasterformat durch Klicken bearbeiten</a:t>
            </a:r>
            <a:endParaRPr lang="en-GB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85720" y="1000108"/>
            <a:ext cx="8643998" cy="5500726"/>
          </a:xfrm>
          <a:prstGeom prst="rect">
            <a:avLst/>
          </a:prstGeom>
          <a:noFill/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0" y="6572272"/>
            <a:ext cx="9144000" cy="285728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  <a:alpha val="54000"/>
                </a:srgbClr>
              </a:gs>
              <a:gs pos="100000">
                <a:srgbClr val="FFFF00">
                  <a:tint val="44500"/>
                  <a:satMod val="160000"/>
                  <a:alpha val="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F01BF"/>
                </a:solidFill>
              </a:defRPr>
            </a:lvl1pPr>
          </a:lstStyle>
          <a:p>
            <a:r>
              <a:rPr lang="de-DE" dirty="0" smtClean="0"/>
              <a:t>Uli Schäfer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43240" y="6572272"/>
            <a:ext cx="2895600" cy="285728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72264" y="6565921"/>
            <a:ext cx="2133600" cy="29207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553D35-BD20-4004-8DB1-FBDB51E0F407}" type="slidenum">
              <a:rPr lang="en-GB" smtClean="0"/>
              <a:pPr/>
              <a:t>‹Nr.›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3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rgbClr val="0F01BF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L1Topo for Phase-1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14282" y="785794"/>
            <a:ext cx="8786874" cy="588356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sz="2000" dirty="0" err="1" smtClean="0"/>
              <a:t>jFEX</a:t>
            </a:r>
            <a:r>
              <a:rPr lang="en-GB" sz="2000" dirty="0" smtClean="0"/>
              <a:t> prototype currently under production. Highly </a:t>
            </a:r>
            <a:r>
              <a:rPr lang="en-GB" sz="2000" b="1" dirty="0" smtClean="0"/>
              <a:t>modular</a:t>
            </a:r>
            <a:r>
              <a:rPr lang="en-GB" sz="2000" dirty="0" smtClean="0"/>
              <a:t> design.</a:t>
            </a:r>
          </a:p>
          <a:p>
            <a:pPr marL="0" indent="0">
              <a:buNone/>
            </a:pPr>
            <a:r>
              <a:rPr lang="en-GB" sz="2000" dirty="0" smtClean="0"/>
              <a:t>Equipped with large </a:t>
            </a:r>
            <a:r>
              <a:rPr lang="en-GB" sz="2000" dirty="0" err="1" smtClean="0"/>
              <a:t>UltraScale</a:t>
            </a:r>
            <a:r>
              <a:rPr lang="en-GB" sz="2000" dirty="0" smtClean="0"/>
              <a:t> and </a:t>
            </a:r>
            <a:r>
              <a:rPr lang="en-GB" sz="2000" dirty="0" err="1" smtClean="0"/>
              <a:t>Ultrascale</a:t>
            </a:r>
            <a:r>
              <a:rPr lang="en-GB" sz="2000" dirty="0" smtClean="0"/>
              <a:t>+ devices.</a:t>
            </a:r>
            <a:endParaRPr lang="en-GB" sz="2000" dirty="0" smtClean="0"/>
          </a:p>
          <a:p>
            <a:r>
              <a:rPr lang="en-GB" sz="2000" dirty="0" smtClean="0"/>
              <a:t>Expect completion next week </a:t>
            </a:r>
          </a:p>
          <a:p>
            <a:pPr lvl="1"/>
            <a:r>
              <a:rPr lang="en-GB" sz="2000" dirty="0" smtClean="0">
                <a:sym typeface="Wingdings" panose="05000000000000000000" pitchFamily="2" charset="2"/>
              </a:rPr>
              <a:t>standalone tests in home lab in November</a:t>
            </a:r>
          </a:p>
          <a:p>
            <a:pPr lvl="1"/>
            <a:r>
              <a:rPr lang="en-GB" sz="2000" dirty="0" smtClean="0">
                <a:sym typeface="Wingdings" panose="05000000000000000000" pitchFamily="2" charset="2"/>
              </a:rPr>
              <a:t>Initial CERN tests just before Christmas if things going smoothly</a:t>
            </a:r>
          </a:p>
          <a:p>
            <a:r>
              <a:rPr lang="en-GB" sz="2000" dirty="0" err="1" smtClean="0"/>
              <a:t>jFEX</a:t>
            </a:r>
            <a:r>
              <a:rPr lang="en-GB" sz="2000" dirty="0" smtClean="0"/>
              <a:t> prototype can be turned L1Topo replacement by some mods along the lines of current L1Topo.  Need </a:t>
            </a:r>
            <a:r>
              <a:rPr lang="en-GB" sz="2000" dirty="0" err="1" smtClean="0"/>
              <a:t>Topo</a:t>
            </a:r>
            <a:r>
              <a:rPr lang="en-GB" sz="2000" dirty="0" smtClean="0"/>
              <a:t> style mezzanine plus:</a:t>
            </a:r>
          </a:p>
          <a:p>
            <a:r>
              <a:rPr lang="en-GB" sz="2000" dirty="0" smtClean="0"/>
              <a:t>Fork the design:</a:t>
            </a:r>
          </a:p>
          <a:p>
            <a:pPr lvl="1"/>
            <a:r>
              <a:rPr lang="en-GB" sz="2000" dirty="0" err="1" smtClean="0"/>
              <a:t>jFEX</a:t>
            </a:r>
            <a:r>
              <a:rPr lang="en-GB" sz="2000" dirty="0" smtClean="0"/>
              <a:t> with 4 FPGAs for maximum data duplication</a:t>
            </a:r>
          </a:p>
          <a:p>
            <a:pPr lvl="1"/>
            <a:r>
              <a:rPr lang="en-GB" sz="2000" dirty="0" smtClean="0"/>
              <a:t>L1Topo with 2 FPGAs for minimum latency and cost reduction. Output and electrical connectivity modified as for current L1Topo</a:t>
            </a:r>
          </a:p>
          <a:p>
            <a:pPr marL="457200" lvl="1" indent="0">
              <a:buNone/>
            </a:pPr>
            <a:r>
              <a:rPr lang="en-GB" sz="2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Plan “B”</a:t>
            </a:r>
            <a:endParaRPr lang="en-GB" sz="26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GB" sz="2000" dirty="0" smtClean="0"/>
              <a:t>Current L1Topo can be made phase-1 compatible (standard L1Calo ROD/TTC interface)</a:t>
            </a:r>
          </a:p>
          <a:p>
            <a:r>
              <a:rPr lang="en-GB" sz="2000" dirty="0" smtClean="0"/>
              <a:t>Replace mezzanine</a:t>
            </a:r>
          </a:p>
          <a:p>
            <a:r>
              <a:rPr lang="en-GB" sz="2000" dirty="0" smtClean="0"/>
              <a:t>Verify inter-FPGA parallel link operation, qualify max. bandwidth/latency, verify ATCA fabric interfaces</a:t>
            </a:r>
          </a:p>
          <a:p>
            <a:r>
              <a:rPr lang="en-GB" sz="2000" dirty="0" smtClean="0"/>
              <a:t>Replace configurator module (</a:t>
            </a:r>
            <a:r>
              <a:rPr lang="en-GB" sz="2000" dirty="0" err="1" smtClean="0"/>
              <a:t>SystemACE</a:t>
            </a:r>
            <a:r>
              <a:rPr lang="en-GB" sz="2000" dirty="0" smtClean="0"/>
              <a:t> based)</a:t>
            </a:r>
          </a:p>
          <a:p>
            <a:pPr marL="0" indent="0">
              <a:buNone/>
            </a:pPr>
            <a:r>
              <a:rPr lang="en-GB" sz="2000" dirty="0" smtClean="0">
                <a:solidFill>
                  <a:srgbClr val="FF0000"/>
                </a:solidFill>
                <a:sym typeface="Wingdings" panose="05000000000000000000" pitchFamily="2" charset="2"/>
              </a:rPr>
              <a:t>    </a:t>
            </a:r>
            <a:r>
              <a:rPr lang="en-GB" sz="2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n-GB" sz="2600" dirty="0">
                <a:solidFill>
                  <a:srgbClr val="FF0000"/>
                </a:solidFill>
                <a:sym typeface="Wingdings" panose="05000000000000000000" pitchFamily="2" charset="2"/>
              </a:rPr>
              <a:t>Plan </a:t>
            </a:r>
            <a:r>
              <a:rPr lang="en-GB" sz="2600" dirty="0" smtClean="0">
                <a:solidFill>
                  <a:srgbClr val="FF0000"/>
                </a:solidFill>
                <a:sym typeface="Wingdings" panose="05000000000000000000" pitchFamily="2" charset="2"/>
              </a:rPr>
              <a:t>“A”</a:t>
            </a:r>
            <a:endParaRPr lang="en-GB" sz="2600" dirty="0" smtClean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4365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2</a:t>
            </a:fld>
            <a:endParaRPr lang="en-GB" dirty="0"/>
          </a:p>
        </p:txBody>
      </p:sp>
      <p:pic>
        <p:nvPicPr>
          <p:cNvPr id="7" name="Grafik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86597"/>
            <a:ext cx="8352928" cy="6268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708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3</a:t>
            </a:fld>
            <a:endParaRPr lang="en-GB" dirty="0"/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1" y="456799"/>
            <a:ext cx="7894398" cy="5924530"/>
          </a:xfrm>
          <a:prstGeom prst="rect">
            <a:avLst/>
          </a:prstGeom>
        </p:spPr>
      </p:pic>
      <p:sp>
        <p:nvSpPr>
          <p:cNvPr id="7" name="Textfeld 6"/>
          <p:cNvSpPr txBox="1"/>
          <p:nvPr/>
        </p:nvSpPr>
        <p:spPr>
          <a:xfrm>
            <a:off x="4716016" y="2132856"/>
            <a:ext cx="42047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b="1" dirty="0" smtClean="0">
                <a:solidFill>
                  <a:srgbClr val="FF0000"/>
                </a:solidFill>
              </a:rPr>
              <a:t>74% 2017 </a:t>
            </a:r>
            <a:r>
              <a:rPr lang="de-DE" sz="3200" b="1" dirty="0" err="1" smtClean="0">
                <a:solidFill>
                  <a:srgbClr val="FF0000"/>
                </a:solidFill>
              </a:rPr>
              <a:t>menu</a:t>
            </a:r>
            <a:r>
              <a:rPr lang="de-DE" sz="3200" b="1" dirty="0" smtClean="0">
                <a:solidFill>
                  <a:srgbClr val="FF0000"/>
                </a:solidFill>
              </a:rPr>
              <a:t> ???</a:t>
            </a:r>
            <a:endParaRPr lang="de-DE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97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4</a:t>
            </a:fld>
            <a:endParaRPr lang="en-GB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348717"/>
            <a:ext cx="8208912" cy="6160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85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5</a:t>
            </a:fld>
            <a:endParaRPr lang="en-GB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7" y="294679"/>
            <a:ext cx="8206372" cy="61586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106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6</a:t>
            </a:fld>
            <a:endParaRPr lang="en-GB" dirty="0"/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240637"/>
            <a:ext cx="8208912" cy="6160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147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(</a:t>
            </a:r>
            <a:r>
              <a:rPr lang="de-DE" dirty="0" err="1" smtClean="0"/>
              <a:t>My</a:t>
            </a:r>
            <a:r>
              <a:rPr lang="de-DE" dirty="0" smtClean="0"/>
              <a:t> </a:t>
            </a:r>
            <a:r>
              <a:rPr lang="de-DE" dirty="0" err="1" smtClean="0"/>
              <a:t>very</a:t>
            </a:r>
            <a:r>
              <a:rPr lang="de-DE" dirty="0" smtClean="0"/>
              <a:t> personal) </a:t>
            </a:r>
            <a:r>
              <a:rPr lang="de-DE" dirty="0" err="1" smtClean="0"/>
              <a:t>conclusion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We might well be short of resources on current L1Topo soon, if requests for menu changes continue to come in</a:t>
            </a:r>
          </a:p>
          <a:p>
            <a:r>
              <a:rPr lang="en-GB" dirty="0" smtClean="0"/>
              <a:t>Latency might be an issue on current module due to likely requirement of inter-FPGA links at phase-1.</a:t>
            </a:r>
            <a:endParaRPr lang="en-GB" dirty="0"/>
          </a:p>
          <a:p>
            <a:pPr marL="0" indent="0" algn="ctr">
              <a:buNone/>
            </a:pPr>
            <a:r>
              <a:rPr lang="en-GB" sz="2800" b="1" dirty="0" smtClean="0">
                <a:sym typeface="Wingdings" panose="05000000000000000000" pitchFamily="2" charset="2"/>
              </a:rPr>
              <a:t></a:t>
            </a:r>
            <a:endParaRPr lang="en-GB" sz="2800" b="1" dirty="0" smtClean="0"/>
          </a:p>
          <a:p>
            <a:r>
              <a:rPr lang="en-GB" dirty="0" smtClean="0"/>
              <a:t>Urgently start with </a:t>
            </a:r>
            <a:r>
              <a:rPr lang="en-GB" dirty="0" err="1" smtClean="0"/>
              <a:t>jFEX</a:t>
            </a:r>
            <a:r>
              <a:rPr lang="en-GB" dirty="0" smtClean="0"/>
              <a:t> based design work</a:t>
            </a:r>
          </a:p>
          <a:p>
            <a:pPr lvl="1"/>
            <a:r>
              <a:rPr lang="en-GB" dirty="0" smtClean="0"/>
              <a:t>Specs now</a:t>
            </a:r>
          </a:p>
          <a:p>
            <a:pPr lvl="1"/>
            <a:r>
              <a:rPr lang="en-GB" dirty="0" smtClean="0"/>
              <a:t>Schematics to start asap</a:t>
            </a:r>
          </a:p>
          <a:p>
            <a:r>
              <a:rPr lang="en-GB" dirty="0"/>
              <a:t>M</a:t>
            </a:r>
            <a:r>
              <a:rPr lang="en-GB" dirty="0" smtClean="0"/>
              <a:t>ake sure that this more advanced, higher performance module is considered baseline </a:t>
            </a:r>
            <a:r>
              <a:rPr lang="en-GB" dirty="0" smtClean="0">
                <a:sym typeface="Wingdings" panose="05000000000000000000" pitchFamily="2" charset="2"/>
              </a:rPr>
              <a:t> fall-back to older design always possible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At L1calo joint meeting support for this option</a:t>
            </a:r>
          </a:p>
          <a:p>
            <a:r>
              <a:rPr lang="en-GB" dirty="0" smtClean="0">
                <a:sym typeface="Wingdings" panose="05000000000000000000" pitchFamily="2" charset="2"/>
              </a:rPr>
              <a:t>Early decision in this direction will allow for contingency </a:t>
            </a:r>
            <a:r>
              <a:rPr lang="en-GB" smtClean="0">
                <a:sym typeface="Wingdings" panose="05000000000000000000" pitchFamily="2" charset="2"/>
              </a:rPr>
              <a:t>in schedule</a:t>
            </a:r>
            <a:endParaRPr lang="en-GB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Uli Schäfer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53D35-BD20-4004-8DB1-FBDB51E0F407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2291484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270</Words>
  <Application>Microsoft Office PowerPoint</Application>
  <PresentationFormat>Bildschirmpräsentation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Arial</vt:lpstr>
      <vt:lpstr>Calibri</vt:lpstr>
      <vt:lpstr>Verdana</vt:lpstr>
      <vt:lpstr>Wingdings</vt:lpstr>
      <vt:lpstr>Larissa-Design</vt:lpstr>
      <vt:lpstr>L1Topo for Phase-1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(My very personal) conclusion</vt:lpstr>
    </vt:vector>
  </TitlesOfParts>
  <Company>Johannes Gutenberg-Universität Mainz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uschaefe</dc:creator>
  <cp:lastModifiedBy>Schäfer, Dr. Ulrich</cp:lastModifiedBy>
  <cp:revision>1252</cp:revision>
  <cp:lastPrinted>2014-07-16T13:05:00Z</cp:lastPrinted>
  <dcterms:created xsi:type="dcterms:W3CDTF">2009-12-08T11:59:40Z</dcterms:created>
  <dcterms:modified xsi:type="dcterms:W3CDTF">2016-11-10T10:10:56Z</dcterms:modified>
</cp:coreProperties>
</file>