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purl.oclc.org/ooxml/officeDocument/relationships/extendedProperties" Target="docProps/app.xml"/><Relationship Id="rId1" Type="http://purl.oclc.org/ooxml/officeDocument/relationships/officeDocument" Target="ppt/presentation.xml"/><Relationship Id="rId2" Type="http://purl.oclc.org/ooxml/officeDocument/relationships/metadata/thumbnail" Target="docProps/thumbnail.jpeg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61" r:id="rId4"/>
    <p:sldId id="265" r:id="rId5"/>
    <p:sldId id="262" r:id="rId6"/>
    <p:sldId id="264" r:id="rId7"/>
    <p:sldId id="263" r:id="rId8"/>
  </p:sldIdLst>
  <p:sldSz cx="10080625" cy="7559675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 horzBarState="maximized">
    <p:restoredLeft sz="24.427%"/>
    <p:restoredTop sz="93.769%"/>
  </p:normalViewPr>
  <p:slideViewPr>
    <p:cSldViewPr snapToGrid="0">
      <p:cViewPr varScale="1">
        <p:scale>
          <a:sx n="102" d="100"/>
          <a:sy n="102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purl.oclc.org/ooxml/officeDocument/relationships/presProps" Target="presProps.xml"/><Relationship Id="rId12" Type="http://purl.oclc.org/ooxml/officeDocument/relationships/viewProps" Target="viewProps.xml"/><Relationship Id="rId13" Type="http://purl.oclc.org/ooxml/officeDocument/relationships/theme" Target="theme/theme1.xml"/><Relationship Id="rId14" Type="http://purl.oclc.org/ooxml/officeDocument/relationships/tableStyles" Target="tableStyles.xml"/><Relationship Id="rId1" Type="http://purl.oclc.org/ooxml/officeDocument/relationships/slideMaster" Target="slideMasters/slideMaster1.xml"/><Relationship Id="rId2" Type="http://purl.oclc.org/ooxml/officeDocument/relationships/slideMaster" Target="slideMasters/slideMaster2.xml"/><Relationship Id="rId3" Type="http://purl.oclc.org/ooxml/officeDocument/relationships/slide" Target="slides/slide1.xml"/><Relationship Id="rId4" Type="http://purl.oclc.org/ooxml/officeDocument/relationships/slide" Target="slides/slide2.xml"/><Relationship Id="rId5" Type="http://purl.oclc.org/ooxml/officeDocument/relationships/slide" Target="slides/slide3.xml"/><Relationship Id="rId6" Type="http://purl.oclc.org/ooxml/officeDocument/relationships/slide" Target="slides/slide4.xml"/><Relationship Id="rId7" Type="http://purl.oclc.org/ooxml/officeDocument/relationships/slide" Target="slides/slide5.xml"/><Relationship Id="rId8" Type="http://purl.oclc.org/ooxml/officeDocument/relationships/slide" Target="slides/slide6.xml"/><Relationship Id="rId9" Type="http://purl.oclc.org/ooxml/officeDocument/relationships/notesMaster" Target="notesMasters/notesMaster1.xml"/><Relationship Id="rId10" Type="http://purl.oclc.org/ooxml/officeDocument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4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9B24AB8-B31F-4032-A738-3997776FFB2F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65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36426E05-EB81-49A7-8CAD-30C6AA4557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purl.oclc.org/ooxml/officeDocument/relationships/notesMaster" Target="../notesMasters/notesMaster1.xml"/><Relationship Id="rId2" Type="http://purl.oclc.org/ooxml/officeDocument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purl.oclc.org/ooxml/officeDocument/relationships/notesMaster" Target="../notesMasters/notesMaster1.xml"/><Relationship Id="rId2" Type="http://purl.oclc.org/ooxml/officeDocument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purl.oclc.org/ooxml/officeDocument/relationships/notesMaster" Target="../notesMasters/notesMaster1.xml"/><Relationship Id="rId2" Type="http://purl.oclc.org/ooxml/officeDocument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purl.oclc.org/ooxml/officeDocument/relationships/notesMaster" Target="../notesMasters/notesMaster1.xml"/><Relationship Id="rId2" Type="http://purl.oclc.org/ooxml/officeDocument/relationships/slide" Target="../slides/slide5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0E9B711-D13E-44D4-BD45-5D00B179F019}" type="slidenum">
              <a:t>1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6426E05-EB81-49A7-8CAD-30C6AA4557D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009097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6426E05-EB81-49A7-8CAD-30C6AA4557D2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28794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6426E05-EB81-49A7-8CAD-30C6AA4557D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96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282DB2B-37A1-104B-9DB7-FB393DAFC9F4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D38813-FD5E-4549-843F-DB8568AFA5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8231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8A22EA-520A-DE4C-B6EF-5F800A039B05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A7853B-D771-4430-AA31-46FA99C7CC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806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7900" y="12700"/>
            <a:ext cx="2273300" cy="6140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12700"/>
            <a:ext cx="6672262" cy="6140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E31CEA-9157-E64B-B7AC-ABB7F6AEA709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5800AE-1D6B-453F-80C6-A6BA7E874A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0645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08DF2-2E0F-614A-9C34-3C093D2398FC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502697-CB81-4F5B-BD0A-50FF93F8EE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18413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F90181-95E3-9342-ABB9-9F8661DAC969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94F2BA-C67F-4C32-B6A8-3E89A82572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2171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7662A0-CF33-AF4D-AACE-993AFA4280C9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33F970-A9FB-4516-8EDD-294997DF51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3901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4987690-A0E1-AA49-B8B1-A3179F61D1DC}" type="datetime1">
              <a:rPr lang="de-DE" smtClean="0"/>
              <a:t>02.11.16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837F85-5062-466F-BA27-7F277D5AAD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3227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95A3C34-EADA-644E-B37B-4193DEB98CEC}" type="datetime1">
              <a:rPr lang="de-DE" smtClean="0"/>
              <a:t>02.11.16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CBB4D9-63AF-416F-881D-C9B92771C9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1973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9ABE55-A755-594A-91A9-59AED03FC024}" type="datetime1">
              <a:rPr lang="de-DE" smtClean="0"/>
              <a:t>02.11.16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160FA8-6527-4173-A36E-10B04A41D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9725"/>
      </p:ext>
    </p:extLst>
  </p:cSld>
  <p:clrMapOvr>
    <a:masterClrMapping/>
  </p:clrMapOvr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12DB66-9C7E-2547-9E07-99EE09B1AFF6}" type="datetime1">
              <a:rPr lang="de-DE" smtClean="0"/>
              <a:t>02.11.16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C164A-51D2-45AA-8CDF-BCDF91CE14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6914"/>
      </p:ext>
    </p:extLst>
  </p:cSld>
  <p:clrMapOvr>
    <a:masterClrMapping/>
  </p:clrMapOvr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01EF28-03CE-2745-A4AB-29959A86E070}" type="datetime1">
              <a:rPr lang="de-DE" smtClean="0"/>
              <a:t>02.11.16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783FF1-82A5-4E48-8B71-5B194DD3F6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77441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D7150C-9C85-FF41-A11C-8C64FD42438F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3373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20C2CC-EFE1-7548-A2D8-E51DAF9D365B}" type="datetime1">
              <a:rPr lang="de-DE" smtClean="0"/>
              <a:t>02.11.16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38BBC2-D5AE-4568-9F73-8841115100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9333"/>
      </p:ext>
    </p:extLst>
  </p:cSld>
  <p:clrMapOvr>
    <a:masterClrMapping/>
  </p:clrMapOvr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71E673-69EA-4E43-96D1-F6B188CABE49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8EA96D-7471-483E-8818-7E5528631E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867"/>
      </p:ext>
    </p:extLst>
  </p:cSld>
  <p:clrMapOvr>
    <a:masterClrMapping/>
  </p:clrMapOvr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2BA2AEA-B953-A343-838A-E4D7B6434B4A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C813C0-AF91-46EC-B3ED-6AAC9432B7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911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C901060-C54E-4944-B46B-F9E6E41C85A0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FE0F1C-AE62-499B-BEB1-B49237F42F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825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73422-E839-1143-9B44-91006CFFBE89}" type="datetime1">
              <a:rPr lang="de-DE" smtClean="0"/>
              <a:t>02.11.16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190F0-3E50-4308-9625-C4E706F4EB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144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110AFE8-96A9-ED4C-B21B-5B2B9A9817D9}" type="datetime1">
              <a:rPr lang="de-DE" smtClean="0"/>
              <a:t>02.11.16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F4E953-43B6-4642-AF80-BB63358337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039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CB9590-741F-494F-AF74-A5AB73A92F6E}" type="datetime1">
              <a:rPr lang="de-DE" smtClean="0"/>
              <a:t>02.11.16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3C0A5-D423-4EC8-9AE9-D0847C57A8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6480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6F59F8-B4E0-8844-AE5C-C17D21AFA25C}" type="datetime1">
              <a:rPr lang="de-DE" smtClean="0"/>
              <a:t>02.11.16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FD9B47-2206-4687-8CE8-3D021CAB60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7596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1EC58A-BAC7-2D46-9708-7C22565CB09D}" type="datetime1">
              <a:rPr lang="de-DE" smtClean="0"/>
              <a:t>02.11.16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66D8-C48C-4C9E-993B-D728D7379C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4517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759FFE-7E72-1644-863C-BDD62C4827BC}" type="datetime1">
              <a:rPr lang="de-DE" smtClean="0"/>
              <a:t>02.11.16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169E0-C00F-4B22-B4FE-3D3BF6F3C8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purl.oclc.org/ooxml/officeDocument/relationships/slideLayout" Target="../slideLayouts/slideLayout11.xml"/><Relationship Id="rId12" Type="http://purl.oclc.org/ooxml/officeDocument/relationships/theme" Target="../theme/theme1.xml"/><Relationship Id="rId13" Type="http://purl.oclc.org/ooxml/officeDocument/relationships/image" Target="../media/image1.png"/><Relationship Id="rId1" Type="http://purl.oclc.org/ooxml/officeDocument/relationships/slideLayout" Target="../slideLayouts/slideLayout1.xml"/><Relationship Id="rId2" Type="http://purl.oclc.org/ooxml/officeDocument/relationships/slideLayout" Target="../slideLayouts/slideLayout2.xml"/><Relationship Id="rId3" Type="http://purl.oclc.org/ooxml/officeDocument/relationships/slideLayout" Target="../slideLayouts/slideLayout3.xml"/><Relationship Id="rId4" Type="http://purl.oclc.org/ooxml/officeDocument/relationships/slideLayout" Target="../slideLayouts/slideLayout4.xml"/><Relationship Id="rId5" Type="http://purl.oclc.org/ooxml/officeDocument/relationships/slideLayout" Target="../slideLayouts/slideLayout5.xml"/><Relationship Id="rId6" Type="http://purl.oclc.org/ooxml/officeDocument/relationships/slideLayout" Target="../slideLayouts/slideLayout6.xml"/><Relationship Id="rId7" Type="http://purl.oclc.org/ooxml/officeDocument/relationships/slideLayout" Target="../slideLayouts/slideLayout7.xml"/><Relationship Id="rId8" Type="http://purl.oclc.org/ooxml/officeDocument/relationships/slideLayout" Target="../slideLayouts/slideLayout8.xml"/><Relationship Id="rId9" Type="http://purl.oclc.org/ooxml/officeDocument/relationships/slideLayout" Target="../slideLayouts/slideLayout9.xml"/><Relationship Id="rId10" Type="http://purl.oclc.org/ooxml/officeDocument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purl.oclc.org/ooxml/officeDocument/relationships/slideLayout" Target="../slideLayouts/slideLayout22.xml"/><Relationship Id="rId12" Type="http://purl.oclc.org/ooxml/officeDocument/relationships/theme" Target="../theme/theme2.xml"/><Relationship Id="rId1" Type="http://purl.oclc.org/ooxml/officeDocument/relationships/slideLayout" Target="../slideLayouts/slideLayout12.xml"/><Relationship Id="rId2" Type="http://purl.oclc.org/ooxml/officeDocument/relationships/slideLayout" Target="../slideLayouts/slideLayout13.xml"/><Relationship Id="rId3" Type="http://purl.oclc.org/ooxml/officeDocument/relationships/slideLayout" Target="../slideLayouts/slideLayout14.xml"/><Relationship Id="rId4" Type="http://purl.oclc.org/ooxml/officeDocument/relationships/slideLayout" Target="../slideLayouts/slideLayout15.xml"/><Relationship Id="rId5" Type="http://purl.oclc.org/ooxml/officeDocument/relationships/slideLayout" Target="../slideLayouts/slideLayout16.xml"/><Relationship Id="rId6" Type="http://purl.oclc.org/ooxml/officeDocument/relationships/slideLayout" Target="../slideLayouts/slideLayout17.xml"/><Relationship Id="rId7" Type="http://purl.oclc.org/ooxml/officeDocument/relationships/slideLayout" Target="../slideLayouts/slideLayout18.xml"/><Relationship Id="rId8" Type="http://purl.oclc.org/ooxml/officeDocument/relationships/slideLayout" Target="../slideLayouts/slideLayout19.xml"/><Relationship Id="rId9" Type="http://purl.oclc.org/ooxml/officeDocument/relationships/slideLayout" Target="../slideLayouts/slideLayout20.xml"/><Relationship Id="rId10" Type="http://purl.oclc.org/ooxml/officeDocument/relationships/slideLayout" Target="../slideLayouts/slideLayout21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00400" y="0"/>
            <a:ext cx="6879600" cy="658440"/>
          </a:xfrm>
          <a:prstGeom prst="rect">
            <a:avLst/>
          </a:prstGeom>
          <a:gradFill>
            <a:gsLst>
              <a:gs pos="0%">
                <a:srgbClr val="FFFFFF"/>
              </a:gs>
              <a:gs pos="100%">
                <a:srgbClr val="C1002A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7086600"/>
            <a:ext cx="10080000" cy="502920"/>
          </a:xfrm>
          <a:prstGeom prst="rect">
            <a:avLst/>
          </a:prstGeom>
          <a:gradFill>
            <a:gsLst>
              <a:gs pos="0%">
                <a:srgbClr val="FFFFFF"/>
              </a:gs>
              <a:gs pos="50%">
                <a:srgbClr val="C1002A"/>
              </a:gs>
              <a:gs pos="100%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343400" y="13320"/>
            <a:ext cx="5257800" cy="61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109800" y="72511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F9413877-25AC-9E4B-A14C-F9A5EAC10736}" type="datetime1">
              <a:rPr lang="de-DE" smtClean="0"/>
              <a:t>02.11.16</a:t>
            </a:fld>
            <a:endParaRPr lang="en-US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3200400" y="7247160"/>
            <a:ext cx="38862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659360" y="724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F0245F4E-D9B1-4C1C-92C9-F8FA57CDF6CA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249480" y="-228600"/>
            <a:ext cx="3484800" cy="115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rtl="0" hangingPunct="0">
        <a:tabLst/>
        <a:defRPr lang="en-US" sz="28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algn="l" rtl="0" hangingPunct="0">
        <a:lnSpc>
          <a:spcPct val="100%"/>
        </a:lnSpc>
        <a:spcBef>
          <a:spcPts val="0"/>
        </a:spcBef>
        <a:spcAft>
          <a:spcPts val="289"/>
        </a:spcAft>
        <a:tabLst/>
        <a:defRPr lang="en-US" sz="2000" b="0" i="0" u="none" strike="noStrike" kern="1200" cap="none" spc="0" baseline="0%">
          <a:ln>
            <a:noFill/>
          </a:ln>
          <a:highlight>
            <a:scrgbClr r="0%" g="0%" b="0%">
              <a:alpha val="0%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272C4294-C59B-2D49-BE5D-6A5960FF8583}" type="datetime1">
              <a:rPr lang="de-DE" smtClean="0"/>
              <a:t>02.11.16</a:t>
            </a:fld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B89AA0D2-1EB6-449D-B769-89920EFA3A6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2.jpg"/><Relationship Id="rId4" Type="http://purl.oclc.org/ooxml/officeDocument/relationships/image" Target="../media/image1.png"/><Relationship Id="rId1" Type="http://purl.oclc.org/ooxml/officeDocument/relationships/slideLayout" Target="../slideLayouts/slideLayout18.xml"/><Relationship Id="rId2" Type="http://purl.oclc.org/ooxml/officeDocument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Relationship Id="rId2" Type="http://purl.oclc.org/ooxml/officeDocument/relationships/notesSlide" Target="../notesSlides/notesSlide2.xml"/><Relationship Id="rId3" Type="http://purl.oclc.org/ooxml/officeDocument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Relationship Id="rId2" Type="http://purl.oclc.org/ooxml/officeDocument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5.jpeg"/><Relationship Id="rId4" Type="http://purl.oclc.org/ooxml/officeDocument/relationships/image" Target="../media/image6.png"/><Relationship Id="rId5" Type="http://purl.oclc.org/ooxml/officeDocument/relationships/image" Target="../media/image7.png"/><Relationship Id="rId6" Type="http://purl.oclc.org/ooxml/officeDocument/relationships/image" Target="../media/image8.png"/><Relationship Id="rId1" Type="http://purl.oclc.org/ooxml/officeDocument/relationships/slideLayout" Target="../slideLayouts/slideLayout2.xml"/><Relationship Id="rId2" Type="http://purl.oclc.org/ooxml/officeDocument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Relationship Id="rId2" Type="http://purl.oclc.org/ooxml/officeDocument/relationships/notesSlide" Target="../notesSlides/notesSlide4.xml"/><Relationship Id="rId3" Type="http://purl.oclc.org/ooxml/officeDocument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00400" y="0"/>
            <a:ext cx="6879600" cy="658440"/>
          </a:xfrm>
          <a:prstGeom prst="rect">
            <a:avLst/>
          </a:prstGeom>
          <a:gradFill>
            <a:gsLst>
              <a:gs pos="0%">
                <a:srgbClr val="FFFFFF"/>
              </a:gs>
              <a:gs pos="100%">
                <a:srgbClr val="C1002A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7086600"/>
            <a:ext cx="10080000" cy="502920"/>
          </a:xfrm>
          <a:prstGeom prst="rect">
            <a:avLst/>
          </a:prstGeom>
          <a:solidFill>
            <a:srgbClr val="C1002A"/>
          </a:solidFill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4" name="Untertitel 3"/>
          <p:cNvSpPr txBox="1">
            <a:spLocks noGrp="1"/>
          </p:cNvSpPr>
          <p:nvPr>
            <p:ph type="subTitle" idx="4294967295"/>
          </p:nvPr>
        </p:nvSpPr>
        <p:spPr>
          <a:xfrm>
            <a:off x="503999" y="831239"/>
            <a:ext cx="9071640" cy="6072120"/>
          </a:xfrm>
        </p:spPr>
        <p:txBody>
          <a:bodyPr anchor="ctr"/>
          <a:lstStyle/>
          <a:p>
            <a:pPr lvl="0" algn="ctr"/>
            <a:r>
              <a:rPr lang="en-US" sz="4800" dirty="0" smtClean="0">
                <a:solidFill>
                  <a:srgbClr val="C1002A"/>
                </a:solidFill>
              </a:rPr>
              <a:t>Topo Phase1</a:t>
            </a:r>
          </a:p>
          <a:p>
            <a:pPr lvl="0" algn="ctr"/>
            <a:endParaRPr lang="en-US" sz="4800" dirty="0">
              <a:solidFill>
                <a:srgbClr val="C1002A"/>
              </a:solidFill>
            </a:endParaRPr>
          </a:p>
          <a:p>
            <a:pPr lvl="0" algn="ctr"/>
            <a:r>
              <a:rPr lang="en-US" sz="3600" dirty="0">
                <a:solidFill>
                  <a:srgbClr val="C1002A"/>
                </a:solidFill>
              </a:rPr>
              <a:t>K. </a:t>
            </a:r>
            <a:r>
              <a:rPr lang="en-US" sz="3600" dirty="0" err="1">
                <a:solidFill>
                  <a:srgbClr val="C1002A"/>
                </a:solidFill>
              </a:rPr>
              <a:t>Bierwagen</a:t>
            </a:r>
            <a:r>
              <a:rPr lang="en-US" sz="3600" dirty="0">
                <a:solidFill>
                  <a:srgbClr val="C1002A"/>
                </a:solidFill>
              </a:rPr>
              <a:t>, V. </a:t>
            </a:r>
            <a:r>
              <a:rPr lang="en-US" sz="3600" dirty="0" err="1">
                <a:solidFill>
                  <a:srgbClr val="C1002A"/>
                </a:solidFill>
              </a:rPr>
              <a:t>Büscher</a:t>
            </a:r>
            <a:r>
              <a:rPr lang="en-US" sz="3600" dirty="0">
                <a:solidFill>
                  <a:srgbClr val="C1002A"/>
                </a:solidFill>
              </a:rPr>
              <a:t>, U. </a:t>
            </a:r>
            <a:r>
              <a:rPr lang="en-US" sz="3600" dirty="0" err="1">
                <a:solidFill>
                  <a:srgbClr val="C1002A"/>
                </a:solidFill>
              </a:rPr>
              <a:t>Schäfer</a:t>
            </a:r>
            <a:endParaRPr lang="en-US" sz="3600" dirty="0">
              <a:solidFill>
                <a:srgbClr val="C1002A"/>
              </a:solidFill>
            </a:endParaRPr>
          </a:p>
          <a:p>
            <a:pPr lvl="0" algn="ctr"/>
            <a:r>
              <a:rPr lang="en-US" sz="2800" dirty="0" smtClean="0">
                <a:solidFill>
                  <a:srgbClr val="C1002A"/>
                </a:solidFill>
              </a:rPr>
              <a:t>Johannes Gutenberg University Mainz</a:t>
            </a:r>
            <a:endParaRPr lang="en-US" sz="4000" dirty="0">
              <a:solidFill>
                <a:srgbClr val="C1002A"/>
              </a:solidFill>
            </a:endParaRPr>
          </a:p>
          <a:p>
            <a:pPr lvl="0" algn="ctr"/>
            <a:endParaRPr lang="en-US" sz="2600" dirty="0">
              <a:solidFill>
                <a:srgbClr val="C1002A"/>
              </a:solidFill>
            </a:endParaRPr>
          </a:p>
          <a:p>
            <a:pPr lvl="0" algn="ctr"/>
            <a:r>
              <a:rPr lang="en-US" sz="2600" dirty="0" smtClean="0">
                <a:solidFill>
                  <a:srgbClr val="C1002A"/>
                </a:solidFill>
              </a:rPr>
              <a:t>November</a:t>
            </a:r>
            <a:r>
              <a:rPr lang="en-US" sz="2400" dirty="0" smtClean="0">
                <a:solidFill>
                  <a:srgbClr val="C1002A"/>
                </a:solidFill>
              </a:rPr>
              <a:t> 2, </a:t>
            </a:r>
            <a:r>
              <a:rPr lang="en-US" sz="2400" dirty="0">
                <a:solidFill>
                  <a:srgbClr val="C1002A"/>
                </a:solidFill>
              </a:rPr>
              <a:t>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80000" y="1800"/>
            <a:ext cx="9432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249480" y="-228600"/>
            <a:ext cx="348480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998" y="664140"/>
            <a:ext cx="9249602" cy="4384800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 smtClean="0"/>
              <a:t>Two possible L1Topo designs for Phase1:</a:t>
            </a:r>
          </a:p>
          <a:p>
            <a:pPr marL="1028700" lvl="1" indent="-342900">
              <a:spcBef>
                <a:spcPts val="200"/>
              </a:spcBef>
              <a:buFont typeface="Wingdings" charset="2"/>
              <a:buChar char="§"/>
            </a:pPr>
            <a:r>
              <a:rPr lang="en-US" dirty="0" smtClean="0"/>
              <a:t>Plan A: </a:t>
            </a:r>
            <a:r>
              <a:rPr lang="en-US" dirty="0"/>
              <a:t>M</a:t>
            </a:r>
            <a:r>
              <a:rPr lang="en-US" dirty="0" smtClean="0"/>
              <a:t>inor modifications of Phase0 Topo</a:t>
            </a:r>
          </a:p>
          <a:p>
            <a:pPr marL="1485900" lvl="2" indent="-342900">
              <a:buFont typeface="Wingdings" charset="2"/>
              <a:buChar char="§"/>
            </a:pP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mezzanine module </a:t>
            </a:r>
            <a:r>
              <a:rPr lang="en-US" dirty="0" smtClean="0"/>
              <a:t>for compatibility with ROD/TTC Phase1 design</a:t>
            </a:r>
          </a:p>
          <a:p>
            <a:pPr marL="1485900" lvl="2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additional </a:t>
            </a:r>
            <a:r>
              <a:rPr lang="en-US" dirty="0" err="1"/>
              <a:t>miniPOD</a:t>
            </a:r>
            <a:r>
              <a:rPr lang="en-US" dirty="0"/>
              <a:t> </a:t>
            </a:r>
            <a:r>
              <a:rPr lang="en-US" dirty="0" smtClean="0"/>
              <a:t>devices to double output bandwidth</a:t>
            </a:r>
          </a:p>
          <a:p>
            <a:pPr marL="1028700" lvl="1" indent="-342900">
              <a:spcBef>
                <a:spcPts val="200"/>
              </a:spcBef>
              <a:buFont typeface="Wingdings" charset="2"/>
              <a:buChar char="§"/>
            </a:pPr>
            <a:r>
              <a:rPr lang="en-US" dirty="0" smtClean="0"/>
              <a:t>Plan B: Processor upgrade (For details see </a:t>
            </a:r>
            <a:r>
              <a:rPr lang="en-US" dirty="0" smtClean="0"/>
              <a:t>following</a:t>
            </a:r>
            <a:r>
              <a:rPr lang="en-US" dirty="0" smtClean="0"/>
              <a:t> slides)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EDFAA9-52F4-8E48-9C17-6639B82306F8}" type="datetime1">
              <a:rPr lang="de-DE" smtClean="0"/>
              <a:t>02.11.16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84950" y="2972526"/>
            <a:ext cx="2656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Plan A</a:t>
            </a:r>
          </a:p>
          <a:p>
            <a:pPr algn="ctr"/>
            <a:r>
              <a:rPr lang="en-US" dirty="0" smtClean="0"/>
              <a:t>Schematic Entry + Layout: </a:t>
            </a:r>
          </a:p>
          <a:p>
            <a:pPr algn="ctr"/>
            <a:r>
              <a:rPr lang="en-US" dirty="0" smtClean="0"/>
              <a:t>24 weeks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91511" y="4538773"/>
            <a:ext cx="2603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Plan B</a:t>
            </a:r>
          </a:p>
          <a:p>
            <a:pPr algn="ctr"/>
            <a:r>
              <a:rPr lang="en-US" dirty="0" smtClean="0"/>
              <a:t>Schematic Entry + Layout:</a:t>
            </a:r>
          </a:p>
          <a:p>
            <a:pPr algn="ctr"/>
            <a:r>
              <a:rPr lang="en-US" dirty="0" smtClean="0"/>
              <a:t>36 weeks</a:t>
            </a:r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76501" y="2463801"/>
            <a:ext cx="6230247" cy="3420000"/>
            <a:chOff x="109800" y="2501901"/>
            <a:chExt cx="6633900" cy="36415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0" y="2501901"/>
              <a:ext cx="6479999" cy="3641579"/>
            </a:xfrm>
            <a:prstGeom prst="rect">
              <a:avLst/>
            </a:prstGeom>
          </p:spPr>
        </p:pic>
        <p:sp>
          <p:nvSpPr>
            <p:cNvPr id="10" name="Right Brace 9"/>
            <p:cNvSpPr/>
            <p:nvPr/>
          </p:nvSpPr>
          <p:spPr>
            <a:xfrm>
              <a:off x="6451601" y="2879496"/>
              <a:ext cx="145636" cy="1272194"/>
            </a:xfrm>
            <a:prstGeom prst="rightBrac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6604001" y="4238396"/>
              <a:ext cx="139699" cy="1905084"/>
            </a:xfrm>
            <a:prstGeom prst="rightBrac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4740" y="4202490"/>
              <a:ext cx="105694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72000" bIns="0" rtlCol="0">
              <a:spAutoFit/>
            </a:bodyPr>
            <a:lstStyle/>
            <a:p>
              <a:r>
                <a:rPr lang="en-US" sz="1000" dirty="0" smtClean="0">
                  <a:solidFill>
                    <a:srgbClr val="C00000"/>
                  </a:solidFill>
                </a:rPr>
                <a:t>Processor Upgrade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6328" y="2634121"/>
              <a:ext cx="39707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0" rIns="72000" bIns="0" rtlCol="0">
              <a:spAutoFit/>
            </a:bodyPr>
            <a:lstStyle/>
            <a:p>
              <a:r>
                <a:rPr lang="en-US" sz="1000" dirty="0" smtClean="0"/>
                <a:t>Start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7528" y="2634121"/>
              <a:ext cx="66488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0" tIns="0" rIns="180000" bIns="0" rtlCol="0">
              <a:spAutoFit/>
            </a:bodyPr>
            <a:lstStyle/>
            <a:p>
              <a:r>
                <a:rPr lang="en-US" sz="1000" smtClean="0"/>
                <a:t>Finish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428" y="2646821"/>
              <a:ext cx="6765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08000" tIns="0" rIns="108000" bIns="0" rtlCol="0">
              <a:spAutoFit/>
            </a:bodyPr>
            <a:lstStyle/>
            <a:p>
              <a:r>
                <a:rPr lang="en-US" sz="1000" smtClean="0"/>
                <a:t>Duration</a:t>
              </a:r>
              <a:endParaRPr lang="en-US" sz="1000" dirty="0"/>
            </a:p>
          </p:txBody>
        </p:sp>
      </p:grpSp>
      <p:graphicFrame>
        <p:nvGraphicFramePr>
          <p:cNvPr id="2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84471"/>
              </p:ext>
            </p:extLst>
          </p:nvPr>
        </p:nvGraphicFramePr>
        <p:xfrm>
          <a:off x="122500" y="5956813"/>
          <a:ext cx="9758140" cy="1114425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211000"/>
                <a:gridCol w="2578100"/>
                <a:gridCol w="1816100"/>
                <a:gridCol w="2324635"/>
                <a:gridCol w="182830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Topo</a:t>
                      </a:r>
                      <a:r>
                        <a:rPr lang="en-US" sz="1600" baseline="0%" dirty="0" smtClean="0"/>
                        <a:t> Design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RT in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RT out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ROI</a:t>
                      </a:r>
                      <a:r>
                        <a:rPr lang="en-US" sz="1600" baseline="0%" dirty="0" smtClean="0"/>
                        <a:t> engine out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Readout Path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Plan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160 Links @ 11.2 (12.8)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Links @ 12.8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Links</a:t>
                      </a:r>
                      <a:r>
                        <a:rPr lang="en-US" sz="1600" baseline="0%" dirty="0" smtClean="0"/>
                        <a:t> @ 12.8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Links @ 6.4 Gb/s</a:t>
                      </a:r>
                      <a:endParaRPr lang="en-US" sz="16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Plan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240 Links @ 11.2 (12.8)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Links @ 12.8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(92) Links @ 12.8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Links @ 6.4 Gb/s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9406" y="2862937"/>
            <a:ext cx="710131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900" dirty="0" smtClean="0">
                <a:solidFill>
                  <a:srgbClr val="92D050"/>
                </a:solidFill>
              </a:rPr>
              <a:t>Pre-Production</a:t>
            </a:r>
            <a:endParaRPr lang="en-US" sz="900" dirty="0">
              <a:solidFill>
                <a:srgbClr val="92D05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Usage of Phase0 Topo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60" y="5162683"/>
            <a:ext cx="9071640" cy="43848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Phase0 Topo already at its limit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Not much flexibility for adding new and more complex algorithms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50D6D16-E344-BD4B-828D-2B98F11199F2}" type="datetime1">
              <a:rPr lang="de-DE" smtClean="0"/>
              <a:t>02.11.16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3284" y="-4074016"/>
            <a:ext cx="10525304" cy="9000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1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B – Processor Upgrade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800" y="727640"/>
            <a:ext cx="9808900" cy="4384800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Goal: more powerful FPGAs and maximum input/output bandwidth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Phase0 Topo and current </a:t>
            </a:r>
            <a:r>
              <a:rPr lang="en-US" sz="2400" dirty="0" err="1" smtClean="0"/>
              <a:t>jFEX</a:t>
            </a:r>
            <a:r>
              <a:rPr lang="en-US" sz="2400" dirty="0"/>
              <a:t> prototype </a:t>
            </a:r>
            <a:r>
              <a:rPr lang="en-US" sz="2400" dirty="0" smtClean="0"/>
              <a:t>use a modular design (mezzanine, pre-routed </a:t>
            </a:r>
            <a:r>
              <a:rPr lang="en-US" sz="2400" dirty="0"/>
              <a:t>building </a:t>
            </a:r>
            <a:r>
              <a:rPr lang="en-US" sz="2400" dirty="0" smtClean="0"/>
              <a:t>blocks, </a:t>
            </a:r>
            <a:r>
              <a:rPr lang="is-IS" sz="2400" dirty="0" smtClean="0"/>
              <a:t>…</a:t>
            </a:r>
            <a:r>
              <a:rPr lang="en-US" sz="2400" dirty="0" smtClean="0"/>
              <a:t>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Combine existing </a:t>
            </a:r>
            <a:r>
              <a:rPr lang="en-US" sz="2400" dirty="0" err="1" smtClean="0"/>
              <a:t>jFEX</a:t>
            </a:r>
            <a:r>
              <a:rPr lang="en-US" sz="2400" dirty="0" smtClean="0"/>
              <a:t> building blocks with Phase0 </a:t>
            </a:r>
            <a:r>
              <a:rPr lang="en-US" sz="2400" dirty="0"/>
              <a:t>Topo </a:t>
            </a:r>
            <a:r>
              <a:rPr lang="en-US" sz="2400" dirty="0" smtClean="0"/>
              <a:t>design (replacing XC7VX690T device), only small re-routing required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Gain </a:t>
            </a:r>
            <a:r>
              <a:rPr lang="en-US" sz="2400" dirty="0"/>
              <a:t>40 MGT links per device, plus considerable amount of logic and memory resources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1CD9F3-B2AA-204C-9BC5-F77F677806A9}" type="datetime1">
              <a:rPr lang="de-DE" smtClean="0"/>
              <a:t>02.11.16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103400" y="3168364"/>
            <a:ext cx="7200000" cy="3888152"/>
            <a:chOff x="2103400" y="3168364"/>
            <a:chExt cx="7200000" cy="3888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.136%" t="9.203%" r="19.444%" b="5.723%"/>
            <a:stretch/>
          </p:blipFill>
          <p:spPr>
            <a:xfrm>
              <a:off x="7112786" y="4067437"/>
              <a:ext cx="2190614" cy="19263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67629" y="5984410"/>
              <a:ext cx="1080927" cy="28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Phase0 Topo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4323" y="4357236"/>
              <a:ext cx="985320" cy="1081919"/>
            </a:xfrm>
            <a:prstGeom prst="rect">
              <a:avLst/>
            </a:prstGeom>
            <a:solidFill>
              <a:schemeClr val="bg1">
                <a:alpha val="45%"/>
              </a:schemeClr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ttp://www.staff.uni-mainz.de/uschaefe/hidden/Katharina/jFEX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00" y="3740479"/>
              <a:ext cx="2190614" cy="2315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840983" y="6041672"/>
              <a:ext cx="453821" cy="28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JFEX</a:t>
              </a:r>
              <a:endParaRPr lang="en-US"/>
            </a:p>
          </p:txBody>
        </p:sp>
        <p:pic>
          <p:nvPicPr>
            <p:cNvPr id="1028" name="Picture 4" descr="ttp://www.staff.uni-mainz.de/uschaefe/hidden/Katharina/mip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070" y="3168364"/>
              <a:ext cx="1642961" cy="107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tp://www.staff.uni-mainz.de/uschaefe/hidden/Katharina/sing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070" y="4734366"/>
              <a:ext cx="1642961" cy="232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71043" y="5078894"/>
              <a:ext cx="521640" cy="7949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71043" y="4647035"/>
              <a:ext cx="521640" cy="386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792683" y="3903216"/>
              <a:ext cx="2018387" cy="8311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2792683" y="5476374"/>
              <a:ext cx="2018387" cy="5795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51126" y="4365902"/>
              <a:ext cx="2054848" cy="28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pre-routed building blocks 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028" idx="3"/>
            </p:cNvCxnSpPr>
            <p:nvPr/>
          </p:nvCxnSpPr>
          <p:spPr>
            <a:xfrm>
              <a:off x="6454030" y="3704474"/>
              <a:ext cx="2105672" cy="9423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454030" y="5103770"/>
              <a:ext cx="2125912" cy="9379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B – Processor Upgrade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800" y="727640"/>
            <a:ext cx="9808900" cy="4384800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Goal: more powerful FPGAs and maximum input/output bandwidth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Phase0 Topo and current </a:t>
            </a:r>
            <a:r>
              <a:rPr lang="en-US" sz="2400" dirty="0" err="1" smtClean="0"/>
              <a:t>jFEX</a:t>
            </a:r>
            <a:r>
              <a:rPr lang="en-US" sz="2400" dirty="0"/>
              <a:t> prototype </a:t>
            </a:r>
            <a:r>
              <a:rPr lang="en-US" sz="2400" dirty="0" smtClean="0"/>
              <a:t>use a modular design (mezzanine, pre-routed </a:t>
            </a:r>
            <a:r>
              <a:rPr lang="en-US" sz="2400" dirty="0"/>
              <a:t>building </a:t>
            </a:r>
            <a:r>
              <a:rPr lang="en-US" sz="2400" dirty="0" smtClean="0"/>
              <a:t>blocks, </a:t>
            </a:r>
            <a:r>
              <a:rPr lang="is-IS" sz="2400" dirty="0" smtClean="0"/>
              <a:t>…</a:t>
            </a:r>
            <a:r>
              <a:rPr lang="en-US" sz="2400" dirty="0" smtClean="0"/>
              <a:t>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Combine existing </a:t>
            </a:r>
            <a:r>
              <a:rPr lang="en-US" sz="2400" dirty="0" err="1" smtClean="0"/>
              <a:t>jFEX</a:t>
            </a:r>
            <a:r>
              <a:rPr lang="en-US" sz="2400" dirty="0" smtClean="0"/>
              <a:t> building blocks with Phase0 </a:t>
            </a:r>
            <a:r>
              <a:rPr lang="en-US" sz="2400" dirty="0"/>
              <a:t>Topo </a:t>
            </a:r>
            <a:r>
              <a:rPr lang="en-US" sz="2400" dirty="0" smtClean="0"/>
              <a:t>design (replacing XC7VX690T device), only small re-routing required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Gain </a:t>
            </a:r>
            <a:r>
              <a:rPr lang="en-US" sz="2400" dirty="0"/>
              <a:t>40 MGT links per device, plus considerable amount of logic and memory resources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DB82C-ED8F-8B4A-91BB-085C7704F6CE}" type="datetime1">
              <a:rPr lang="de-DE" smtClean="0"/>
              <a:t>02.11.16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7" y="3312440"/>
            <a:ext cx="3923002" cy="3600000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72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98" y="876300"/>
            <a:ext cx="9486403" cy="3911600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/>
              <a:t>FPGA:</a:t>
            </a:r>
          </a:p>
          <a:p>
            <a:pPr marL="1028700" lvl="1" indent="-342900">
              <a:buFont typeface="Wingdings" charset="2"/>
              <a:buChar char="§"/>
            </a:pPr>
            <a:r>
              <a:rPr lang="en-US" sz="2600" dirty="0"/>
              <a:t>Plan A: </a:t>
            </a:r>
            <a:endParaRPr lang="en-US" sz="2600" dirty="0" smtClean="0"/>
          </a:p>
          <a:p>
            <a:pPr marL="1485900" lvl="2" indent="-342900">
              <a:buFont typeface="Wingdings" charset="2"/>
              <a:buChar char="§"/>
            </a:pPr>
            <a:r>
              <a:rPr lang="en-US" sz="2200" dirty="0" smtClean="0"/>
              <a:t>XC7VX690T (</a:t>
            </a:r>
            <a:r>
              <a:rPr lang="en-US" sz="2200" dirty="0" err="1" smtClean="0"/>
              <a:t>Virtex</a:t>
            </a:r>
            <a:r>
              <a:rPr lang="en-US" sz="2200" dirty="0" smtClean="0"/>
              <a:t> 7), </a:t>
            </a:r>
            <a:r>
              <a:rPr lang="en-US" sz="2200" dirty="0" smtClean="0"/>
              <a:t>logical cell</a:t>
            </a:r>
            <a:r>
              <a:rPr lang="en-US" sz="2200" dirty="0" smtClean="0"/>
              <a:t>s</a:t>
            </a:r>
            <a:r>
              <a:rPr lang="en-US" sz="2200" dirty="0" smtClean="0"/>
              <a:t>: </a:t>
            </a:r>
            <a:r>
              <a:rPr lang="is-IS" sz="2400" dirty="0" smtClean="0"/>
              <a:t>693120, </a:t>
            </a:r>
            <a:r>
              <a:rPr lang="en-US" sz="2200" dirty="0" smtClean="0"/>
              <a:t>18Kb </a:t>
            </a:r>
            <a:r>
              <a:rPr lang="en-US" sz="2200" dirty="0" smtClean="0"/>
              <a:t>RAM blocks: 2940 (Utilization </a:t>
            </a:r>
            <a:r>
              <a:rPr lang="en-US" sz="2200" dirty="0" smtClean="0"/>
              <a:t>81%)</a:t>
            </a:r>
            <a:endParaRPr lang="en-US" sz="2200" dirty="0"/>
          </a:p>
          <a:p>
            <a:pPr marL="1028700" lvl="1" indent="-342900">
              <a:buFont typeface="Wingdings" charset="2"/>
              <a:buChar char="§"/>
            </a:pPr>
            <a:r>
              <a:rPr lang="en-US" sz="2600" dirty="0"/>
              <a:t>Plan B: </a:t>
            </a:r>
            <a:endParaRPr lang="en-US" sz="2600" dirty="0" smtClean="0"/>
          </a:p>
          <a:p>
            <a:pPr marL="1485900" lvl="2" indent="-342900">
              <a:buFont typeface="Wingdings" charset="2"/>
              <a:buChar char="§"/>
            </a:pPr>
            <a:r>
              <a:rPr lang="en-US" sz="2200" dirty="0" smtClean="0"/>
              <a:t>XCVU190 (</a:t>
            </a:r>
            <a:r>
              <a:rPr lang="en-US" sz="2200" dirty="0" err="1" smtClean="0"/>
              <a:t>Virtex</a:t>
            </a:r>
            <a:r>
              <a:rPr lang="en-US" sz="2200" dirty="0" smtClean="0"/>
              <a:t> </a:t>
            </a:r>
            <a:r>
              <a:rPr lang="en-US" sz="2200" dirty="0" err="1" smtClean="0"/>
              <a:t>UltraScale</a:t>
            </a:r>
            <a:r>
              <a:rPr lang="en-US" sz="2200" dirty="0" smtClean="0"/>
              <a:t>), </a:t>
            </a:r>
            <a:r>
              <a:rPr lang="en-US" sz="2200" dirty="0" smtClean="0"/>
              <a:t>logical cells: </a:t>
            </a:r>
            <a:r>
              <a:rPr lang="is-IS" sz="2400" dirty="0" smtClean="0"/>
              <a:t>2350000 (factor of ~3 more resources) </a:t>
            </a:r>
            <a:r>
              <a:rPr lang="is-IS" sz="2400" dirty="0" smtClean="0"/>
              <a:t>,</a:t>
            </a:r>
            <a:r>
              <a:rPr lang="en-US" sz="2200" dirty="0" smtClean="0"/>
              <a:t> 18Kb </a:t>
            </a:r>
            <a:r>
              <a:rPr lang="en-US" sz="2200" dirty="0"/>
              <a:t>RAM blocks: </a:t>
            </a:r>
            <a:r>
              <a:rPr lang="en-US" sz="2200" dirty="0" smtClean="0"/>
              <a:t>7560 (Utilization 35</a:t>
            </a:r>
            <a:r>
              <a:rPr lang="en-US" sz="2200" dirty="0" smtClean="0"/>
              <a:t>%)</a:t>
            </a:r>
          </a:p>
          <a:p>
            <a:pPr marL="1485900" lvl="2" indent="-342900">
              <a:buFont typeface="Wingdings" charset="2"/>
              <a:buChar char="§"/>
            </a:pPr>
            <a:endParaRPr lang="en-US" sz="2200" dirty="0" smtClean="0"/>
          </a:p>
          <a:p>
            <a:pPr marL="342900" indent="-342900">
              <a:buFont typeface="Wingdings" charset="2"/>
              <a:buChar char="§"/>
            </a:pPr>
            <a:endParaRPr lang="en-US" sz="28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/>
              <a:t>Bandwidth:</a:t>
            </a:r>
          </a:p>
          <a:p>
            <a:pPr marL="342900" indent="-342900">
              <a:buFont typeface="Wingdings" charset="2"/>
              <a:buChar char="§"/>
            </a:pPr>
            <a:endParaRPr lang="en-US" dirty="0"/>
          </a:p>
          <a:p>
            <a:pPr marL="342900" indent="-342900">
              <a:buFont typeface="Wingdings" charset="2"/>
              <a:buChar char="§"/>
            </a:pPr>
            <a:endParaRPr lang="en-US" dirty="0" smtClean="0"/>
          </a:p>
          <a:p>
            <a:pPr marL="342900" indent="-342900">
              <a:buFont typeface="Wingdings" charset="2"/>
              <a:buChar char="§"/>
            </a:pPr>
            <a:endParaRPr lang="en-US" dirty="0"/>
          </a:p>
          <a:p>
            <a:pPr marL="342900" indent="-342900">
              <a:buFont typeface="Wingdings" charset="2"/>
              <a:buChar char="§"/>
            </a:pPr>
            <a:endParaRPr lang="en-US" dirty="0" smtClean="0"/>
          </a:p>
          <a:p>
            <a:pPr marL="342900" indent="-342900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932822-95FA-854C-AEF9-534DE81BE074}" type="datetime1">
              <a:rPr lang="de-DE" smtClean="0"/>
              <a:t>02.11.16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327046"/>
              </p:ext>
            </p:extLst>
          </p:nvPr>
        </p:nvGraphicFramePr>
        <p:xfrm>
          <a:off x="122500" y="4915759"/>
          <a:ext cx="9758140" cy="1114425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211000"/>
                <a:gridCol w="2578100"/>
                <a:gridCol w="1816100"/>
                <a:gridCol w="2324635"/>
                <a:gridCol w="182830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Topo</a:t>
                      </a:r>
                      <a:r>
                        <a:rPr lang="en-US" sz="1600" baseline="0%" dirty="0" smtClean="0"/>
                        <a:t> Design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RT in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RT out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ROI</a:t>
                      </a:r>
                      <a:r>
                        <a:rPr lang="en-US" sz="1600" baseline="0%" dirty="0" smtClean="0"/>
                        <a:t> engine out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Readout Path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Plan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160 Links @ 11.2 (12.8)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Links @ 12.8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Links</a:t>
                      </a:r>
                      <a:r>
                        <a:rPr lang="en-US" sz="1600" baseline="0%" dirty="0" smtClean="0"/>
                        <a:t> @ 12.8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Links @ 6.4 Gb/s</a:t>
                      </a:r>
                      <a:endParaRPr lang="en-US" sz="16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Plan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240 Links @ 11.2 (12.8)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Links @ 12.8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(92) Links @ 12.8 Gb/s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Links @ 6.4 Gb/s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Topo Phase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0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MyMITCover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MyMIT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purl.oclc.org/ooxml/drawingml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../../../../.openoffice.org/3/user/template/MyMITTemplate1.otp</Template>
  <TotalTime>4613</TotalTime>
  <Words>463</Words>
  <Application>Microsoft Macintosh PowerPoint</Application>
  <PresentationFormat>Custom</PresentationFormat>
  <Paragraphs>100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DejaVu LGC Sans</vt:lpstr>
      <vt:lpstr>Droid Sans</vt:lpstr>
      <vt:lpstr>FreeSans</vt:lpstr>
      <vt:lpstr>Liberation Sans</vt:lpstr>
      <vt:lpstr>Liberation Serif</vt:lpstr>
      <vt:lpstr>Wingdings</vt:lpstr>
      <vt:lpstr>Arial</vt:lpstr>
      <vt:lpstr>MyMITCoverTemplate</vt:lpstr>
      <vt:lpstr>MyMITTemplate1</vt:lpstr>
      <vt:lpstr>PowerPoint Presentation</vt:lpstr>
      <vt:lpstr>Introduction</vt:lpstr>
      <vt:lpstr>Resource Usage of Phase0 Topo</vt:lpstr>
      <vt:lpstr>Plan B – Processor Upgrade</vt:lpstr>
      <vt:lpstr>Plan B – Processor Upgrade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HF_Studies</dc:title>
  <dc:creator>Katharina Bierwagen</dc:creator>
  <cp:lastModifiedBy>Microsoft Office User</cp:lastModifiedBy>
  <cp:revision>163</cp:revision>
  <cp:lastPrinted>2016-11-01T08:14:18Z</cp:lastPrinted>
  <dcterms:created xsi:type="dcterms:W3CDTF">2013-10-31T11:59:46Z</dcterms:created>
  <dcterms:modified xsi:type="dcterms:W3CDTF">2016-11-02T12:36:05Z</dcterms:modified>
</cp:coreProperties>
</file>