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E2A1-7D0B-4FE0-9316-822DA7954A54}" type="datetimeFigureOut">
              <a:rPr lang="de-DE" smtClean="0"/>
              <a:t>21.02.2017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0E90-625B-4D3B-95C6-3FF02F3B09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4402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E2A1-7D0B-4FE0-9316-822DA7954A54}" type="datetimeFigureOut">
              <a:rPr lang="de-DE" smtClean="0"/>
              <a:t>21.02.2017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0E90-625B-4D3B-95C6-3FF02F3B09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6829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E2A1-7D0B-4FE0-9316-822DA7954A54}" type="datetimeFigureOut">
              <a:rPr lang="de-DE" smtClean="0"/>
              <a:t>21.02.2017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0E90-625B-4D3B-95C6-3FF02F3B09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736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E2A1-7D0B-4FE0-9316-822DA7954A54}" type="datetimeFigureOut">
              <a:rPr lang="de-DE" smtClean="0"/>
              <a:t>21.02.2017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0E90-625B-4D3B-95C6-3FF02F3B09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977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E2A1-7D0B-4FE0-9316-822DA7954A54}" type="datetimeFigureOut">
              <a:rPr lang="de-DE" smtClean="0"/>
              <a:t>21.02.2017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0E90-625B-4D3B-95C6-3FF02F3B09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8374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E2A1-7D0B-4FE0-9316-822DA7954A54}" type="datetimeFigureOut">
              <a:rPr lang="de-DE" smtClean="0"/>
              <a:t>21.02.2017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0E90-625B-4D3B-95C6-3FF02F3B09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0313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E2A1-7D0B-4FE0-9316-822DA7954A54}" type="datetimeFigureOut">
              <a:rPr lang="de-DE" smtClean="0"/>
              <a:t>21.02.2017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0E90-625B-4D3B-95C6-3FF02F3B09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4168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E2A1-7D0B-4FE0-9316-822DA7954A54}" type="datetimeFigureOut">
              <a:rPr lang="de-DE" smtClean="0"/>
              <a:t>21.02.2017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0E90-625B-4D3B-95C6-3FF02F3B09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9393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E2A1-7D0B-4FE0-9316-822DA7954A54}" type="datetimeFigureOut">
              <a:rPr lang="de-DE" smtClean="0"/>
              <a:t>21.02.2017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0E90-625B-4D3B-95C6-3FF02F3B09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6979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E2A1-7D0B-4FE0-9316-822DA7954A54}" type="datetimeFigureOut">
              <a:rPr lang="de-DE" smtClean="0"/>
              <a:t>21.02.2017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0E90-625B-4D3B-95C6-3FF02F3B09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2440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7E2A1-7D0B-4FE0-9316-822DA7954A54}" type="datetimeFigureOut">
              <a:rPr lang="de-DE" smtClean="0"/>
              <a:t>21.02.2017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00E90-625B-4D3B-95C6-3FF02F3B09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3011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7E2A1-7D0B-4FE0-9316-822DA7954A54}" type="datetimeFigureOut">
              <a:rPr lang="de-DE" smtClean="0"/>
              <a:t>21.02.2017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00E90-625B-4D3B-95C6-3FF02F3B09E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474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Colour</a:t>
            </a:r>
            <a:r>
              <a:rPr lang="de-DE" dirty="0" smtClean="0"/>
              <a:t> </a:t>
            </a:r>
            <a:r>
              <a:rPr lang="de-DE" dirty="0" err="1" smtClean="0"/>
              <a:t>code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>
                <a:solidFill>
                  <a:srgbClr val="00B050"/>
                </a:solidFill>
              </a:rPr>
              <a:t>Done</a:t>
            </a:r>
            <a:r>
              <a:rPr lang="de-DE" dirty="0" smtClean="0">
                <a:solidFill>
                  <a:srgbClr val="00B050"/>
                </a:solidFill>
              </a:rPr>
              <a:t> </a:t>
            </a:r>
            <a:r>
              <a:rPr lang="de-DE" dirty="0" err="1" smtClean="0">
                <a:solidFill>
                  <a:srgbClr val="00B050"/>
                </a:solidFill>
              </a:rPr>
              <a:t>or</a:t>
            </a:r>
            <a:r>
              <a:rPr lang="de-DE" dirty="0" smtClean="0">
                <a:solidFill>
                  <a:srgbClr val="00B050"/>
                </a:solidFill>
              </a:rPr>
              <a:t> </a:t>
            </a:r>
            <a:r>
              <a:rPr lang="de-DE" dirty="0" err="1" smtClean="0">
                <a:solidFill>
                  <a:srgbClr val="00B050"/>
                </a:solidFill>
              </a:rPr>
              <a:t>almost</a:t>
            </a:r>
            <a:r>
              <a:rPr lang="de-DE" dirty="0" smtClean="0">
                <a:solidFill>
                  <a:srgbClr val="00B050"/>
                </a:solidFill>
              </a:rPr>
              <a:t> </a:t>
            </a:r>
            <a:r>
              <a:rPr lang="de-DE" dirty="0" err="1" smtClean="0">
                <a:solidFill>
                  <a:srgbClr val="00B050"/>
                </a:solidFill>
              </a:rPr>
              <a:t>done</a:t>
            </a:r>
            <a:endParaRPr lang="de-DE" dirty="0" smtClean="0">
              <a:solidFill>
                <a:srgbClr val="00B050"/>
              </a:solidFill>
            </a:endParaRPr>
          </a:p>
          <a:p>
            <a:r>
              <a:rPr lang="de-DE" dirty="0" smtClean="0">
                <a:solidFill>
                  <a:srgbClr val="FF0000"/>
                </a:solidFill>
              </a:rPr>
              <a:t>Urgent</a:t>
            </a:r>
          </a:p>
          <a:p>
            <a:r>
              <a:rPr lang="de-DE" dirty="0" smtClean="0">
                <a:solidFill>
                  <a:srgbClr val="FFC000"/>
                </a:solidFill>
              </a:rPr>
              <a:t>Needs </a:t>
            </a:r>
            <a:r>
              <a:rPr lang="de-DE" dirty="0" err="1" smtClean="0">
                <a:solidFill>
                  <a:srgbClr val="FFC000"/>
                </a:solidFill>
              </a:rPr>
              <a:t>attention</a:t>
            </a:r>
            <a:endParaRPr lang="de-DE" dirty="0" smtClean="0">
              <a:solidFill>
                <a:srgbClr val="FFC000"/>
              </a:solidFill>
            </a:endParaRPr>
          </a:p>
          <a:p>
            <a:r>
              <a:rPr lang="de-DE" dirty="0" smtClean="0"/>
              <a:t>Standard </a:t>
            </a:r>
            <a:r>
              <a:rPr lang="de-DE" dirty="0" err="1" smtClean="0"/>
              <a:t>priority</a:t>
            </a:r>
            <a:endParaRPr lang="de-DE" dirty="0" smtClean="0"/>
          </a:p>
          <a:p>
            <a:endParaRPr lang="de-DE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66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Uli (</a:t>
            </a:r>
            <a:r>
              <a:rPr lang="de-DE" dirty="0" err="1" smtClean="0"/>
              <a:t>some</a:t>
            </a:r>
            <a:r>
              <a:rPr lang="de-DE" dirty="0" smtClean="0"/>
              <a:t> </a:t>
            </a:r>
            <a:r>
              <a:rPr lang="de-DE" dirty="0" err="1" smtClean="0"/>
              <a:t>duplicates</a:t>
            </a:r>
            <a:r>
              <a:rPr lang="de-DE" dirty="0" smtClean="0"/>
              <a:t> </a:t>
            </a:r>
            <a:r>
              <a:rPr lang="de-DE" dirty="0" err="1" smtClean="0"/>
              <a:t>removed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547446"/>
            <a:ext cx="10515600" cy="522849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de-DE" dirty="0" smtClean="0"/>
              <a:t>All FPGAs:</a:t>
            </a:r>
            <a:br>
              <a:rPr lang="de-DE" dirty="0" smtClean="0"/>
            </a:br>
            <a:r>
              <a:rPr lang="de-DE" dirty="0" smtClean="0"/>
              <a:t>FPGA </a:t>
            </a:r>
            <a:r>
              <a:rPr lang="de-DE" dirty="0" err="1" smtClean="0"/>
              <a:t>temperature</a:t>
            </a:r>
            <a:r>
              <a:rPr lang="de-DE" dirty="0" smtClean="0"/>
              <a:t> </a:t>
            </a:r>
            <a:r>
              <a:rPr lang="de-DE" dirty="0" err="1" smtClean="0"/>
              <a:t>readout</a:t>
            </a:r>
            <a:r>
              <a:rPr lang="de-DE" dirty="0" smtClean="0"/>
              <a:t> </a:t>
            </a:r>
            <a:r>
              <a:rPr lang="de-DE" dirty="0" err="1" smtClean="0"/>
              <a:t>currently</a:t>
            </a:r>
            <a:r>
              <a:rPr lang="de-DE" dirty="0" smtClean="0"/>
              <a:t> not </a:t>
            </a:r>
            <a:r>
              <a:rPr lang="de-DE" dirty="0" err="1" smtClean="0"/>
              <a:t>working</a:t>
            </a:r>
            <a:r>
              <a:rPr lang="de-DE" dirty="0" smtClean="0"/>
              <a:t> </a:t>
            </a:r>
            <a:r>
              <a:rPr lang="de-DE" dirty="0"/>
              <a:t/>
            </a:r>
            <a:br>
              <a:rPr lang="de-DE" dirty="0"/>
            </a:br>
            <a:endParaRPr lang="de-DE" dirty="0" smtClean="0"/>
          </a:p>
          <a:p>
            <a:pPr marL="0" indent="0">
              <a:buNone/>
            </a:pPr>
            <a:r>
              <a:rPr lang="de-DE" dirty="0" err="1" smtClean="0"/>
              <a:t>Processor</a:t>
            </a:r>
            <a:r>
              <a:rPr lang="de-DE" dirty="0" smtClean="0"/>
              <a:t> FPGAs:</a:t>
            </a:r>
            <a:br>
              <a:rPr lang="de-DE" dirty="0" smtClean="0"/>
            </a:br>
            <a:r>
              <a:rPr lang="de-DE" dirty="0" err="1" smtClean="0"/>
              <a:t>Muon</a:t>
            </a:r>
            <a:r>
              <a:rPr lang="de-DE" dirty="0" smtClean="0"/>
              <a:t> real-time </a:t>
            </a:r>
            <a:r>
              <a:rPr lang="de-DE" dirty="0" err="1" smtClean="0"/>
              <a:t>path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ok. But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not </a:t>
            </a:r>
            <a:r>
              <a:rPr lang="de-DE" dirty="0" err="1" smtClean="0"/>
              <a:t>zeroed</a:t>
            </a:r>
            <a:r>
              <a:rPr lang="de-DE" dirty="0" smtClean="0"/>
              <a:t> on </a:t>
            </a:r>
            <a:r>
              <a:rPr lang="de-DE" dirty="0" err="1" smtClean="0"/>
              <a:t>error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neither</a:t>
            </a:r>
            <a:r>
              <a:rPr lang="de-DE" dirty="0" smtClean="0"/>
              <a:t> CRC </a:t>
            </a:r>
            <a:r>
              <a:rPr lang="de-DE" dirty="0" err="1" smtClean="0"/>
              <a:t>nor</a:t>
            </a:r>
            <a:r>
              <a:rPr lang="de-DE" dirty="0" smtClean="0"/>
              <a:t> MGT </a:t>
            </a:r>
            <a:r>
              <a:rPr lang="de-DE" dirty="0" err="1" smtClean="0"/>
              <a:t>error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Calo</a:t>
            </a:r>
            <a:r>
              <a:rPr lang="de-DE" dirty="0" smtClean="0"/>
              <a:t> </a:t>
            </a:r>
            <a:r>
              <a:rPr lang="de-DE" dirty="0" err="1" smtClean="0"/>
              <a:t>interface</a:t>
            </a:r>
            <a:r>
              <a:rPr lang="de-DE" dirty="0" smtClean="0"/>
              <a:t>: MGT </a:t>
            </a:r>
            <a:r>
              <a:rPr lang="de-DE" dirty="0" err="1" smtClean="0"/>
              <a:t>minimum</a:t>
            </a:r>
            <a:r>
              <a:rPr lang="de-DE" dirty="0" smtClean="0"/>
              <a:t> </a:t>
            </a:r>
            <a:r>
              <a:rPr lang="de-DE" dirty="0" err="1" smtClean="0"/>
              <a:t>buffer</a:t>
            </a:r>
            <a:r>
              <a:rPr lang="de-DE" dirty="0" smtClean="0"/>
              <a:t> </a:t>
            </a:r>
            <a:r>
              <a:rPr lang="de-DE" dirty="0" err="1" smtClean="0"/>
              <a:t>depth</a:t>
            </a:r>
            <a:r>
              <a:rPr lang="de-DE" dirty="0" smtClean="0"/>
              <a:t> </a:t>
            </a:r>
            <a:r>
              <a:rPr lang="de-DE" dirty="0" err="1" smtClean="0"/>
              <a:t>currently</a:t>
            </a:r>
            <a:r>
              <a:rPr lang="de-DE" dirty="0" smtClean="0"/>
              <a:t> </a:t>
            </a:r>
            <a:r>
              <a:rPr lang="de-DE" dirty="0" err="1" smtClean="0"/>
              <a:t>set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default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Muons</a:t>
            </a:r>
            <a:r>
              <a:rPr lang="de-DE" dirty="0" smtClean="0"/>
              <a:t>: Marek not </a:t>
            </a:r>
            <a:r>
              <a:rPr lang="de-DE" dirty="0" err="1" smtClean="0"/>
              <a:t>using</a:t>
            </a:r>
            <a:r>
              <a:rPr lang="de-DE" dirty="0" smtClean="0"/>
              <a:t> MGT </a:t>
            </a:r>
            <a:r>
              <a:rPr lang="de-DE" dirty="0" err="1" smtClean="0"/>
              <a:t>buffers</a:t>
            </a:r>
            <a:r>
              <a:rPr lang="de-DE" dirty="0" smtClean="0"/>
              <a:t> at all.  </a:t>
            </a:r>
            <a:br>
              <a:rPr lang="de-DE" dirty="0" smtClean="0"/>
            </a:br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converting</a:t>
            </a:r>
            <a:r>
              <a:rPr lang="de-DE" dirty="0" smtClean="0"/>
              <a:t> MGT </a:t>
            </a:r>
            <a:r>
              <a:rPr lang="de-DE" dirty="0" err="1" smtClean="0"/>
              <a:t>interface</a:t>
            </a:r>
            <a:r>
              <a:rPr lang="de-DE" dirty="0" smtClean="0"/>
              <a:t> 16--&gt; 32 </a:t>
            </a:r>
            <a:r>
              <a:rPr lang="de-DE" dirty="0" err="1" smtClean="0"/>
              <a:t>bit</a:t>
            </a:r>
            <a:r>
              <a:rPr lang="de-DE" dirty="0" smtClean="0"/>
              <a:t>, </a:t>
            </a:r>
            <a:r>
              <a:rPr lang="de-DE" dirty="0" err="1" smtClean="0"/>
              <a:t>either</a:t>
            </a:r>
            <a:r>
              <a:rPr lang="de-DE" dirty="0" smtClean="0"/>
              <a:t> </a:t>
            </a:r>
            <a:r>
              <a:rPr lang="de-DE" dirty="0" err="1" smtClean="0"/>
              <a:t>buffered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unbuffered</a:t>
            </a:r>
            <a:r>
              <a:rPr lang="de-DE" dirty="0" smtClean="0"/>
              <a:t> </a:t>
            </a:r>
            <a:r>
              <a:rPr lang="de-DE" dirty="0" err="1" smtClean="0"/>
              <a:t>mode</a:t>
            </a:r>
            <a:r>
              <a:rPr lang="de-DE" dirty="0" smtClean="0"/>
              <a:t> </a:t>
            </a:r>
            <a:r>
              <a:rPr lang="de-DE" dirty="0" err="1" smtClean="0"/>
              <a:t>possible</a:t>
            </a:r>
            <a:endParaRPr lang="de-DE" dirty="0" smtClean="0"/>
          </a:p>
          <a:p>
            <a:pPr marL="0" indent="0">
              <a:buNone/>
            </a:pPr>
            <a:r>
              <a:rPr lang="de-DE" dirty="0" err="1" smtClean="0">
                <a:solidFill>
                  <a:srgbClr val="FFC000"/>
                </a:solidFill>
              </a:rPr>
              <a:t>Does</a:t>
            </a:r>
            <a:r>
              <a:rPr lang="de-DE" dirty="0" smtClean="0">
                <a:solidFill>
                  <a:srgbClr val="FFC000"/>
                </a:solidFill>
              </a:rPr>
              <a:t> </a:t>
            </a:r>
            <a:r>
              <a:rPr lang="de-DE" dirty="0" err="1" smtClean="0">
                <a:solidFill>
                  <a:srgbClr val="FFC000"/>
                </a:solidFill>
              </a:rPr>
              <a:t>the</a:t>
            </a:r>
            <a:r>
              <a:rPr lang="de-DE" dirty="0" smtClean="0">
                <a:solidFill>
                  <a:srgbClr val="FFC000"/>
                </a:solidFill>
              </a:rPr>
              <a:t> </a:t>
            </a:r>
            <a:r>
              <a:rPr lang="de-DE" dirty="0" err="1" smtClean="0">
                <a:solidFill>
                  <a:srgbClr val="FFC000"/>
                </a:solidFill>
              </a:rPr>
              <a:t>mentioned</a:t>
            </a:r>
            <a:r>
              <a:rPr lang="de-DE" dirty="0" smtClean="0">
                <a:solidFill>
                  <a:srgbClr val="FFC000"/>
                </a:solidFill>
              </a:rPr>
              <a:t> </a:t>
            </a:r>
            <a:r>
              <a:rPr lang="de-DE" dirty="0" err="1" smtClean="0">
                <a:solidFill>
                  <a:srgbClr val="FFC000"/>
                </a:solidFill>
              </a:rPr>
              <a:t>reset</a:t>
            </a:r>
            <a:r>
              <a:rPr lang="de-DE" dirty="0" smtClean="0">
                <a:solidFill>
                  <a:srgbClr val="FFC000"/>
                </a:solidFill>
              </a:rPr>
              <a:t> pulse </a:t>
            </a:r>
            <a:r>
              <a:rPr lang="de-DE" dirty="0" err="1" smtClean="0">
                <a:solidFill>
                  <a:srgbClr val="FFC000"/>
                </a:solidFill>
              </a:rPr>
              <a:t>register</a:t>
            </a:r>
            <a:r>
              <a:rPr lang="de-DE" dirty="0" smtClean="0">
                <a:solidFill>
                  <a:srgbClr val="FFC000"/>
                </a:solidFill>
              </a:rPr>
              <a:t> </a:t>
            </a:r>
            <a:r>
              <a:rPr lang="de-DE" dirty="0" err="1" smtClean="0">
                <a:solidFill>
                  <a:srgbClr val="FFC000"/>
                </a:solidFill>
              </a:rPr>
              <a:t>duplication</a:t>
            </a:r>
            <a:r>
              <a:rPr lang="de-DE" dirty="0" smtClean="0">
                <a:solidFill>
                  <a:srgbClr val="FFC000"/>
                </a:solidFill>
              </a:rPr>
              <a:t> </a:t>
            </a:r>
            <a:r>
              <a:rPr lang="de-DE" dirty="0" err="1" smtClean="0">
                <a:solidFill>
                  <a:srgbClr val="FFC000"/>
                </a:solidFill>
              </a:rPr>
              <a:t>refer</a:t>
            </a:r>
            <a:r>
              <a:rPr lang="de-DE" dirty="0" smtClean="0">
                <a:solidFill>
                  <a:srgbClr val="FFC000"/>
                </a:solidFill>
              </a:rPr>
              <a:t> </a:t>
            </a:r>
            <a:r>
              <a:rPr lang="de-DE" dirty="0" err="1" smtClean="0">
                <a:solidFill>
                  <a:srgbClr val="FFC000"/>
                </a:solidFill>
              </a:rPr>
              <a:t>to</a:t>
            </a:r>
            <a:r>
              <a:rPr lang="de-DE" dirty="0" smtClean="0">
                <a:solidFill>
                  <a:srgbClr val="FFC000"/>
                </a:solidFill>
              </a:rPr>
              <a:t> MGT PLL on </a:t>
            </a:r>
            <a:r>
              <a:rPr lang="de-DE" dirty="0" err="1" smtClean="0">
                <a:solidFill>
                  <a:srgbClr val="FFC000"/>
                </a:solidFill>
              </a:rPr>
              <a:t>processors</a:t>
            </a:r>
            <a:r>
              <a:rPr lang="de-DE" dirty="0" smtClean="0">
                <a:solidFill>
                  <a:srgbClr val="FFC000"/>
                </a:solidFill>
              </a:rPr>
              <a:t> </a:t>
            </a:r>
            <a:r>
              <a:rPr lang="de-DE" dirty="0" smtClean="0"/>
              <a:t>?</a:t>
            </a:r>
            <a:br>
              <a:rPr lang="de-DE" dirty="0" smtClean="0"/>
            </a:b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Control FPGA: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PLL lock </a:t>
            </a:r>
            <a:r>
              <a:rPr lang="de-DE" dirty="0" err="1" smtClean="0">
                <a:solidFill>
                  <a:srgbClr val="FF0000"/>
                </a:solidFill>
              </a:rPr>
              <a:t>loss</a:t>
            </a:r>
            <a:r>
              <a:rPr lang="de-DE" dirty="0" smtClean="0">
                <a:solidFill>
                  <a:srgbClr val="FF0000"/>
                </a:solidFill>
              </a:rPr>
              <a:t> / PLL </a:t>
            </a:r>
            <a:r>
              <a:rPr lang="de-DE" dirty="0" err="1" smtClean="0">
                <a:solidFill>
                  <a:srgbClr val="FF0000"/>
                </a:solidFill>
              </a:rPr>
              <a:t>reset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issue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i2c/</a:t>
            </a:r>
            <a:r>
              <a:rPr lang="de-DE" dirty="0" err="1" smtClean="0"/>
              <a:t>spi</a:t>
            </a:r>
            <a:r>
              <a:rPr lang="de-DE" dirty="0" smtClean="0"/>
              <a:t> </a:t>
            </a:r>
            <a:r>
              <a:rPr lang="de-DE" dirty="0" err="1" smtClean="0"/>
              <a:t>taken</a:t>
            </a:r>
            <a:r>
              <a:rPr lang="de-DE" dirty="0" smtClean="0"/>
              <a:t> out </a:t>
            </a:r>
            <a:r>
              <a:rPr lang="de-DE" dirty="0" err="1" smtClean="0"/>
              <a:t>of</a:t>
            </a:r>
            <a:r>
              <a:rPr lang="de-DE" dirty="0" smtClean="0"/>
              <a:t> design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suspected</a:t>
            </a:r>
            <a:r>
              <a:rPr lang="de-DE" dirty="0" smtClean="0"/>
              <a:t> </a:t>
            </a:r>
            <a:r>
              <a:rPr lang="de-DE" dirty="0" err="1" smtClean="0"/>
              <a:t>timing</a:t>
            </a:r>
            <a:r>
              <a:rPr lang="de-DE" dirty="0" smtClean="0"/>
              <a:t> </a:t>
            </a:r>
            <a:r>
              <a:rPr lang="de-DE" dirty="0" err="1" smtClean="0"/>
              <a:t>constraints</a:t>
            </a:r>
            <a:r>
              <a:rPr lang="de-DE" dirty="0" smtClean="0"/>
              <a:t> </a:t>
            </a:r>
            <a:r>
              <a:rPr lang="de-DE" dirty="0" err="1" smtClean="0"/>
              <a:t>violations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>
                <a:solidFill>
                  <a:srgbClr val="FF0000"/>
                </a:solidFill>
              </a:rPr>
              <a:t>I2C </a:t>
            </a:r>
            <a:r>
              <a:rPr lang="de-DE" dirty="0" err="1" smtClean="0">
                <a:solidFill>
                  <a:srgbClr val="FF0000"/>
                </a:solidFill>
              </a:rPr>
              <a:t>control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to</a:t>
            </a:r>
            <a:r>
              <a:rPr lang="de-DE" dirty="0" smtClean="0">
                <a:solidFill>
                  <a:srgbClr val="FF0000"/>
                </a:solidFill>
              </a:rPr>
              <a:t> TTC </a:t>
            </a:r>
            <a:r>
              <a:rPr lang="de-DE" dirty="0" err="1" smtClean="0">
                <a:solidFill>
                  <a:srgbClr val="FF0000"/>
                </a:solidFill>
              </a:rPr>
              <a:t>dysfunctional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or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missing</a:t>
            </a:r>
            <a:r>
              <a:rPr lang="de-DE" dirty="0" smtClean="0">
                <a:solidFill>
                  <a:srgbClr val="FF0000"/>
                </a:solidFill>
              </a:rPr>
              <a:t>. Uli </a:t>
            </a:r>
            <a:r>
              <a:rPr lang="de-DE" dirty="0" err="1" smtClean="0">
                <a:solidFill>
                  <a:srgbClr val="FF0000"/>
                </a:solidFill>
              </a:rPr>
              <a:t>look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into</a:t>
            </a:r>
            <a:r>
              <a:rPr lang="de-DE" dirty="0" smtClean="0">
                <a:solidFill>
                  <a:srgbClr val="FF0000"/>
                </a:solidFill>
              </a:rPr>
              <a:t> JEM </a:t>
            </a:r>
            <a:r>
              <a:rPr lang="de-DE" dirty="0" err="1" smtClean="0">
                <a:solidFill>
                  <a:srgbClr val="FF0000"/>
                </a:solidFill>
              </a:rPr>
              <a:t>code</a:t>
            </a:r>
            <a:r>
              <a:rPr lang="de-DE" dirty="0" smtClean="0">
                <a:solidFill>
                  <a:srgbClr val="FF0000"/>
                </a:solidFill>
              </a:rPr>
              <a:t/>
            </a:r>
            <a:br>
              <a:rPr lang="de-DE" dirty="0" smtClean="0">
                <a:solidFill>
                  <a:srgbClr val="FF0000"/>
                </a:solidFill>
              </a:rPr>
            </a:br>
            <a:r>
              <a:rPr lang="de-DE" dirty="0" err="1" smtClean="0"/>
              <a:t>serial</a:t>
            </a:r>
            <a:r>
              <a:rPr lang="de-DE" dirty="0" smtClean="0"/>
              <a:t> </a:t>
            </a:r>
            <a:r>
              <a:rPr lang="de-DE" dirty="0" err="1" smtClean="0"/>
              <a:t>number</a:t>
            </a:r>
            <a:r>
              <a:rPr lang="de-DE" dirty="0" smtClean="0"/>
              <a:t> </a:t>
            </a:r>
            <a:r>
              <a:rPr lang="de-DE" dirty="0" err="1" smtClean="0"/>
              <a:t>chip</a:t>
            </a:r>
            <a:r>
              <a:rPr lang="de-DE" dirty="0" smtClean="0"/>
              <a:t>. Uli </a:t>
            </a:r>
            <a:r>
              <a:rPr lang="de-DE" dirty="0" err="1" smtClean="0"/>
              <a:t>look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JEM </a:t>
            </a:r>
            <a:r>
              <a:rPr lang="de-DE" dirty="0" err="1" smtClean="0"/>
              <a:t>code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>
                <a:solidFill>
                  <a:srgbClr val="FF0000"/>
                </a:solidFill>
              </a:rPr>
              <a:t>ROD </a:t>
            </a:r>
            <a:r>
              <a:rPr lang="de-DE" dirty="0" err="1" smtClean="0">
                <a:solidFill>
                  <a:srgbClr val="FF0000"/>
                </a:solidFill>
              </a:rPr>
              <a:t>busy</a:t>
            </a:r>
            <a:r>
              <a:rPr lang="de-DE" dirty="0" smtClean="0">
                <a:solidFill>
                  <a:srgbClr val="FF0000"/>
                </a:solidFill>
              </a:rPr>
              <a:t>,</a:t>
            </a:r>
            <a:r>
              <a:rPr lang="de-DE" dirty="0" smtClean="0"/>
              <a:t> not </a:t>
            </a:r>
            <a:r>
              <a:rPr lang="de-DE" dirty="0" err="1" smtClean="0"/>
              <a:t>clear</a:t>
            </a:r>
            <a:r>
              <a:rPr lang="de-DE" dirty="0"/>
              <a:t> </a:t>
            </a:r>
            <a:r>
              <a:rPr lang="de-DE" dirty="0" err="1" smtClean="0"/>
              <a:t>whether</a:t>
            </a:r>
            <a:r>
              <a:rPr lang="de-DE" dirty="0" smtClean="0"/>
              <a:t> </a:t>
            </a:r>
            <a:r>
              <a:rPr lang="de-DE" dirty="0" err="1" smtClean="0"/>
              <a:t>associated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clock</a:t>
            </a:r>
            <a:r>
              <a:rPr lang="de-DE" dirty="0" smtClean="0"/>
              <a:t> </a:t>
            </a:r>
            <a:r>
              <a:rPr lang="de-DE" dirty="0" err="1" smtClean="0"/>
              <a:t>issue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dirty="0" err="1" smtClean="0"/>
              <a:t>clock</a:t>
            </a:r>
            <a:r>
              <a:rPr lang="de-DE" dirty="0" smtClean="0"/>
              <a:t> </a:t>
            </a:r>
            <a:r>
              <a:rPr lang="de-DE" dirty="0" err="1" smtClean="0"/>
              <a:t>monitor</a:t>
            </a:r>
            <a:r>
              <a:rPr lang="de-DE" dirty="0" smtClean="0"/>
              <a:t> LEDs </a:t>
            </a:r>
            <a:r>
              <a:rPr lang="de-DE" dirty="0" err="1" smtClean="0"/>
              <a:t>are</a:t>
            </a:r>
            <a:r>
              <a:rPr lang="de-DE" dirty="0" smtClean="0"/>
              <a:t> off, </a:t>
            </a:r>
            <a:r>
              <a:rPr lang="de-DE" dirty="0" err="1" smtClean="0"/>
              <a:t>broken</a:t>
            </a:r>
            <a:r>
              <a:rPr lang="de-DE" dirty="0" smtClean="0"/>
              <a:t> ?</a:t>
            </a:r>
            <a:br>
              <a:rPr lang="de-DE" dirty="0" smtClean="0"/>
            </a:br>
            <a:r>
              <a:rPr lang="de-DE" dirty="0" err="1" smtClean="0"/>
              <a:t>SystemACE</a:t>
            </a:r>
            <a:r>
              <a:rPr lang="de-DE" dirty="0" smtClean="0"/>
              <a:t> not </a:t>
            </a:r>
            <a:r>
              <a:rPr lang="de-DE" dirty="0" err="1" smtClean="0"/>
              <a:t>accessible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Ipbus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Marek still </a:t>
            </a:r>
            <a:r>
              <a:rPr lang="de-DE" dirty="0" err="1" smtClean="0"/>
              <a:t>using</a:t>
            </a:r>
            <a:r>
              <a:rPr lang="de-DE" dirty="0" smtClean="0"/>
              <a:t> ISE. Synthesis </a:t>
            </a:r>
            <a:r>
              <a:rPr lang="de-DE" dirty="0" err="1" smtClean="0"/>
              <a:t>issues</a:t>
            </a:r>
            <a:r>
              <a:rPr lang="de-DE" dirty="0" smtClean="0"/>
              <a:t>/</a:t>
            </a:r>
            <a:r>
              <a:rPr lang="de-DE" dirty="0" err="1" smtClean="0"/>
              <a:t>timing</a:t>
            </a:r>
            <a:r>
              <a:rPr lang="de-DE" dirty="0" smtClean="0"/>
              <a:t>. Working on </a:t>
            </a:r>
            <a:r>
              <a:rPr lang="de-DE" dirty="0" err="1" smtClean="0">
                <a:solidFill>
                  <a:srgbClr val="FF0000"/>
                </a:solidFill>
              </a:rPr>
              <a:t>Vivado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migration</a:t>
            </a:r>
            <a:r>
              <a:rPr lang="de-DE" dirty="0" smtClean="0"/>
              <a:t>. Large multiplexer on S-link </a:t>
            </a:r>
            <a:r>
              <a:rPr lang="de-DE" dirty="0" err="1" smtClean="0"/>
              <a:t>probably</a:t>
            </a:r>
            <a:r>
              <a:rPr lang="de-DE" dirty="0" smtClean="0"/>
              <a:t> not an </a:t>
            </a:r>
            <a:r>
              <a:rPr lang="de-DE" dirty="0" err="1" smtClean="0"/>
              <a:t>issue</a:t>
            </a:r>
            <a:r>
              <a:rPr lang="de-DE" dirty="0" smtClean="0"/>
              <a:t> on </a:t>
            </a:r>
            <a:r>
              <a:rPr lang="de-DE" dirty="0" err="1" smtClean="0"/>
              <a:t>Vivado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Check </a:t>
            </a:r>
            <a:r>
              <a:rPr lang="de-DE" dirty="0" err="1" smtClean="0">
                <a:solidFill>
                  <a:srgbClr val="FF0000"/>
                </a:solidFill>
              </a:rPr>
              <a:t>TTCdec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settings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including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module</a:t>
            </a:r>
            <a:r>
              <a:rPr lang="de-DE" dirty="0" smtClean="0">
                <a:solidFill>
                  <a:srgbClr val="FF0000"/>
                </a:solidFill>
              </a:rPr>
              <a:t> ID (</a:t>
            </a:r>
            <a:r>
              <a:rPr lang="de-DE" dirty="0" err="1" smtClean="0">
                <a:solidFill>
                  <a:srgbClr val="FF0000"/>
                </a:solidFill>
              </a:rPr>
              <a:t>address</a:t>
            </a:r>
            <a:r>
              <a:rPr lang="de-DE" dirty="0" smtClean="0">
                <a:solidFill>
                  <a:srgbClr val="FF0000"/>
                </a:solidFill>
              </a:rPr>
              <a:t>). </a:t>
            </a:r>
            <a:r>
              <a:rPr lang="de-DE" dirty="0" err="1" smtClean="0">
                <a:solidFill>
                  <a:srgbClr val="FF0000"/>
                </a:solidFill>
              </a:rPr>
              <a:t>set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by</a:t>
            </a:r>
            <a:r>
              <a:rPr lang="de-DE" dirty="0" smtClean="0">
                <a:solidFill>
                  <a:srgbClr val="FF0000"/>
                </a:solidFill>
              </a:rPr>
              <a:t> CPLD </a:t>
            </a:r>
            <a:r>
              <a:rPr lang="de-DE" dirty="0" err="1" smtClean="0">
                <a:solidFill>
                  <a:srgbClr val="FF0000"/>
                </a:solidFill>
              </a:rPr>
              <a:t>and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resistor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network</a:t>
            </a:r>
            <a:r>
              <a:rPr lang="de-DE" dirty="0" smtClean="0">
                <a:solidFill>
                  <a:srgbClr val="FF0000"/>
                </a:solidFill>
              </a:rPr>
              <a:t>.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570722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Eduard, </a:t>
            </a:r>
            <a:r>
              <a:rPr lang="de-DE" dirty="0" err="1" smtClean="0"/>
              <a:t>some</a:t>
            </a:r>
            <a:r>
              <a:rPr lang="de-DE" dirty="0" smtClean="0"/>
              <a:t> </a:t>
            </a:r>
            <a:r>
              <a:rPr lang="de-DE" dirty="0" err="1" smtClean="0"/>
              <a:t>duplicates</a:t>
            </a:r>
            <a:r>
              <a:rPr lang="de-DE" dirty="0" smtClean="0"/>
              <a:t> </a:t>
            </a:r>
            <a:r>
              <a:rPr lang="de-DE" dirty="0" err="1" smtClean="0"/>
              <a:t>removed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533009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the correct conversion of XML </a:t>
            </a:r>
            <a:r>
              <a:rPr lang="en-US" dirty="0" smtClean="0">
                <a:solidFill>
                  <a:srgbClr val="FF0000"/>
                </a:solidFill>
              </a:rPr>
              <a:t>into slaves  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en-US" dirty="0" smtClean="0">
                <a:solidFill>
                  <a:srgbClr val="00B050"/>
                </a:solidFill>
                <a:sym typeface="Wingdings" panose="05000000000000000000" pitchFamily="2" charset="2"/>
              </a:rPr>
              <a:t>probably done already (Christian)</a:t>
            </a:r>
            <a:endParaRPr lang="en-US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Stop the menu evolution of L1Topo (L1Calo management)</a:t>
            </a:r>
          </a:p>
          <a:p>
            <a:pPr marL="0" indent="0">
              <a:buNone/>
            </a:pPr>
            <a:r>
              <a:rPr lang="en-US" dirty="0" smtClean="0"/>
              <a:t>Implement the FW and test it (</a:t>
            </a:r>
            <a:r>
              <a:rPr lang="en-US" dirty="0" err="1" smtClean="0"/>
              <a:t>Sebastian,Johannes,Me</a:t>
            </a:r>
            <a:r>
              <a:rPr lang="en-US" dirty="0" smtClean="0"/>
              <a:t>). This is correlated  with the one above.</a:t>
            </a:r>
          </a:p>
          <a:p>
            <a:pPr marL="0" indent="0">
              <a:buNone/>
            </a:pPr>
            <a:r>
              <a:rPr lang="en-US" dirty="0" smtClean="0"/>
              <a:t>Improve documentation (Marek, Christian, Me) to face unexpected</a:t>
            </a:r>
          </a:p>
          <a:p>
            <a:pPr marL="0" indent="0">
              <a:buNone/>
            </a:pPr>
            <a:r>
              <a:rPr lang="en-US" dirty="0" smtClean="0"/>
              <a:t>Prepare SD with design for Physics and plug them in (easy but to be  done)</a:t>
            </a:r>
          </a:p>
          <a:p>
            <a:pPr marL="0" indent="0">
              <a:buNone/>
            </a:pPr>
            <a:r>
              <a:rPr lang="en-US" dirty="0" smtClean="0"/>
              <a:t>Non essential list of FW task by May:</a:t>
            </a:r>
          </a:p>
          <a:p>
            <a:pPr marL="0" indent="0">
              <a:buNone/>
            </a:pPr>
            <a:r>
              <a:rPr lang="en-US" dirty="0" smtClean="0"/>
              <a:t>Fix the </a:t>
            </a:r>
            <a:r>
              <a:rPr lang="en-US" dirty="0" err="1" smtClean="0"/>
              <a:t>ctrlBus_delay</a:t>
            </a:r>
            <a:r>
              <a:rPr lang="en-US" dirty="0" smtClean="0"/>
              <a:t>_* XML + FW, now it's just horrible</a:t>
            </a:r>
          </a:p>
          <a:p>
            <a:pPr marL="0" indent="0">
              <a:buNone/>
            </a:pPr>
            <a:r>
              <a:rPr lang="en-US" dirty="0" smtClean="0"/>
              <a:t>Reduce </a:t>
            </a:r>
            <a:r>
              <a:rPr lang="en-US" dirty="0" err="1" smtClean="0"/>
              <a:t>IPbus</a:t>
            </a:r>
            <a:r>
              <a:rPr lang="en-US" dirty="0" smtClean="0"/>
              <a:t> speed (or change protocol) to avoid DDR calibration or eye shrinking with increased logic usage</a:t>
            </a:r>
          </a:p>
          <a:p>
            <a:pPr marL="0" indent="0">
              <a:buNone/>
            </a:pPr>
            <a:r>
              <a:rPr lang="en-US" dirty="0" smtClean="0"/>
              <a:t>Go back to the IPMC configuration (this can be a task for a student) and </a:t>
            </a:r>
          </a:p>
          <a:p>
            <a:pPr marL="0" indent="0">
              <a:buNone/>
            </a:pPr>
            <a:r>
              <a:rPr lang="en-US" dirty="0" smtClean="0"/>
              <a:t>all DCS related FSM panels for L1Topo sub-system</a:t>
            </a:r>
          </a:p>
          <a:p>
            <a:pPr marL="0" indent="0">
              <a:buNone/>
            </a:pPr>
            <a:r>
              <a:rPr lang="en-US" dirty="0" smtClean="0"/>
              <a:t>Connect CRC errors flags from muon in readout</a:t>
            </a:r>
          </a:p>
          <a:p>
            <a:pPr marL="0" indent="0">
              <a:buNone/>
            </a:pPr>
            <a:r>
              <a:rPr lang="en-US" dirty="0" smtClean="0"/>
              <a:t>Move deserialization for CMX links to 32 bit (</a:t>
            </a:r>
            <a:r>
              <a:rPr lang="en-US" dirty="0" err="1" smtClean="0"/>
              <a:t>ger</a:t>
            </a:r>
            <a:r>
              <a:rPr lang="en-US" dirty="0" smtClean="0"/>
              <a:t> rid of an extra timing-crossing domain)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C000"/>
                </a:solidFill>
              </a:rPr>
              <a:t>Re-write/test CPLD design, the one we run is not the one on the  repository</a:t>
            </a:r>
          </a:p>
          <a:p>
            <a:pPr marL="0" indent="0">
              <a:buNone/>
            </a:pPr>
            <a:r>
              <a:rPr lang="en-US" dirty="0" smtClean="0"/>
              <a:t>Test / implement readout for special case od delayed muon algorithm</a:t>
            </a:r>
          </a:p>
          <a:p>
            <a:pPr marL="0" indent="0">
              <a:buNone/>
            </a:pPr>
            <a:r>
              <a:rPr lang="en-US" dirty="0" smtClean="0"/>
              <a:t>Add BC Reset signal to synchronize the output playback Running-1 pattern for CTP timing calibration</a:t>
            </a:r>
          </a:p>
        </p:txBody>
      </p:sp>
    </p:spTree>
    <p:extLst>
      <p:ext uri="{BB962C8B-B14F-4D97-AF65-F5344CB8AC3E}">
        <p14:creationId xmlns:p14="http://schemas.microsoft.com/office/powerpoint/2010/main" val="3149699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Sebastian Monitoring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firmware</a:t>
            </a:r>
          </a:p>
          <a:p>
            <a:pPr lvl="1"/>
            <a:r>
              <a:rPr lang="en-GB" dirty="0" smtClean="0">
                <a:solidFill>
                  <a:srgbClr val="00B050"/>
                </a:solidFill>
              </a:rPr>
              <a:t>algorithm </a:t>
            </a:r>
          </a:p>
          <a:p>
            <a:pPr lvl="1"/>
            <a:r>
              <a:rPr lang="en-GB" dirty="0" err="1" smtClean="0">
                <a:solidFill>
                  <a:srgbClr val="00B050"/>
                </a:solidFill>
              </a:rPr>
              <a:t>histogrammer</a:t>
            </a:r>
            <a:endParaRPr lang="en-GB" dirty="0" smtClean="0">
              <a:solidFill>
                <a:srgbClr val="00B050"/>
              </a:solidFill>
            </a:endParaRPr>
          </a:p>
          <a:p>
            <a:pPr lvl="1"/>
            <a:r>
              <a:rPr lang="en-GB" dirty="0" err="1" smtClean="0"/>
              <a:t>IPbus</a:t>
            </a:r>
            <a:endParaRPr lang="en-GB" dirty="0" smtClean="0"/>
          </a:p>
          <a:p>
            <a:r>
              <a:rPr lang="en-GB" dirty="0" smtClean="0"/>
              <a:t>Software</a:t>
            </a:r>
          </a:p>
          <a:p>
            <a:pPr lvl="1"/>
            <a:r>
              <a:rPr lang="en-GB" dirty="0" smtClean="0"/>
              <a:t>Data: local disk, IS ? …?</a:t>
            </a:r>
          </a:p>
          <a:p>
            <a:pPr lvl="1"/>
            <a:r>
              <a:rPr lang="en-GB" dirty="0" err="1" smtClean="0"/>
              <a:t>Lumi</a:t>
            </a:r>
            <a:r>
              <a:rPr lang="en-GB" dirty="0" smtClean="0"/>
              <a:t> block IS </a:t>
            </a:r>
          </a:p>
          <a:p>
            <a:r>
              <a:rPr lang="en-GB" dirty="0" err="1" smtClean="0"/>
              <a:t>Lumi</a:t>
            </a:r>
            <a:r>
              <a:rPr lang="en-GB" dirty="0" smtClean="0"/>
              <a:t> block TTC broadcast (start, stop)</a:t>
            </a:r>
          </a:p>
          <a:p>
            <a:r>
              <a:rPr lang="en-GB" dirty="0" smtClean="0">
                <a:solidFill>
                  <a:srgbClr val="FFC000"/>
                </a:solidFill>
              </a:rPr>
              <a:t>Understand TTC broadcast distribution and broadcast types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Check TTC broadcast connectivity on L1Topo. </a:t>
            </a:r>
            <a:r>
              <a:rPr lang="en-GB" dirty="0" err="1" smtClean="0">
                <a:solidFill>
                  <a:srgbClr val="FF0000"/>
                </a:solidFill>
              </a:rPr>
              <a:t>Uli</a:t>
            </a:r>
            <a:r>
              <a:rPr lang="en-GB" dirty="0" smtClean="0">
                <a:solidFill>
                  <a:srgbClr val="FF0000"/>
                </a:solidFill>
              </a:rPr>
              <a:t>: initial </a:t>
            </a:r>
            <a:r>
              <a:rPr lang="en-GB" dirty="0" err="1" smtClean="0">
                <a:solidFill>
                  <a:srgbClr val="FF0000"/>
                </a:solidFill>
              </a:rPr>
              <a:t>check:ok</a:t>
            </a:r>
            <a:r>
              <a:rPr lang="en-GB" dirty="0" smtClean="0">
                <a:solidFill>
                  <a:srgbClr val="FF0000"/>
                </a:solidFill>
              </a:rPr>
              <a:t>.</a:t>
            </a:r>
          </a:p>
          <a:p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05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Uli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TTC </a:t>
            </a:r>
            <a:r>
              <a:rPr lang="de-DE" dirty="0" err="1" smtClean="0"/>
              <a:t>broadcasts</a:t>
            </a:r>
            <a:endParaRPr lang="de-DE" dirty="0" smtClean="0"/>
          </a:p>
          <a:p>
            <a:r>
              <a:rPr lang="de-DE" dirty="0" smtClean="0"/>
              <a:t>I2C </a:t>
            </a:r>
            <a:r>
              <a:rPr lang="de-DE" dirty="0" err="1" smtClean="0"/>
              <a:t>for</a:t>
            </a:r>
            <a:r>
              <a:rPr lang="de-DE" dirty="0" smtClean="0"/>
              <a:t> TTC (</a:t>
            </a:r>
            <a:r>
              <a:rPr lang="de-DE" dirty="0" err="1" smtClean="0"/>
              <a:t>needs</a:t>
            </a:r>
            <a:r>
              <a:rPr lang="de-DE" dirty="0" smtClean="0"/>
              <a:t> NN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implementation</a:t>
            </a:r>
            <a:r>
              <a:rPr lang="de-DE" dirty="0" smtClean="0"/>
              <a:t>)</a:t>
            </a:r>
          </a:p>
          <a:p>
            <a:r>
              <a:rPr lang="de-DE" dirty="0" smtClean="0"/>
              <a:t>Serial </a:t>
            </a:r>
            <a:r>
              <a:rPr lang="de-DE" dirty="0" err="1" smtClean="0"/>
              <a:t>number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TTC (</a:t>
            </a:r>
            <a:r>
              <a:rPr lang="de-DE" dirty="0" err="1" smtClean="0"/>
              <a:t>needs</a:t>
            </a:r>
            <a:r>
              <a:rPr lang="de-DE" dirty="0" smtClean="0"/>
              <a:t> NN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implementation</a:t>
            </a:r>
            <a:r>
              <a:rPr lang="de-DE" dirty="0" smtClean="0"/>
              <a:t>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71089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Office PowerPoint</Application>
  <PresentationFormat>Breitbild</PresentationFormat>
  <Paragraphs>44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</vt:lpstr>
      <vt:lpstr>Colour code</vt:lpstr>
      <vt:lpstr>Uli (some duplicates removed)</vt:lpstr>
      <vt:lpstr>Eduard, some duplicates removed</vt:lpstr>
      <vt:lpstr>Sebastian Monitoring</vt:lpstr>
      <vt:lpstr>Uli</vt:lpstr>
    </vt:vector>
  </TitlesOfParts>
  <Company>Johannes Gutenberg-Universität Mainz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Schäfer, Dr. Ulrich</dc:creator>
  <cp:lastModifiedBy>Schäfer, Dr. Ulrich</cp:lastModifiedBy>
  <cp:revision>13</cp:revision>
  <dcterms:created xsi:type="dcterms:W3CDTF">2017-02-21T11:27:13Z</dcterms:created>
  <dcterms:modified xsi:type="dcterms:W3CDTF">2017-02-22T08:27:32Z</dcterms:modified>
</cp:coreProperties>
</file>