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80" r:id="rId4"/>
    <p:sldId id="297" r:id="rId5"/>
    <p:sldId id="268" r:id="rId6"/>
    <p:sldId id="295" r:id="rId7"/>
    <p:sldId id="288" r:id="rId8"/>
    <p:sldId id="296" r:id="rId9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8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28/09/2017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28.09.2017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51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6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765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010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203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26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15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47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ds.cern.ch/record/22809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L1Topo Phase-1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ym typeface="Wingdings" panose="05000000000000000000" pitchFamily="2" charset="2"/>
              </a:rPr>
              <a:t>Specifications, status, review readiness</a:t>
            </a:r>
            <a:endParaRPr lang="en-GB" dirty="0" smtClean="0">
              <a:sym typeface="Wingdings" panose="05000000000000000000" pitchFamily="2" charset="2"/>
            </a:endParaRPr>
          </a:p>
          <a:p>
            <a:endParaRPr lang="en-GB" dirty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err="1" smtClean="0">
                <a:sym typeface="Wingdings" panose="05000000000000000000" pitchFamily="2" charset="2"/>
              </a:rPr>
              <a:t>Uli</a:t>
            </a:r>
            <a:r>
              <a:rPr lang="en-GB" dirty="0" smtClean="0">
                <a:sym typeface="Wingdings" panose="05000000000000000000" pitchFamily="2" charset="2"/>
              </a:rPr>
              <a:t>  /  Mainz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extfeld 5"/>
          <p:cNvSpPr txBox="1"/>
          <p:nvPr/>
        </p:nvSpPr>
        <p:spPr>
          <a:xfrm rot="20123868">
            <a:off x="665091" y="1203645"/>
            <a:ext cx="813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Just </a:t>
            </a:r>
            <a:r>
              <a:rPr lang="de-DE" sz="3600" dirty="0" err="1" smtClean="0">
                <a:solidFill>
                  <a:srgbClr val="FF0000"/>
                </a:solidFill>
              </a:rPr>
              <a:t>meant</a:t>
            </a:r>
            <a:r>
              <a:rPr lang="de-DE" sz="3600" dirty="0" smtClean="0">
                <a:solidFill>
                  <a:srgbClr val="FF0000"/>
                </a:solidFill>
              </a:rPr>
              <a:t> </a:t>
            </a:r>
            <a:r>
              <a:rPr lang="de-DE" sz="3600" dirty="0" err="1" smtClean="0">
                <a:solidFill>
                  <a:srgbClr val="FF0000"/>
                </a:solidFill>
              </a:rPr>
              <a:t>to</a:t>
            </a:r>
            <a:r>
              <a:rPr lang="de-DE" sz="3600" dirty="0" smtClean="0">
                <a:solidFill>
                  <a:srgbClr val="FF0000"/>
                </a:solidFill>
              </a:rPr>
              <a:t> </a:t>
            </a:r>
            <a:r>
              <a:rPr lang="de-DE" sz="3600" dirty="0" err="1" smtClean="0">
                <a:solidFill>
                  <a:srgbClr val="FF0000"/>
                </a:solidFill>
              </a:rPr>
              <a:t>start</a:t>
            </a:r>
            <a:r>
              <a:rPr lang="de-DE" sz="3600" dirty="0" smtClean="0">
                <a:solidFill>
                  <a:srgbClr val="FF0000"/>
                </a:solidFill>
              </a:rPr>
              <a:t> </a:t>
            </a:r>
            <a:r>
              <a:rPr lang="de-DE" sz="3600" dirty="0" err="1" smtClean="0">
                <a:solidFill>
                  <a:srgbClr val="FF0000"/>
                </a:solidFill>
              </a:rPr>
              <a:t>the</a:t>
            </a:r>
            <a:r>
              <a:rPr lang="de-DE" sz="3600" dirty="0" smtClean="0">
                <a:solidFill>
                  <a:srgbClr val="FF0000"/>
                </a:solidFill>
              </a:rPr>
              <a:t> </a:t>
            </a:r>
            <a:r>
              <a:rPr lang="de-DE" sz="3600" dirty="0" err="1" smtClean="0">
                <a:solidFill>
                  <a:srgbClr val="FF0000"/>
                </a:solidFill>
              </a:rPr>
              <a:t>discussion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L1Topo @ Phase-1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28564" y="775972"/>
            <a:ext cx="8715436" cy="129614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New </a:t>
            </a:r>
            <a:r>
              <a:rPr lang="de-DE" b="1" dirty="0" smtClean="0"/>
              <a:t>L1Topo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b="1" dirty="0" err="1" smtClean="0"/>
              <a:t>jFEX</a:t>
            </a:r>
            <a:r>
              <a:rPr lang="de-DE" dirty="0" smtClean="0"/>
              <a:t> </a:t>
            </a:r>
            <a:r>
              <a:rPr lang="de-DE" dirty="0" err="1" smtClean="0"/>
              <a:t>mainboard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endParaRPr lang="de-DE" dirty="0" smtClean="0"/>
          </a:p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processors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twelve</a:t>
            </a:r>
            <a:r>
              <a:rPr lang="de-DE" dirty="0" smtClean="0"/>
              <a:t> 12-way </a:t>
            </a:r>
            <a:r>
              <a:rPr lang="de-DE" dirty="0" err="1" smtClean="0"/>
              <a:t>optos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endParaRPr lang="de-DE" dirty="0" smtClean="0"/>
          </a:p>
          <a:p>
            <a:r>
              <a:rPr lang="de-DE" dirty="0" smtClean="0"/>
              <a:t>Extension </a:t>
            </a:r>
            <a:r>
              <a:rPr lang="de-DE" dirty="0" err="1" smtClean="0"/>
              <a:t>mezzanine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added</a:t>
            </a:r>
            <a:r>
              <a:rPr lang="de-DE" dirty="0" smtClean="0"/>
              <a:t> </a:t>
            </a:r>
            <a:r>
              <a:rPr lang="de-DE" dirty="0" err="1" smtClean="0"/>
              <a:t>electrical</a:t>
            </a:r>
            <a:r>
              <a:rPr lang="de-DE" dirty="0" smtClean="0"/>
              <a:t> out </a:t>
            </a:r>
            <a:r>
              <a:rPr lang="de-DE" dirty="0" err="1" smtClean="0"/>
              <a:t>to</a:t>
            </a:r>
            <a:r>
              <a:rPr lang="de-DE" dirty="0" smtClean="0"/>
              <a:t> CTP </a:t>
            </a:r>
            <a:endParaRPr lang="de-DE" dirty="0"/>
          </a:p>
        </p:txBody>
      </p:sp>
      <p:sp>
        <p:nvSpPr>
          <p:cNvPr id="12" name="Inhaltsplatzhalter 2"/>
          <p:cNvSpPr txBox="1">
            <a:spLocks/>
          </p:cNvSpPr>
          <p:nvPr/>
        </p:nvSpPr>
        <p:spPr>
          <a:xfrm>
            <a:off x="4860032" y="2410909"/>
            <a:ext cx="4141124" cy="416293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 </a:t>
            </a:r>
            <a:r>
              <a:rPr lang="de-DE" b="1" dirty="0" err="1" smtClean="0"/>
              <a:t>jFEX</a:t>
            </a:r>
            <a:r>
              <a:rPr lang="de-DE" dirty="0" smtClean="0"/>
              <a:t> prototype: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ATCA </a:t>
            </a:r>
            <a:r>
              <a:rPr lang="de-DE" dirty="0" err="1" smtClean="0"/>
              <a:t>module</a:t>
            </a:r>
            <a:endParaRPr lang="de-DE" dirty="0" smtClean="0"/>
          </a:p>
          <a:p>
            <a:r>
              <a:rPr lang="de-DE" dirty="0"/>
              <a:t>Input </a:t>
            </a:r>
            <a:r>
              <a:rPr lang="de-DE" dirty="0" err="1"/>
              <a:t>fibres</a:t>
            </a:r>
            <a:r>
              <a:rPr lang="de-DE" dirty="0"/>
              <a:t> </a:t>
            </a:r>
            <a:r>
              <a:rPr lang="de-DE" dirty="0" smtClean="0"/>
              <a:t>via </a:t>
            </a:r>
            <a:r>
              <a:rPr lang="de-DE" dirty="0"/>
              <a:t>Zone </a:t>
            </a:r>
            <a:r>
              <a:rPr lang="de-DE" dirty="0" smtClean="0"/>
              <a:t>3</a:t>
            </a:r>
          </a:p>
          <a:p>
            <a:r>
              <a:rPr lang="de-DE" dirty="0"/>
              <a:t>24 12-way </a:t>
            </a:r>
            <a:r>
              <a:rPr lang="de-DE" dirty="0" err="1"/>
              <a:t>opto</a:t>
            </a:r>
            <a:r>
              <a:rPr lang="de-DE" dirty="0"/>
              <a:t> </a:t>
            </a:r>
            <a:r>
              <a:rPr lang="de-DE" dirty="0" err="1" smtClean="0"/>
              <a:t>devices</a:t>
            </a:r>
            <a:endParaRPr lang="de-DE" dirty="0" smtClean="0"/>
          </a:p>
          <a:p>
            <a:r>
              <a:rPr lang="de-DE" dirty="0" err="1" smtClean="0"/>
              <a:t>Four</a:t>
            </a:r>
            <a:r>
              <a:rPr lang="de-DE" dirty="0" smtClean="0"/>
              <a:t> </a:t>
            </a:r>
            <a:r>
              <a:rPr lang="de-DE" dirty="0" err="1" smtClean="0"/>
              <a:t>processor</a:t>
            </a:r>
            <a:r>
              <a:rPr lang="de-DE" dirty="0" smtClean="0"/>
              <a:t> FPGAs</a:t>
            </a:r>
          </a:p>
          <a:p>
            <a:r>
              <a:rPr lang="de-DE" dirty="0" smtClean="0"/>
              <a:t>(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mounted</a:t>
            </a:r>
            <a:r>
              <a:rPr lang="de-DE" dirty="0" smtClean="0"/>
              <a:t>)</a:t>
            </a:r>
          </a:p>
          <a:p>
            <a:r>
              <a:rPr lang="de-DE" dirty="0" smtClean="0"/>
              <a:t>Control on </a:t>
            </a:r>
            <a:r>
              <a:rPr lang="de-DE" dirty="0" err="1" smtClean="0"/>
              <a:t>mezzanine</a:t>
            </a:r>
            <a:endParaRPr lang="de-DE" dirty="0" smtClean="0"/>
          </a:p>
          <a:p>
            <a:r>
              <a:rPr lang="de-DE" dirty="0" err="1" smtClean="0"/>
              <a:t>Successfully</a:t>
            </a:r>
            <a:r>
              <a:rPr lang="de-DE" dirty="0" smtClean="0"/>
              <a:t> </a:t>
            </a:r>
            <a:r>
              <a:rPr lang="de-DE" dirty="0" err="1" smtClean="0"/>
              <a:t>tested</a:t>
            </a:r>
            <a:r>
              <a:rPr lang="de-DE" dirty="0" smtClean="0"/>
              <a:t> @CERN</a:t>
            </a:r>
          </a:p>
          <a:p>
            <a:r>
              <a:rPr lang="de-DE" b="1" dirty="0" smtClean="0"/>
              <a:t>Final prototype in </a:t>
            </a:r>
            <a:r>
              <a:rPr lang="de-DE" b="1" dirty="0" err="1" smtClean="0"/>
              <a:t>production</a:t>
            </a:r>
            <a:endParaRPr lang="de-DE" b="1" dirty="0" smtClean="0"/>
          </a:p>
        </p:txBody>
      </p:sp>
      <p:grpSp>
        <p:nvGrpSpPr>
          <p:cNvPr id="25" name="Gruppieren 24"/>
          <p:cNvGrpSpPr/>
          <p:nvPr/>
        </p:nvGrpSpPr>
        <p:grpSpPr>
          <a:xfrm>
            <a:off x="467543" y="2216131"/>
            <a:ext cx="8533613" cy="4210996"/>
            <a:chOff x="467543" y="785950"/>
            <a:chExt cx="8533613" cy="4210996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467543" y="785950"/>
              <a:ext cx="4320481" cy="4210996"/>
              <a:chOff x="467543" y="785950"/>
              <a:chExt cx="4320481" cy="4210996"/>
            </a:xfrm>
          </p:grpSpPr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543" y="785950"/>
                <a:ext cx="4320481" cy="4210996"/>
              </a:xfrm>
              <a:prstGeom prst="rect">
                <a:avLst/>
              </a:prstGeom>
            </p:spPr>
          </p:pic>
          <p:sp>
            <p:nvSpPr>
              <p:cNvPr id="13" name="Rechteck 12"/>
              <p:cNvSpPr/>
              <p:nvPr/>
            </p:nvSpPr>
            <p:spPr>
              <a:xfrm>
                <a:off x="1187624" y="980728"/>
                <a:ext cx="2160240" cy="1008112"/>
              </a:xfrm>
              <a:prstGeom prst="rect">
                <a:avLst/>
              </a:prstGeom>
              <a:noFill/>
              <a:ln w="476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Rechteck 13"/>
              <p:cNvSpPr/>
              <p:nvPr/>
            </p:nvSpPr>
            <p:spPr>
              <a:xfrm>
                <a:off x="2054279" y="2564904"/>
                <a:ext cx="2085673" cy="936104"/>
              </a:xfrm>
              <a:prstGeom prst="rect">
                <a:avLst/>
              </a:prstGeom>
              <a:noFill/>
              <a:ln w="476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Rechteck 14"/>
              <p:cNvSpPr/>
              <p:nvPr/>
            </p:nvSpPr>
            <p:spPr>
              <a:xfrm>
                <a:off x="611560" y="3501008"/>
                <a:ext cx="1368152" cy="1368152"/>
              </a:xfrm>
              <a:prstGeom prst="rect">
                <a:avLst/>
              </a:prstGeom>
              <a:noFill/>
              <a:ln w="4762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8" name="Gerade Verbindung mit Pfeil 17"/>
            <p:cNvCxnSpPr/>
            <p:nvPr/>
          </p:nvCxnSpPr>
          <p:spPr>
            <a:xfrm flipH="1">
              <a:off x="4444344" y="1978487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 flipH="1">
              <a:off x="4444344" y="1700808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/>
            <p:nvPr/>
          </p:nvCxnSpPr>
          <p:spPr>
            <a:xfrm flipH="1">
              <a:off x="4444344" y="1412776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 flipH="1">
              <a:off x="4444344" y="1124744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/>
            <p:cNvCxnSpPr/>
            <p:nvPr/>
          </p:nvCxnSpPr>
          <p:spPr>
            <a:xfrm flipH="1">
              <a:off x="8657476" y="2276872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hteck 25"/>
          <p:cNvSpPr/>
          <p:nvPr/>
        </p:nvSpPr>
        <p:spPr>
          <a:xfrm>
            <a:off x="1475657" y="1254649"/>
            <a:ext cx="5256584" cy="31341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791580" y="1640067"/>
            <a:ext cx="3060339" cy="36004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3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L1Topo </a:t>
            </a:r>
            <a:r>
              <a:rPr lang="de-DE" dirty="0" err="1" smtClean="0"/>
              <a:t>module</a:t>
            </a:r>
            <a:r>
              <a:rPr lang="de-DE" dirty="0" smtClean="0"/>
              <a:t> block </a:t>
            </a:r>
            <a:r>
              <a:rPr lang="de-DE" dirty="0" err="1" smtClean="0"/>
              <a:t>diagram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206" name="Grafik 20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44673"/>
            <a:ext cx="7572693" cy="48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7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Components </a:t>
            </a:r>
            <a:r>
              <a:rPr lang="de-DE" dirty="0" err="1" smtClean="0"/>
              <a:t>placement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0230" y="1676400"/>
            <a:ext cx="5463540" cy="350520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1392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L1Topo </a:t>
            </a:r>
            <a:r>
              <a:rPr lang="en-GB" dirty="0">
                <a:sym typeface="Wingdings" panose="05000000000000000000" pitchFamily="2" charset="2"/>
              </a:rPr>
              <a:t>@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P</a:t>
            </a:r>
            <a:r>
              <a:rPr lang="en-GB" dirty="0" smtClean="0">
                <a:sym typeface="Wingdings" panose="05000000000000000000" pitchFamily="2" charset="2"/>
              </a:rPr>
              <a:t>hase 1, some details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785794"/>
            <a:ext cx="8821644" cy="57150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ATCA modules compatible to the L1Calo Phase-1 ecosystem</a:t>
            </a:r>
          </a:p>
          <a:p>
            <a:r>
              <a:rPr lang="en-GB" dirty="0" smtClean="0"/>
              <a:t>L1Calo standard ROD &amp; clock distribution</a:t>
            </a:r>
          </a:p>
          <a:p>
            <a:r>
              <a:rPr lang="en-GB" dirty="0" smtClean="0"/>
              <a:t>L1Calo standard Zone 3</a:t>
            </a:r>
          </a:p>
          <a:p>
            <a:r>
              <a:rPr lang="en-GB" dirty="0" smtClean="0"/>
              <a:t>118 input fibres per processor FPGA, </a:t>
            </a:r>
            <a:r>
              <a:rPr lang="en-GB" dirty="0"/>
              <a:t>11.2/12.8 </a:t>
            </a:r>
            <a:r>
              <a:rPr lang="en-GB" dirty="0" err="1"/>
              <a:t>Gbps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24 output fibres per processor FPGA</a:t>
            </a:r>
          </a:p>
          <a:p>
            <a:r>
              <a:rPr lang="en-GB" dirty="0" smtClean="0"/>
              <a:t>Electrical and optical output to CTP</a:t>
            </a:r>
          </a:p>
          <a:p>
            <a:r>
              <a:rPr lang="en-GB" dirty="0" smtClean="0"/>
              <a:t>Electrical output via mezzanine / front panel</a:t>
            </a:r>
          </a:p>
          <a:p>
            <a:r>
              <a:rPr lang="en-GB" dirty="0"/>
              <a:t>I</a:t>
            </a:r>
            <a:r>
              <a:rPr lang="en-GB" dirty="0" smtClean="0"/>
              <a:t>nter-FPGA connectivity 64 Gb/s (latency!)</a:t>
            </a:r>
          </a:p>
          <a:p>
            <a:pPr marL="0" indent="0" algn="ctr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3 L1Topo modules for Phase-1, allocated as follows </a:t>
            </a:r>
          </a:p>
          <a:p>
            <a:pPr lvl="1"/>
            <a:r>
              <a:rPr lang="en-GB" dirty="0" smtClean="0"/>
              <a:t>hit merger for L1Calo multiplicity triggers plus </a:t>
            </a:r>
            <a:r>
              <a:rPr lang="en-GB" dirty="0" err="1" smtClean="0"/>
              <a:t>gFEX</a:t>
            </a:r>
            <a:endParaRPr lang="en-GB" dirty="0" smtClean="0"/>
          </a:p>
          <a:p>
            <a:pPr lvl="1"/>
            <a:r>
              <a:rPr lang="en-GB" dirty="0" smtClean="0"/>
              <a:t>topology : jet/tau combinations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opology : electron </a:t>
            </a:r>
            <a:r>
              <a:rPr lang="en-GB" dirty="0" smtClean="0"/>
              <a:t>combinations</a:t>
            </a:r>
          </a:p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cds.cern.ch/record/2280978</a:t>
            </a:r>
            <a:r>
              <a:rPr lang="en-GB" dirty="0" smtClean="0"/>
              <a:t>   (Steve H.)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1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Specifications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F</a:t>
            </a:r>
            <a:r>
              <a:rPr lang="de-DE" dirty="0" smtClean="0"/>
              <a:t>irst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specs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Aug. 04</a:t>
            </a:r>
          </a:p>
          <a:p>
            <a:r>
              <a:rPr lang="de-DE" dirty="0" smtClean="0"/>
              <a:t>Review </a:t>
            </a:r>
            <a:r>
              <a:rPr lang="de-DE" dirty="0" err="1" smtClean="0"/>
              <a:t>initially</a:t>
            </a:r>
            <a:r>
              <a:rPr lang="de-DE" dirty="0" smtClean="0"/>
              <a:t> </a:t>
            </a:r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Aug. 18</a:t>
            </a:r>
          </a:p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received</a:t>
            </a:r>
            <a:endParaRPr lang="de-DE" dirty="0" smtClean="0"/>
          </a:p>
          <a:p>
            <a:r>
              <a:rPr lang="de-DE" dirty="0" smtClean="0"/>
              <a:t>Just </a:t>
            </a:r>
            <a:r>
              <a:rPr lang="de-DE" dirty="0" err="1" smtClean="0"/>
              <a:t>received</a:t>
            </a:r>
            <a:r>
              <a:rPr lang="de-DE" dirty="0" smtClean="0"/>
              <a:t> a </a:t>
            </a:r>
            <a:r>
              <a:rPr lang="de-DE" dirty="0" err="1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update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specs</a:t>
            </a:r>
            <a:r>
              <a:rPr lang="de-DE" dirty="0" smtClean="0"/>
              <a:t> </a:t>
            </a:r>
            <a:r>
              <a:rPr lang="de-DE" b="1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major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:</a:t>
            </a:r>
          </a:p>
          <a:p>
            <a:r>
              <a:rPr lang="de-DE" dirty="0" smtClean="0"/>
              <a:t>Firmware </a:t>
            </a:r>
            <a:r>
              <a:rPr lang="de-DE" dirty="0" err="1" smtClean="0"/>
              <a:t>documentation</a:t>
            </a:r>
            <a:r>
              <a:rPr lang="de-DE" dirty="0" smtClean="0"/>
              <a:t>, </a:t>
            </a:r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 smtClean="0"/>
              <a:t>resource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endParaRPr lang="de-DE" dirty="0" smtClean="0"/>
          </a:p>
          <a:p>
            <a:r>
              <a:rPr lang="de-DE" dirty="0" smtClean="0"/>
              <a:t>Interface </a:t>
            </a:r>
            <a:r>
              <a:rPr lang="de-DE" dirty="0" err="1" smtClean="0"/>
              <a:t>documentation</a:t>
            </a:r>
            <a:endParaRPr lang="de-DE" dirty="0" smtClean="0"/>
          </a:p>
          <a:p>
            <a:r>
              <a:rPr lang="de-DE" dirty="0" smtClean="0"/>
              <a:t>Data </a:t>
            </a:r>
            <a:r>
              <a:rPr lang="de-DE" dirty="0" err="1" smtClean="0"/>
              <a:t>formats</a:t>
            </a:r>
            <a:endParaRPr lang="de-DE" dirty="0" smtClean="0"/>
          </a:p>
          <a:p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documentation</a:t>
            </a:r>
            <a:endParaRPr lang="de-DE" dirty="0" smtClean="0"/>
          </a:p>
          <a:p>
            <a:r>
              <a:rPr lang="de-DE" dirty="0" err="1" smtClean="0"/>
              <a:t>Latency</a:t>
            </a:r>
            <a:endParaRPr lang="de-DE" dirty="0" smtClean="0"/>
          </a:p>
          <a:p>
            <a:r>
              <a:rPr lang="de-DE" dirty="0" smtClean="0"/>
              <a:t>…</a:t>
            </a:r>
          </a:p>
          <a:p>
            <a:r>
              <a:rPr lang="de-DE" dirty="0" err="1" smtClean="0"/>
              <a:t>Dealing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all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November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46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of h/w development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New L1Topo is </a:t>
            </a:r>
            <a:r>
              <a:rPr lang="en-GB" dirty="0" err="1" smtClean="0"/>
              <a:t>jFEX</a:t>
            </a:r>
            <a:r>
              <a:rPr lang="en-GB" dirty="0" smtClean="0"/>
              <a:t> based</a:t>
            </a:r>
          </a:p>
          <a:p>
            <a:r>
              <a:rPr lang="en-GB" dirty="0" err="1" smtClean="0"/>
              <a:t>jFEX</a:t>
            </a:r>
            <a:r>
              <a:rPr lang="en-GB" dirty="0" smtClean="0"/>
              <a:t> schematics and layout done by Bruno B.</a:t>
            </a:r>
          </a:p>
          <a:p>
            <a:r>
              <a:rPr lang="en-GB" dirty="0" smtClean="0"/>
              <a:t>Some design work on mezzanines done by Julio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 stick to that allocation for L1Topo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Bruno has recently restarted working on L1Topo, interleaved with </a:t>
            </a:r>
            <a:r>
              <a:rPr lang="en-GB" dirty="0" err="1" smtClean="0">
                <a:sym typeface="Wingdings" panose="05000000000000000000" pitchFamily="2" charset="2"/>
              </a:rPr>
              <a:t>jFEX</a:t>
            </a:r>
            <a:r>
              <a:rPr lang="en-GB" dirty="0" smtClean="0">
                <a:sym typeface="Wingdings" panose="05000000000000000000" pitchFamily="2" charset="2"/>
              </a:rPr>
              <a:t> work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Expect to finish </a:t>
            </a:r>
            <a:r>
              <a:rPr lang="en-GB" dirty="0" err="1" smtClean="0">
                <a:sym typeface="Wingdings" panose="05000000000000000000" pitchFamily="2" charset="2"/>
              </a:rPr>
              <a:t>jFEX</a:t>
            </a:r>
            <a:r>
              <a:rPr lang="en-GB" dirty="0" smtClean="0">
                <a:sym typeface="Wingdings" panose="05000000000000000000" pitchFamily="2" charset="2"/>
              </a:rPr>
              <a:t> activities soon and work on L1Topo at 100%</a:t>
            </a:r>
          </a:p>
          <a:p>
            <a:r>
              <a:rPr lang="en-GB" dirty="0" err="1" smtClean="0">
                <a:sym typeface="Wingdings" panose="05000000000000000000" pitchFamily="2" charset="2"/>
              </a:rPr>
              <a:t>jFEX</a:t>
            </a:r>
            <a:r>
              <a:rPr lang="en-GB" dirty="0" smtClean="0">
                <a:sym typeface="Wingdings" panose="05000000000000000000" pitchFamily="2" charset="2"/>
              </a:rPr>
              <a:t> expected back from manufacture on Oct. 27 (so far very promising)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Any PCB and design issues with that module would affect L1Topo as well</a:t>
            </a:r>
            <a:endParaRPr lang="en-GB" dirty="0" smtClean="0"/>
          </a:p>
          <a:p>
            <a:pPr lvl="1"/>
            <a:r>
              <a:rPr lang="en-GB" dirty="0">
                <a:sym typeface="Wingdings" panose="05000000000000000000" pitchFamily="2" charset="2"/>
              </a:rPr>
              <a:t>R</a:t>
            </a:r>
            <a:r>
              <a:rPr lang="en-GB" dirty="0" smtClean="0">
                <a:sym typeface="Wingdings" panose="05000000000000000000" pitchFamily="2" charset="2"/>
              </a:rPr>
              <a:t>outing </a:t>
            </a:r>
            <a:r>
              <a:rPr lang="en-GB" dirty="0" smtClean="0">
                <a:sym typeface="Wingdings" panose="05000000000000000000" pitchFamily="2" charset="2"/>
              </a:rPr>
              <a:t>layer </a:t>
            </a:r>
            <a:r>
              <a:rPr lang="en-GB" dirty="0" smtClean="0">
                <a:sym typeface="Wingdings" panose="05000000000000000000" pitchFamily="2" charset="2"/>
              </a:rPr>
              <a:t>planning (which is basically done for </a:t>
            </a:r>
            <a:r>
              <a:rPr lang="en-GB" dirty="0" err="1" smtClean="0">
                <a:sym typeface="Wingdings" panose="05000000000000000000" pitchFamily="2" charset="2"/>
              </a:rPr>
              <a:t>jFEX</a:t>
            </a:r>
            <a:r>
              <a:rPr lang="en-GB" dirty="0" smtClean="0">
                <a:sym typeface="Wingdings" panose="05000000000000000000" pitchFamily="2" charset="2"/>
              </a:rPr>
              <a:t> style sequential build)</a:t>
            </a:r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Block diagrams </a:t>
            </a:r>
            <a:r>
              <a:rPr lang="en-GB" dirty="0" smtClean="0">
                <a:sym typeface="Wingdings" panose="05000000000000000000" pitchFamily="2" charset="2"/>
              </a:rPr>
              <a:t>updated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Bruno’s last activity before holidays had been the </a:t>
            </a:r>
            <a:r>
              <a:rPr lang="en-GB" dirty="0" err="1" smtClean="0">
                <a:sym typeface="Wingdings" panose="05000000000000000000" pitchFamily="2" charset="2"/>
              </a:rPr>
              <a:t>MiniPOD</a:t>
            </a:r>
            <a:r>
              <a:rPr lang="en-GB" dirty="0" smtClean="0">
                <a:sym typeface="Wingdings" panose="05000000000000000000" pitchFamily="2" charset="2"/>
              </a:rPr>
              <a:t> wiring to the FPGAs (partially different from </a:t>
            </a:r>
            <a:r>
              <a:rPr lang="en-GB" dirty="0" err="1" smtClean="0">
                <a:sym typeface="Wingdings" panose="05000000000000000000" pitchFamily="2" charset="2"/>
              </a:rPr>
              <a:t>jFEX</a:t>
            </a:r>
            <a:r>
              <a:rPr lang="en-GB" dirty="0" smtClean="0">
                <a:sym typeface="Wingdings" panose="05000000000000000000" pitchFamily="2" charset="2"/>
              </a:rPr>
              <a:t>)</a:t>
            </a:r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56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Firmware, </a:t>
            </a:r>
            <a:r>
              <a:rPr lang="de-DE" dirty="0" err="1" smtClean="0"/>
              <a:t>effort</a:t>
            </a:r>
            <a:r>
              <a:rPr lang="de-DE" dirty="0" smtClean="0"/>
              <a:t> etc.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Christian will </a:t>
            </a:r>
            <a:r>
              <a:rPr lang="de-DE" dirty="0" err="1" smtClean="0"/>
              <a:t>re-join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on Nov. 2nd : </a:t>
            </a:r>
            <a:br>
              <a:rPr lang="de-DE" dirty="0" smtClean="0"/>
            </a:br>
            <a:r>
              <a:rPr lang="de-DE" dirty="0" err="1" smtClean="0"/>
              <a:t>infrastructure</a:t>
            </a:r>
            <a:r>
              <a:rPr lang="de-DE" dirty="0" smtClean="0"/>
              <a:t> f/w, </a:t>
            </a:r>
            <a:r>
              <a:rPr lang="de-DE" dirty="0" err="1" smtClean="0"/>
              <a:t>Ipbus</a:t>
            </a:r>
            <a:endParaRPr lang="de-DE" dirty="0" smtClean="0"/>
          </a:p>
          <a:p>
            <a:r>
              <a:rPr lang="de-DE" dirty="0" smtClean="0"/>
              <a:t>Johannes </a:t>
            </a:r>
            <a:r>
              <a:rPr lang="de-DE" dirty="0" err="1" smtClean="0"/>
              <a:t>working</a:t>
            </a:r>
            <a:r>
              <a:rPr lang="de-DE" dirty="0" smtClean="0"/>
              <a:t> on </a:t>
            </a:r>
            <a:r>
              <a:rPr lang="de-DE" dirty="0" err="1" smtClean="0"/>
              <a:t>re</a:t>
            </a:r>
            <a:r>
              <a:rPr lang="de-DE" dirty="0" smtClean="0"/>
              <a:t>-target </a:t>
            </a:r>
            <a:r>
              <a:rPr lang="de-DE" dirty="0" err="1" smtClean="0"/>
              <a:t>of</a:t>
            </a:r>
            <a:r>
              <a:rPr lang="de-DE" dirty="0" smtClean="0"/>
              <a:t> phase-0 L1Topo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UltraScale</a:t>
            </a:r>
            <a:r>
              <a:rPr lang="de-DE" dirty="0" smtClean="0"/>
              <a:t>+ (</a:t>
            </a:r>
            <a:r>
              <a:rPr lang="de-DE" dirty="0" err="1" smtClean="0"/>
              <a:t>resource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)</a:t>
            </a:r>
          </a:p>
          <a:p>
            <a:r>
              <a:rPr lang="de-DE" dirty="0" smtClean="0"/>
              <a:t>Holger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looking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online </a:t>
            </a:r>
            <a:r>
              <a:rPr lang="de-DE" dirty="0" err="1" smtClean="0"/>
              <a:t>software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… </a:t>
            </a:r>
            <a:r>
              <a:rPr lang="de-DE" dirty="0" err="1" smtClean="0"/>
              <a:t>and</a:t>
            </a:r>
            <a:r>
              <a:rPr lang="de-DE" dirty="0" smtClean="0"/>
              <a:t> Katharina </a:t>
            </a:r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Topo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again</a:t>
            </a:r>
            <a:r>
              <a:rPr lang="de-DE" dirty="0" smtClean="0"/>
              <a:t> (</a:t>
            </a:r>
            <a:r>
              <a:rPr lang="de-DE" b="1" dirty="0" err="1" smtClean="0"/>
              <a:t>now</a:t>
            </a:r>
            <a:r>
              <a:rPr lang="de-DE" dirty="0" smtClean="0"/>
              <a:t>)…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58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Microsoft Office PowerPoint</Application>
  <PresentationFormat>Bildschirmpräsentation (4:3)</PresentationFormat>
  <Paragraphs>95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Larissa-Design</vt:lpstr>
      <vt:lpstr>L1Topo Phase-1</vt:lpstr>
      <vt:lpstr>L1Topo @ Phase-1</vt:lpstr>
      <vt:lpstr>L1Topo module block diagram</vt:lpstr>
      <vt:lpstr>Components placement</vt:lpstr>
      <vt:lpstr>L1Topo @ Phase 1, some details</vt:lpstr>
      <vt:lpstr>Specifications</vt:lpstr>
      <vt:lpstr>Status of h/w development</vt:lpstr>
      <vt:lpstr>Firmware, effort etc.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1303</cp:revision>
  <cp:lastPrinted>2014-07-16T13:05:00Z</cp:lastPrinted>
  <dcterms:created xsi:type="dcterms:W3CDTF">2009-12-08T11:59:40Z</dcterms:created>
  <dcterms:modified xsi:type="dcterms:W3CDTF">2017-09-28T08:55:50Z</dcterms:modified>
</cp:coreProperties>
</file>