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9" r:id="rId3"/>
    <p:sldId id="266" r:id="rId4"/>
    <p:sldId id="265" r:id="rId5"/>
    <p:sldId id="275" r:id="rId6"/>
    <p:sldId id="280" r:id="rId7"/>
    <p:sldId id="268" r:id="rId8"/>
    <p:sldId id="279" r:id="rId9"/>
    <p:sldId id="288" r:id="rId10"/>
    <p:sldId id="290" r:id="rId11"/>
    <p:sldId id="291" r:id="rId12"/>
    <p:sldId id="292" r:id="rId13"/>
    <p:sldId id="293" r:id="rId14"/>
    <p:sldId id="294" r:id="rId15"/>
    <p:sldId id="277" r:id="rId16"/>
    <p:sldId id="273" r:id="rId17"/>
    <p:sldId id="278" r:id="rId18"/>
  </p:sldIdLst>
  <p:sldSz cx="9144000" cy="6858000" type="screen4x3"/>
  <p:notesSz cx="679132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äfer, Dr. Ulrich" initials="SDU" lastIdx="0" clrIdx="0">
    <p:extLst>
      <p:ext uri="{19B8F6BF-5375-455C-9EA6-DF929625EA0E}">
        <p15:presenceInfo xmlns:p15="http://schemas.microsoft.com/office/powerpoint/2012/main" userId="S-1-5-21-1997477047-1508330638-219632125-36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FC44"/>
    <a:srgbClr val="FF9966"/>
    <a:srgbClr val="07B97E"/>
    <a:srgbClr val="D703DC"/>
    <a:srgbClr val="FF9900"/>
    <a:srgbClr val="0CB428"/>
    <a:srgbClr val="F181D1"/>
    <a:srgbClr val="8CE6A1"/>
    <a:srgbClr val="0F01B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83" autoAdjust="0"/>
  </p:normalViewPr>
  <p:slideViewPr>
    <p:cSldViewPr>
      <p:cViewPr varScale="1">
        <p:scale>
          <a:sx n="73" d="100"/>
          <a:sy n="73" d="100"/>
        </p:scale>
        <p:origin x="1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10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383" cy="493555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6360" y="0"/>
            <a:ext cx="2943383" cy="493555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7534"/>
            <a:ext cx="2943383" cy="493554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6360" y="9377534"/>
            <a:ext cx="2943383" cy="493554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6847" y="3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10.07.2017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41363"/>
            <a:ext cx="4935537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2" tIns="45286" rIns="90572" bIns="45286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33" y="4689517"/>
            <a:ext cx="5433060" cy="4442698"/>
          </a:xfrm>
          <a:prstGeom prst="rect">
            <a:avLst/>
          </a:prstGeom>
        </p:spPr>
        <p:txBody>
          <a:bodyPr vert="horz" lIns="90572" tIns="45286" rIns="90572" bIns="4528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77318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6847" y="9377318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C69-5AA2-4517-AE3E-F3A88411F7F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511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C69-5AA2-4517-AE3E-F3A88411F7F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144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C69-5AA2-4517-AE3E-F3A88411F7F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404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C69-5AA2-4517-AE3E-F3A88411F7F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980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C69-5AA2-4517-AE3E-F3A88411F7F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364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C69-5AA2-4517-AE3E-F3A88411F7F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70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C69-5AA2-4517-AE3E-F3A88411F7F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0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C69-5AA2-4517-AE3E-F3A88411F7F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30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C69-5AA2-4517-AE3E-F3A88411F7F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157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C69-5AA2-4517-AE3E-F3A88411F7F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244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C69-5AA2-4517-AE3E-F3A88411F7F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23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C69-5AA2-4517-AE3E-F3A88411F7F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9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C69-5AA2-4517-AE3E-F3A88411F7F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764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C69-5AA2-4517-AE3E-F3A88411F7F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765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C69-5AA2-4517-AE3E-F3A88411F7F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203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C69-5AA2-4517-AE3E-F3A88411F7F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781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C69-5AA2-4517-AE3E-F3A88411F7F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15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638444/contributions/2639285/attachments/1490897/2318031/topo170711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L1Topo Phase-1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ym typeface="Wingdings" panose="05000000000000000000" pitchFamily="2" charset="2"/>
              </a:rPr>
              <a:t>Status  &amp;  Plans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err="1" smtClean="0">
                <a:sym typeface="Wingdings" panose="05000000000000000000" pitchFamily="2" charset="2"/>
              </a:rPr>
              <a:t>Uli</a:t>
            </a:r>
            <a:r>
              <a:rPr lang="en-GB" dirty="0" smtClean="0">
                <a:sym typeface="Wingdings" panose="05000000000000000000" pitchFamily="2" charset="2"/>
              </a:rPr>
              <a:t>  /  Mainz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8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Who‘s</a:t>
            </a:r>
            <a:r>
              <a:rPr lang="de-DE" dirty="0" smtClean="0"/>
              <a:t> </a:t>
            </a:r>
            <a:r>
              <a:rPr lang="de-DE" dirty="0" err="1" smtClean="0"/>
              <a:t>who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Katharina – primary contact from Oct. 2017 (</a:t>
            </a:r>
            <a:r>
              <a:rPr lang="en-GB" dirty="0" err="1" smtClean="0"/>
              <a:t>Uli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Uli</a:t>
            </a:r>
            <a:r>
              <a:rPr lang="en-GB" dirty="0" smtClean="0"/>
              <a:t> – hardware, DCS</a:t>
            </a:r>
          </a:p>
          <a:p>
            <a:r>
              <a:rPr lang="en-GB" dirty="0" smtClean="0"/>
              <a:t>Johannes – firmware</a:t>
            </a:r>
          </a:p>
          <a:p>
            <a:r>
              <a:rPr lang="en-GB" dirty="0" smtClean="0"/>
              <a:t>Holger – online software</a:t>
            </a:r>
          </a:p>
          <a:p>
            <a:r>
              <a:rPr lang="en-GB" dirty="0" smtClean="0"/>
              <a:t>Marek – readout</a:t>
            </a:r>
          </a:p>
          <a:p>
            <a:r>
              <a:rPr lang="en-GB" dirty="0" smtClean="0"/>
              <a:t>Rosa – permanently at CERN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L1Topo phase-1 is a reduced </a:t>
            </a:r>
            <a:r>
              <a:rPr lang="en-GB" dirty="0" err="1" smtClean="0"/>
              <a:t>jFEX</a:t>
            </a:r>
            <a:r>
              <a:rPr lang="en-GB" dirty="0" smtClean="0"/>
              <a:t> hardware-wise, and an re-use/upgrade of phase-0 </a:t>
            </a:r>
            <a:r>
              <a:rPr lang="en-GB" dirty="0" err="1" smtClean="0"/>
              <a:t>Topo</a:t>
            </a:r>
            <a:r>
              <a:rPr lang="en-GB" dirty="0" smtClean="0"/>
              <a:t> software/firmware.</a:t>
            </a:r>
          </a:p>
          <a:p>
            <a:pPr marL="0" indent="0">
              <a:buNone/>
            </a:pPr>
            <a:r>
              <a:rPr lang="en-GB" dirty="0" smtClean="0"/>
              <a:t>Assume synergies with </a:t>
            </a:r>
            <a:r>
              <a:rPr lang="en-GB" dirty="0" err="1" smtClean="0"/>
              <a:t>jFEX</a:t>
            </a:r>
            <a:r>
              <a:rPr lang="en-GB" dirty="0" smtClean="0"/>
              <a:t> project and ongoing commitment by phase-0 simulation/validation crew.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6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Plans (</a:t>
            </a:r>
            <a:r>
              <a:rPr lang="de-DE" dirty="0" err="1" smtClean="0"/>
              <a:t>hardware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Hardware schedule updated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pecification document to be complete end July</a:t>
            </a:r>
            <a:endParaRPr lang="en-GB" dirty="0" smtClean="0"/>
          </a:p>
          <a:p>
            <a:pPr lvl="1"/>
            <a:r>
              <a:rPr lang="en-GB" dirty="0" smtClean="0"/>
              <a:t>PDR mid August</a:t>
            </a:r>
          </a:p>
          <a:p>
            <a:pPr lvl="1"/>
            <a:r>
              <a:rPr lang="en-GB" dirty="0" smtClean="0"/>
              <a:t>Schematics to be completed until mid October </a:t>
            </a:r>
          </a:p>
          <a:p>
            <a:pPr lvl="1"/>
            <a:r>
              <a:rPr lang="en-GB" dirty="0" smtClean="0"/>
              <a:t>Layout completed by </a:t>
            </a:r>
            <a:r>
              <a:rPr lang="en-GB" dirty="0"/>
              <a:t>e</a:t>
            </a:r>
            <a:r>
              <a:rPr lang="en-GB" dirty="0" smtClean="0"/>
              <a:t>nd January</a:t>
            </a:r>
          </a:p>
          <a:p>
            <a:r>
              <a:rPr lang="en-GB" dirty="0" smtClean="0"/>
              <a:t>Final hardware in hand Oct. 2018</a:t>
            </a:r>
          </a:p>
          <a:p>
            <a:endParaRPr lang="en-GB" dirty="0" smtClean="0"/>
          </a:p>
          <a:p>
            <a:r>
              <a:rPr lang="en-GB" dirty="0" smtClean="0"/>
              <a:t>L1Topo and </a:t>
            </a:r>
            <a:r>
              <a:rPr lang="en-GB" dirty="0" err="1" smtClean="0"/>
              <a:t>jFEX</a:t>
            </a:r>
            <a:r>
              <a:rPr lang="en-GB" dirty="0" smtClean="0"/>
              <a:t> development/production cycles closely related and interleaved.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46" y="5085184"/>
            <a:ext cx="4913054" cy="151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</a:t>
            </a:r>
            <a:r>
              <a:rPr lang="de-DE" dirty="0" err="1" smtClean="0"/>
              <a:t>plans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Integration with external systems</a:t>
            </a:r>
          </a:p>
          <a:p>
            <a:r>
              <a:rPr lang="en-GB" dirty="0" smtClean="0"/>
              <a:t>Phase-0 </a:t>
            </a:r>
            <a:r>
              <a:rPr lang="en-GB" dirty="0" err="1" smtClean="0"/>
              <a:t>topo</a:t>
            </a:r>
            <a:r>
              <a:rPr lang="en-GB" dirty="0" smtClean="0"/>
              <a:t> </a:t>
            </a:r>
            <a:r>
              <a:rPr lang="en-GB" b="1" dirty="0" smtClean="0"/>
              <a:t>is</a:t>
            </a:r>
            <a:r>
              <a:rPr lang="en-GB" dirty="0" smtClean="0"/>
              <a:t> integrated with external systems</a:t>
            </a:r>
          </a:p>
          <a:p>
            <a:r>
              <a:rPr lang="en-GB" dirty="0" smtClean="0"/>
              <a:t>Some hardware interfaces need to be reworked</a:t>
            </a:r>
          </a:p>
          <a:p>
            <a:r>
              <a:rPr lang="en-GB" dirty="0" smtClean="0"/>
              <a:t>Software/firmware interfaces to be adapted</a:t>
            </a:r>
          </a:p>
          <a:p>
            <a:r>
              <a:rPr lang="en-GB" dirty="0" smtClean="0"/>
              <a:t>Assumption that for external links firmware blocks will be made available from designers of far end interface</a:t>
            </a:r>
          </a:p>
          <a:p>
            <a:r>
              <a:rPr lang="en-GB" dirty="0" smtClean="0"/>
              <a:t>Readout to be adapted to ROD/hub scheme (Marek)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Simulation</a:t>
            </a:r>
            <a:endParaRPr lang="en-GB" dirty="0" smtClean="0"/>
          </a:p>
          <a:p>
            <a:r>
              <a:rPr lang="en-GB" dirty="0" smtClean="0"/>
              <a:t>Simulation (low level, high level) exists and is being improved and maintained for current L1Topo. Will need to be continued for Phase-1 </a:t>
            </a:r>
            <a:r>
              <a:rPr lang="en-GB" dirty="0" err="1" smtClean="0"/>
              <a:t>Topo</a:t>
            </a:r>
            <a:r>
              <a:rPr lang="en-GB" dirty="0" smtClean="0"/>
              <a:t>. Assume that common framework will be made available for Phase-1.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9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Activities</a:t>
            </a:r>
            <a:r>
              <a:rPr lang="de-DE" dirty="0" smtClean="0"/>
              <a:t> at Surface Test Facility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Prototypes (very soon !) and production modules to be run at STF</a:t>
            </a:r>
          </a:p>
          <a:p>
            <a:r>
              <a:rPr lang="en-GB" dirty="0" smtClean="0"/>
              <a:t>Mainz will supply </a:t>
            </a:r>
          </a:p>
          <a:p>
            <a:pPr lvl="1"/>
            <a:r>
              <a:rPr lang="en-GB" dirty="0" smtClean="0"/>
              <a:t>Modules</a:t>
            </a:r>
          </a:p>
          <a:p>
            <a:pPr lvl="1"/>
            <a:r>
              <a:rPr lang="en-GB" dirty="0" smtClean="0"/>
              <a:t>One PC specifically for Mainz controls</a:t>
            </a:r>
          </a:p>
          <a:p>
            <a:pPr lvl="1"/>
            <a:r>
              <a:rPr lang="en-GB" dirty="0" smtClean="0"/>
              <a:t>A set of USB boxes for specific controls/diagnostics (JTAG,I2C,…), probably small number of fibre bundles</a:t>
            </a:r>
          </a:p>
          <a:p>
            <a:pPr lvl="1"/>
            <a:r>
              <a:rPr lang="en-GB" dirty="0" smtClean="0"/>
              <a:t>Shelves, once production modules are there</a:t>
            </a:r>
          </a:p>
          <a:p>
            <a:r>
              <a:rPr lang="en-GB" dirty="0" smtClean="0"/>
              <a:t>Once production modules and their shelves are down the pit, only spare modules and PC/USB infrastructure will remain</a:t>
            </a:r>
          </a:p>
          <a:p>
            <a:r>
              <a:rPr lang="en-GB" dirty="0" smtClean="0"/>
              <a:t>Require 6-8 slots in </a:t>
            </a:r>
            <a:r>
              <a:rPr lang="en-GB" dirty="0" smtClean="0"/>
              <a:t>common ATCA </a:t>
            </a:r>
            <a:r>
              <a:rPr lang="en-GB" dirty="0" smtClean="0"/>
              <a:t>shelf permanently</a:t>
            </a:r>
          </a:p>
          <a:p>
            <a:r>
              <a:rPr lang="en-GB" dirty="0" smtClean="0"/>
              <a:t>Expect to have access to copies of all upstream / downstream modules and expertise/effort (!!!!)</a:t>
            </a:r>
          </a:p>
          <a:p>
            <a:r>
              <a:rPr lang="en-GB" dirty="0" smtClean="0"/>
              <a:t>Mainz </a:t>
            </a:r>
            <a:r>
              <a:rPr lang="en-GB" dirty="0"/>
              <a:t>participants </a:t>
            </a:r>
            <a:r>
              <a:rPr lang="en-GB" dirty="0" smtClean="0"/>
              <a:t>in all joint STF </a:t>
            </a:r>
            <a:r>
              <a:rPr lang="en-GB" dirty="0" smtClean="0"/>
              <a:t>tests: </a:t>
            </a:r>
            <a:r>
              <a:rPr lang="en-GB" dirty="0" smtClean="0"/>
              <a:t>Julio, Marcel, Rosa, </a:t>
            </a:r>
            <a:r>
              <a:rPr lang="en-GB" dirty="0" err="1" smtClean="0"/>
              <a:t>Uli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9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 Test/Install/Commission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Schedule similar to </a:t>
            </a:r>
            <a:r>
              <a:rPr lang="en-GB" dirty="0" err="1" smtClean="0"/>
              <a:t>jFEX</a:t>
            </a:r>
            <a:r>
              <a:rPr lang="en-GB" dirty="0" smtClean="0"/>
              <a:t> schedule, just slightly behind</a:t>
            </a:r>
          </a:p>
          <a:p>
            <a:r>
              <a:rPr lang="en-GB" dirty="0" smtClean="0"/>
              <a:t>Initial (partial) system tests might be performed with Phase-0 </a:t>
            </a:r>
            <a:r>
              <a:rPr lang="en-GB" dirty="0" err="1"/>
              <a:t>T</a:t>
            </a:r>
            <a:r>
              <a:rPr lang="en-GB" dirty="0" err="1" smtClean="0"/>
              <a:t>opo</a:t>
            </a:r>
            <a:r>
              <a:rPr lang="en-GB" dirty="0" smtClean="0"/>
              <a:t> / Prototype. </a:t>
            </a:r>
          </a:p>
          <a:p>
            <a:r>
              <a:rPr lang="en-GB" dirty="0" smtClean="0"/>
              <a:t>No strict need to have final L1Topo system available before complete set of upstream systems. </a:t>
            </a:r>
          </a:p>
          <a:p>
            <a:endParaRPr lang="en-GB" dirty="0"/>
          </a:p>
          <a:p>
            <a:r>
              <a:rPr lang="en-GB" dirty="0" smtClean="0"/>
              <a:t>People involved in CERN installations / commissioning, and long-term maintenance of Mainz built modules : Rosa, </a:t>
            </a:r>
            <a:r>
              <a:rPr lang="en-GB" dirty="0" err="1" smtClean="0"/>
              <a:t>Uli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3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Backup slides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8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9224"/>
            <a:ext cx="8119611" cy="374441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Latency at Phase-1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7380312" y="1772816"/>
            <a:ext cx="1512168" cy="7075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5100" b="1" dirty="0" smtClean="0">
                <a:solidFill>
                  <a:srgbClr val="FF0000"/>
                </a:solidFill>
              </a:rPr>
              <a:t>TDR</a:t>
            </a:r>
            <a:r>
              <a:rPr lang="en-GB" sz="4000" b="1" dirty="0" smtClean="0">
                <a:solidFill>
                  <a:srgbClr val="FF0000"/>
                </a:solidFill>
              </a:rPr>
              <a:t/>
            </a:r>
            <a:br>
              <a:rPr lang="en-GB" sz="4000" b="1" dirty="0" smtClean="0">
                <a:solidFill>
                  <a:srgbClr val="FF0000"/>
                </a:solidFill>
              </a:rPr>
            </a:b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2900" dirty="0" smtClean="0">
                <a:solidFill>
                  <a:srgbClr val="FF0000"/>
                </a:solidFill>
              </a:rPr>
              <a:t>figures</a:t>
            </a:r>
            <a:endParaRPr lang="en-GB" sz="2900" dirty="0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364088" y="1700808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9344" y="4077072"/>
            <a:ext cx="8715436" cy="6075080"/>
          </a:xfrm>
        </p:spPr>
        <p:txBody>
          <a:bodyPr/>
          <a:lstStyle/>
          <a:p>
            <a:r>
              <a:rPr lang="en-GB" dirty="0" smtClean="0"/>
              <a:t>Latency is tight</a:t>
            </a:r>
          </a:p>
          <a:p>
            <a:r>
              <a:rPr lang="en-GB" dirty="0" smtClean="0"/>
              <a:t>Inter-FPGA fan-out is part of </a:t>
            </a:r>
            <a:r>
              <a:rPr lang="en-GB" dirty="0" err="1" smtClean="0"/>
              <a:t>algo</a:t>
            </a:r>
            <a:r>
              <a:rPr lang="en-GB" dirty="0" smtClean="0"/>
              <a:t> latency !  ~2BC ?</a:t>
            </a:r>
          </a:p>
          <a:p>
            <a:r>
              <a:rPr lang="en-GB" dirty="0"/>
              <a:t>Incoming signals on latency critical path </a:t>
            </a:r>
            <a:r>
              <a:rPr lang="en-GB" dirty="0" smtClean="0"/>
              <a:t>(Muons / NSW) might </a:t>
            </a:r>
            <a:r>
              <a:rPr lang="en-GB" dirty="0"/>
              <a:t>bypass </a:t>
            </a:r>
            <a:r>
              <a:rPr lang="en-GB" dirty="0" smtClean="0"/>
              <a:t>inter-FPGA fan-out (upstream duplication)</a:t>
            </a:r>
          </a:p>
          <a:p>
            <a:r>
              <a:rPr lang="en-GB" dirty="0" smtClean="0"/>
              <a:t>Check input MGT/deserialization latency assumptions against current reality (</a:t>
            </a:r>
            <a:r>
              <a:rPr lang="en-GB" dirty="0" err="1" smtClean="0"/>
              <a:t>Topo</a:t>
            </a:r>
            <a:r>
              <a:rPr lang="en-GB" dirty="0" smtClean="0"/>
              <a:t> I)</a:t>
            </a:r>
            <a:endParaRPr lang="en-GB" dirty="0"/>
          </a:p>
          <a:p>
            <a:r>
              <a:rPr lang="en-GB" dirty="0" smtClean="0"/>
              <a:t>Electrical fast output path available (limited bandwidth)</a:t>
            </a:r>
          </a:p>
        </p:txBody>
      </p:sp>
      <p:sp>
        <p:nvSpPr>
          <p:cNvPr id="9" name="Ellipse 8"/>
          <p:cNvSpPr/>
          <p:nvPr/>
        </p:nvSpPr>
        <p:spPr>
          <a:xfrm>
            <a:off x="6804248" y="4458865"/>
            <a:ext cx="1008112" cy="510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28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Phase-2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Seems that old plans for forward compatibility to Phase-2 have become obsolete.</a:t>
            </a:r>
          </a:p>
          <a:p>
            <a:r>
              <a:rPr lang="en-GB" dirty="0" smtClean="0"/>
              <a:t>Therefore no Phase-2 slides in this presentation</a:t>
            </a:r>
          </a:p>
          <a:p>
            <a:r>
              <a:rPr lang="en-GB" dirty="0" smtClean="0"/>
              <a:t>However, please note that there is plenty of optical output bandwidth available (up to 600Gb/s per L1Topo module) which is certainly not required into a Phase-1 style CTP.  </a:t>
            </a:r>
          </a:p>
          <a:p>
            <a:r>
              <a:rPr lang="en-GB" dirty="0" smtClean="0"/>
              <a:t>So probably well prepared for a new lease of life at Phase-2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0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600" dirty="0" smtClean="0"/>
          </a:p>
          <a:p>
            <a:endParaRPr lang="en-GB" sz="3600" dirty="0" smtClean="0"/>
          </a:p>
          <a:p>
            <a:r>
              <a:rPr lang="en-GB" sz="3600" dirty="0" smtClean="0"/>
              <a:t>Intro</a:t>
            </a:r>
          </a:p>
          <a:p>
            <a:r>
              <a:rPr lang="en-GB" sz="3600" dirty="0" smtClean="0"/>
              <a:t>Interfaces / Requirements</a:t>
            </a:r>
          </a:p>
          <a:p>
            <a:r>
              <a:rPr lang="en-GB" sz="3600" dirty="0" smtClean="0"/>
              <a:t>Status</a:t>
            </a:r>
          </a:p>
          <a:p>
            <a:r>
              <a:rPr lang="en-GB" sz="3600" dirty="0"/>
              <a:t>People</a:t>
            </a:r>
          </a:p>
          <a:p>
            <a:r>
              <a:rPr lang="en-GB" sz="3600" dirty="0" smtClean="0"/>
              <a:t>Plans</a:t>
            </a:r>
          </a:p>
          <a:p>
            <a:endParaRPr lang="en-GB" sz="3600" dirty="0" smtClean="0"/>
          </a:p>
          <a:p>
            <a:endParaRPr lang="en-GB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7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@ Run-2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7262961" cy="4896378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14282" y="5811448"/>
            <a:ext cx="8715436" cy="7544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Two modules running topological algorithms, </a:t>
            </a:r>
            <a:r>
              <a:rPr lang="en-GB" dirty="0" err="1" smtClean="0"/>
              <a:t>Calo</a:t>
            </a:r>
            <a:r>
              <a:rPr lang="en-GB" dirty="0" smtClean="0"/>
              <a:t> &amp; Muons</a:t>
            </a:r>
          </a:p>
          <a:p>
            <a:pPr marL="0" indent="0" algn="ctr">
              <a:buNone/>
            </a:pPr>
            <a:r>
              <a:rPr lang="en-GB" dirty="0" smtClean="0"/>
              <a:t>(multiplicity based </a:t>
            </a:r>
            <a:r>
              <a:rPr lang="en-GB" dirty="0" err="1" smtClean="0"/>
              <a:t>Calo</a:t>
            </a:r>
            <a:r>
              <a:rPr lang="en-GB" dirty="0" smtClean="0"/>
              <a:t> triggers provided by CMX)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1" y="785813"/>
            <a:ext cx="5572565" cy="3715477"/>
          </a:xfrm>
        </p:spPr>
      </p:pic>
      <p:sp>
        <p:nvSpPr>
          <p:cNvPr id="3" name="Gleichschenkliges Dreieck 2"/>
          <p:cNvSpPr/>
          <p:nvPr/>
        </p:nvSpPr>
        <p:spPr>
          <a:xfrm>
            <a:off x="2519005" y="1730455"/>
            <a:ext cx="3600839" cy="3447819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module @ Run-2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3634237" y="3216092"/>
            <a:ext cx="5415064" cy="3346653"/>
            <a:chOff x="640333" y="1090459"/>
            <a:chExt cx="5415064" cy="3346653"/>
          </a:xfrm>
        </p:grpSpPr>
        <p:grpSp>
          <p:nvGrpSpPr>
            <p:cNvPr id="8" name="Gruppieren 7"/>
            <p:cNvGrpSpPr/>
            <p:nvPr/>
          </p:nvGrpSpPr>
          <p:grpSpPr>
            <a:xfrm>
              <a:off x="2630928" y="2306941"/>
              <a:ext cx="1418157" cy="579837"/>
              <a:chOff x="2630928" y="2306941"/>
              <a:chExt cx="1418157" cy="579837"/>
            </a:xfrm>
          </p:grpSpPr>
          <p:sp>
            <p:nvSpPr>
              <p:cNvPr id="21" name="Rechteck 20"/>
              <p:cNvSpPr/>
              <p:nvPr/>
            </p:nvSpPr>
            <p:spPr>
              <a:xfrm>
                <a:off x="2630928" y="2306941"/>
                <a:ext cx="576064" cy="579837"/>
              </a:xfrm>
              <a:prstGeom prst="rect">
                <a:avLst/>
              </a:prstGeom>
              <a:solidFill>
                <a:srgbClr val="FF0000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3473021" y="2306941"/>
                <a:ext cx="576064" cy="579837"/>
              </a:xfrm>
              <a:prstGeom prst="rect">
                <a:avLst/>
              </a:prstGeom>
              <a:solidFill>
                <a:srgbClr val="FF0000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Textfeld 8"/>
            <p:cNvSpPr txBox="1"/>
            <p:nvPr/>
          </p:nvSpPr>
          <p:spPr>
            <a:xfrm>
              <a:off x="2411761" y="1999872"/>
              <a:ext cx="1872208" cy="12003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  <a:p>
              <a:pPr algn="ctr"/>
              <a:r>
                <a:rPr lang="en-GB" dirty="0" smtClean="0"/>
                <a:t>real-time path</a:t>
              </a:r>
            </a:p>
            <a:p>
              <a:pPr algn="ctr"/>
              <a:r>
                <a:rPr lang="en-GB" dirty="0" smtClean="0"/>
                <a:t>algorithms</a:t>
              </a:r>
            </a:p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640333" y="2138370"/>
                  <a:ext cx="1314763" cy="92333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 err="1"/>
                    <a:t>o</a:t>
                  </a:r>
                  <a:r>
                    <a:rPr lang="en-GB" dirty="0" err="1" smtClean="0"/>
                    <a:t>pto</a:t>
                  </a:r>
                  <a:r>
                    <a:rPr lang="en-GB" dirty="0" smtClean="0"/>
                    <a:t>-</a:t>
                  </a:r>
                </a:p>
                <a:p>
                  <a:pPr algn="ctr"/>
                  <a:r>
                    <a:rPr lang="en-GB" dirty="0" smtClean="0"/>
                    <a:t>electrical in</a:t>
                  </a:r>
                </a:p>
                <a:p>
                  <a:pPr algn="ctr"/>
                  <a:r>
                    <a:rPr lang="en-GB" dirty="0" err="1"/>
                    <a:t>c</a:t>
                  </a:r>
                  <a:r>
                    <a:rPr lang="en-GB" dirty="0" err="1" smtClean="0"/>
                    <a:t>alo</a:t>
                  </a:r>
                  <a:r>
                    <a:rPr lang="en-GB" dirty="0" smtClean="0"/>
                    <a:t> / </a:t>
                  </a:r>
                  <a14:m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µ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333" y="2138370"/>
                  <a:ext cx="1314763" cy="923330"/>
                </a:xfrm>
                <a:prstGeom prst="rect">
                  <a:avLst/>
                </a:prstGeom>
                <a:blipFill>
                  <a:blip r:embed="rId4"/>
                  <a:stretch>
                    <a:fillRect l="-450" t="-1266" b="-6962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Gerader Verbinder 10"/>
            <p:cNvCxnSpPr>
              <a:stCxn id="10" idx="3"/>
              <a:endCxn id="9" idx="1"/>
            </p:cNvCxnSpPr>
            <p:nvPr/>
          </p:nvCxnSpPr>
          <p:spPr>
            <a:xfrm>
              <a:off x="1955096" y="2600035"/>
              <a:ext cx="456665" cy="2"/>
            </a:xfrm>
            <a:prstGeom prst="line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4740634" y="2415369"/>
              <a:ext cx="1314763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CTP</a:t>
              </a:r>
            </a:p>
          </p:txBody>
        </p:sp>
        <p:cxnSp>
          <p:nvCxnSpPr>
            <p:cNvPr id="13" name="Gerader Verbinder 12"/>
            <p:cNvCxnSpPr/>
            <p:nvPr/>
          </p:nvCxnSpPr>
          <p:spPr>
            <a:xfrm flipV="1">
              <a:off x="4277417" y="2600035"/>
              <a:ext cx="441358" cy="1"/>
            </a:xfrm>
            <a:prstGeom prst="line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2541191" y="1348415"/>
              <a:ext cx="1613346" cy="36933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/>
                  </a:solidFill>
                </a:rPr>
                <a:t>module control</a:t>
              </a:r>
            </a:p>
          </p:txBody>
        </p:sp>
        <p:cxnSp>
          <p:nvCxnSpPr>
            <p:cNvPr id="15" name="Gerader Verbinder 14"/>
            <p:cNvCxnSpPr>
              <a:endCxn id="9" idx="0"/>
            </p:cNvCxnSpPr>
            <p:nvPr/>
          </p:nvCxnSpPr>
          <p:spPr>
            <a:xfrm>
              <a:off x="3347864" y="1742643"/>
              <a:ext cx="1" cy="257229"/>
            </a:xfrm>
            <a:prstGeom prst="line">
              <a:avLst/>
            </a:prstGeom>
            <a:ln w="317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1955096" y="3594429"/>
              <a:ext cx="2763679" cy="36933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/>
                  </a:solidFill>
                </a:rPr>
                <a:t>readout / embedded ROD</a:t>
              </a:r>
            </a:p>
          </p:txBody>
        </p:sp>
        <p:cxnSp>
          <p:nvCxnSpPr>
            <p:cNvPr id="17" name="Gerader Verbinder 16"/>
            <p:cNvCxnSpPr/>
            <p:nvPr/>
          </p:nvCxnSpPr>
          <p:spPr>
            <a:xfrm>
              <a:off x="3347864" y="3967699"/>
              <a:ext cx="0" cy="469413"/>
            </a:xfrm>
            <a:prstGeom prst="line">
              <a:avLst/>
            </a:prstGeom>
            <a:ln w="317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>
            <a:xfrm flipH="1">
              <a:off x="2194357" y="2600035"/>
              <a:ext cx="1379" cy="994394"/>
            </a:xfrm>
            <a:prstGeom prst="line">
              <a:avLst/>
            </a:prstGeom>
            <a:ln w="317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 flipH="1">
              <a:off x="4496717" y="2596860"/>
              <a:ext cx="1379" cy="994394"/>
            </a:xfrm>
            <a:prstGeom prst="line">
              <a:avLst/>
            </a:prstGeom>
            <a:ln w="317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>
            <a:xfrm>
              <a:off x="3347864" y="1090459"/>
              <a:ext cx="1" cy="257229"/>
            </a:xfrm>
            <a:prstGeom prst="line">
              <a:avLst/>
            </a:prstGeom>
            <a:ln w="317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Inhaltsplatzhalter 2"/>
          <p:cNvSpPr txBox="1">
            <a:spLocks/>
          </p:cNvSpPr>
          <p:nvPr/>
        </p:nvSpPr>
        <p:spPr>
          <a:xfrm>
            <a:off x="0" y="5228318"/>
            <a:ext cx="8715436" cy="14915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two algorithmic processors</a:t>
            </a:r>
          </a:p>
          <a:p>
            <a:r>
              <a:rPr lang="en-GB" dirty="0" smtClean="0"/>
              <a:t>80 fibre inputs @ 6.4Gb/s each</a:t>
            </a:r>
          </a:p>
          <a:p>
            <a:r>
              <a:rPr lang="en-GB" dirty="0" smtClean="0"/>
              <a:t>optical and electrical to CTP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9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L1Topo @ Phase-1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28564" y="775972"/>
            <a:ext cx="8715436" cy="1296144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New </a:t>
            </a:r>
            <a:r>
              <a:rPr lang="de-DE" b="1" dirty="0" smtClean="0"/>
              <a:t>L1Topo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b="1" dirty="0" err="1" smtClean="0"/>
              <a:t>jFEX</a:t>
            </a:r>
            <a:r>
              <a:rPr lang="de-DE" dirty="0" smtClean="0"/>
              <a:t> </a:t>
            </a:r>
            <a:r>
              <a:rPr lang="de-DE" dirty="0" err="1" smtClean="0"/>
              <a:t>mainboard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endParaRPr lang="de-DE" dirty="0" smtClean="0"/>
          </a:p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processors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twelve</a:t>
            </a:r>
            <a:r>
              <a:rPr lang="de-DE" dirty="0" smtClean="0"/>
              <a:t> 12-way </a:t>
            </a:r>
            <a:r>
              <a:rPr lang="de-DE" dirty="0" err="1" smtClean="0"/>
              <a:t>optos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endParaRPr lang="de-DE" dirty="0" smtClean="0"/>
          </a:p>
          <a:p>
            <a:r>
              <a:rPr lang="de-DE" dirty="0" smtClean="0"/>
              <a:t>Extension </a:t>
            </a:r>
            <a:r>
              <a:rPr lang="de-DE" dirty="0" err="1" smtClean="0"/>
              <a:t>mezzanine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added</a:t>
            </a:r>
            <a:r>
              <a:rPr lang="de-DE" dirty="0" smtClean="0"/>
              <a:t> </a:t>
            </a:r>
            <a:r>
              <a:rPr lang="de-DE" dirty="0" err="1" smtClean="0"/>
              <a:t>electrical</a:t>
            </a:r>
            <a:r>
              <a:rPr lang="de-DE" dirty="0" smtClean="0"/>
              <a:t> out </a:t>
            </a:r>
            <a:r>
              <a:rPr lang="de-DE" dirty="0" err="1" smtClean="0"/>
              <a:t>to</a:t>
            </a:r>
            <a:r>
              <a:rPr lang="de-DE" dirty="0" smtClean="0"/>
              <a:t> CTP </a:t>
            </a:r>
            <a:endParaRPr lang="de-DE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4860032" y="2410909"/>
            <a:ext cx="4141124" cy="41629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 </a:t>
            </a:r>
            <a:r>
              <a:rPr lang="de-DE" b="1" dirty="0" err="1" smtClean="0"/>
              <a:t>jFEX</a:t>
            </a:r>
            <a:r>
              <a:rPr lang="de-DE" dirty="0" smtClean="0"/>
              <a:t> </a:t>
            </a:r>
            <a:r>
              <a:rPr lang="de-DE" dirty="0" smtClean="0"/>
              <a:t>prototype: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ATCA </a:t>
            </a:r>
            <a:r>
              <a:rPr lang="de-DE" dirty="0" err="1" smtClean="0"/>
              <a:t>module</a:t>
            </a:r>
            <a:endParaRPr lang="de-DE" dirty="0" smtClean="0"/>
          </a:p>
          <a:p>
            <a:r>
              <a:rPr lang="de-DE" dirty="0"/>
              <a:t>Input </a:t>
            </a:r>
            <a:r>
              <a:rPr lang="de-DE" dirty="0" err="1"/>
              <a:t>fibres</a:t>
            </a:r>
            <a:r>
              <a:rPr lang="de-DE" dirty="0"/>
              <a:t> </a:t>
            </a:r>
            <a:r>
              <a:rPr lang="de-DE" dirty="0" smtClean="0"/>
              <a:t>via </a:t>
            </a:r>
            <a:r>
              <a:rPr lang="de-DE" dirty="0"/>
              <a:t>Zone </a:t>
            </a:r>
            <a:r>
              <a:rPr lang="de-DE" dirty="0" smtClean="0"/>
              <a:t>3</a:t>
            </a:r>
          </a:p>
          <a:p>
            <a:r>
              <a:rPr lang="de-DE" dirty="0"/>
              <a:t>24 12-way </a:t>
            </a:r>
            <a:r>
              <a:rPr lang="de-DE" dirty="0" err="1"/>
              <a:t>opto</a:t>
            </a:r>
            <a:r>
              <a:rPr lang="de-DE" dirty="0"/>
              <a:t> </a:t>
            </a:r>
            <a:r>
              <a:rPr lang="de-DE" dirty="0" err="1" smtClean="0"/>
              <a:t>devices</a:t>
            </a:r>
            <a:endParaRPr lang="de-DE" dirty="0" smtClean="0"/>
          </a:p>
          <a:p>
            <a:r>
              <a:rPr lang="de-DE" dirty="0" err="1" smtClean="0"/>
              <a:t>Four</a:t>
            </a:r>
            <a:r>
              <a:rPr lang="de-DE" dirty="0" smtClean="0"/>
              <a:t> </a:t>
            </a:r>
            <a:r>
              <a:rPr lang="de-DE" dirty="0" err="1" smtClean="0"/>
              <a:t>processor</a:t>
            </a:r>
            <a:r>
              <a:rPr lang="de-DE" dirty="0" smtClean="0"/>
              <a:t> FPGAs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mounted</a:t>
            </a:r>
            <a:r>
              <a:rPr lang="de-DE" dirty="0" smtClean="0"/>
              <a:t>)</a:t>
            </a:r>
          </a:p>
          <a:p>
            <a:r>
              <a:rPr lang="de-DE" dirty="0" smtClean="0"/>
              <a:t>Control on </a:t>
            </a:r>
            <a:r>
              <a:rPr lang="de-DE" dirty="0" err="1" smtClean="0"/>
              <a:t>mezzanine</a:t>
            </a:r>
            <a:endParaRPr lang="de-DE" dirty="0" smtClean="0"/>
          </a:p>
          <a:p>
            <a:r>
              <a:rPr lang="de-DE" dirty="0" err="1" smtClean="0"/>
              <a:t>Successfully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r>
              <a:rPr lang="de-DE" dirty="0" smtClean="0"/>
              <a:t> @CERN</a:t>
            </a:r>
          </a:p>
          <a:p>
            <a:r>
              <a:rPr lang="de-DE" b="1" dirty="0" smtClean="0"/>
              <a:t>Final prototype in </a:t>
            </a:r>
            <a:r>
              <a:rPr lang="de-DE" b="1" dirty="0" err="1" smtClean="0"/>
              <a:t>production</a:t>
            </a:r>
            <a:endParaRPr lang="de-DE" b="1" dirty="0" smtClean="0"/>
          </a:p>
        </p:txBody>
      </p:sp>
      <p:grpSp>
        <p:nvGrpSpPr>
          <p:cNvPr id="25" name="Gruppieren 24"/>
          <p:cNvGrpSpPr/>
          <p:nvPr/>
        </p:nvGrpSpPr>
        <p:grpSpPr>
          <a:xfrm>
            <a:off x="467543" y="2216131"/>
            <a:ext cx="8533613" cy="4210996"/>
            <a:chOff x="467543" y="785950"/>
            <a:chExt cx="8533613" cy="4210996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467543" y="785950"/>
              <a:ext cx="4320481" cy="4210996"/>
              <a:chOff x="467543" y="785950"/>
              <a:chExt cx="4320481" cy="4210996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3" y="785950"/>
                <a:ext cx="4320481" cy="4210996"/>
              </a:xfrm>
              <a:prstGeom prst="rect">
                <a:avLst/>
              </a:prstGeom>
            </p:spPr>
          </p:pic>
          <p:sp>
            <p:nvSpPr>
              <p:cNvPr id="13" name="Rechteck 12"/>
              <p:cNvSpPr/>
              <p:nvPr/>
            </p:nvSpPr>
            <p:spPr>
              <a:xfrm>
                <a:off x="1187624" y="980728"/>
                <a:ext cx="2160240" cy="1008112"/>
              </a:xfrm>
              <a:prstGeom prst="rect">
                <a:avLst/>
              </a:prstGeom>
              <a:noFill/>
              <a:ln w="476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Rechteck 13"/>
              <p:cNvSpPr/>
              <p:nvPr/>
            </p:nvSpPr>
            <p:spPr>
              <a:xfrm>
                <a:off x="2054279" y="2564904"/>
                <a:ext cx="2085673" cy="936104"/>
              </a:xfrm>
              <a:prstGeom prst="rect">
                <a:avLst/>
              </a:prstGeom>
              <a:noFill/>
              <a:ln w="476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611560" y="3501008"/>
                <a:ext cx="1368152" cy="1368152"/>
              </a:xfrm>
              <a:prstGeom prst="rect">
                <a:avLst/>
              </a:prstGeom>
              <a:noFill/>
              <a:ln w="476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8" name="Gerade Verbindung mit Pfeil 17"/>
            <p:cNvCxnSpPr/>
            <p:nvPr/>
          </p:nvCxnSpPr>
          <p:spPr>
            <a:xfrm flipH="1">
              <a:off x="4444344" y="1978487"/>
              <a:ext cx="343680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flipH="1">
              <a:off x="4444344" y="1700808"/>
              <a:ext cx="343680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 flipH="1">
              <a:off x="4444344" y="1412776"/>
              <a:ext cx="343680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 flipH="1">
              <a:off x="4444344" y="1124744"/>
              <a:ext cx="343680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 flipH="1">
              <a:off x="8657476" y="2276872"/>
              <a:ext cx="343680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hteck 25"/>
          <p:cNvSpPr/>
          <p:nvPr/>
        </p:nvSpPr>
        <p:spPr>
          <a:xfrm>
            <a:off x="1475657" y="1254649"/>
            <a:ext cx="5256584" cy="31341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791580" y="1640067"/>
            <a:ext cx="3060339" cy="36004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3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L1Topo </a:t>
            </a:r>
            <a:r>
              <a:rPr lang="de-DE" dirty="0" err="1" smtClean="0"/>
              <a:t>module</a:t>
            </a:r>
            <a:r>
              <a:rPr lang="de-DE" dirty="0" smtClean="0"/>
              <a:t> block </a:t>
            </a:r>
            <a:r>
              <a:rPr lang="de-DE" dirty="0" err="1" smtClean="0"/>
              <a:t>diagram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206" name="Grafik 2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44673"/>
            <a:ext cx="7572693" cy="48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</a:t>
            </a:r>
            <a:r>
              <a:rPr lang="en-GB" dirty="0">
                <a:sym typeface="Wingdings" panose="05000000000000000000" pitchFamily="2" charset="2"/>
              </a:rPr>
              <a:t>@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>
                <a:sym typeface="Wingdings" panose="05000000000000000000" pitchFamily="2" charset="2"/>
              </a:rPr>
              <a:t>P</a:t>
            </a:r>
            <a:r>
              <a:rPr lang="en-GB" dirty="0" smtClean="0">
                <a:sym typeface="Wingdings" panose="05000000000000000000" pitchFamily="2" charset="2"/>
              </a:rPr>
              <a:t>hase 1, some details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785794"/>
            <a:ext cx="8821644" cy="571504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ATCA modules compatible to the L1Calo Phase-1 ecosystem</a:t>
            </a:r>
          </a:p>
          <a:p>
            <a:r>
              <a:rPr lang="en-GB" dirty="0" smtClean="0"/>
              <a:t>L1Calo standard ROD &amp; clock distribution</a:t>
            </a:r>
          </a:p>
          <a:p>
            <a:r>
              <a:rPr lang="en-GB" dirty="0" smtClean="0"/>
              <a:t>L1Calo standard Zone 3</a:t>
            </a:r>
          </a:p>
          <a:p>
            <a:r>
              <a:rPr lang="en-GB" dirty="0" smtClean="0"/>
              <a:t>118 input fibres per processor </a:t>
            </a:r>
            <a:r>
              <a:rPr lang="en-GB" dirty="0" smtClean="0"/>
              <a:t>FPGA, </a:t>
            </a:r>
            <a:r>
              <a:rPr lang="en-GB" dirty="0"/>
              <a:t>11.2/12.8 </a:t>
            </a:r>
            <a:r>
              <a:rPr lang="en-GB" dirty="0" err="1"/>
              <a:t>Gbps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24 output fibres per processor FPGA</a:t>
            </a:r>
          </a:p>
          <a:p>
            <a:r>
              <a:rPr lang="en-GB" dirty="0" smtClean="0"/>
              <a:t>Electrical </a:t>
            </a:r>
            <a:r>
              <a:rPr lang="en-GB" dirty="0" smtClean="0"/>
              <a:t>and optical output to CTP</a:t>
            </a:r>
          </a:p>
          <a:p>
            <a:r>
              <a:rPr lang="en-GB" dirty="0" smtClean="0"/>
              <a:t>Electrical output via mezzanine / front panel</a:t>
            </a:r>
          </a:p>
          <a:p>
            <a:r>
              <a:rPr lang="en-GB" dirty="0"/>
              <a:t>I</a:t>
            </a:r>
            <a:r>
              <a:rPr lang="en-GB" dirty="0" smtClean="0"/>
              <a:t>nter-FPGA </a:t>
            </a:r>
            <a:r>
              <a:rPr lang="en-GB" dirty="0" smtClean="0"/>
              <a:t>connectivity </a:t>
            </a:r>
            <a:r>
              <a:rPr lang="en-GB" dirty="0" smtClean="0"/>
              <a:t>64 Gb/s (latency</a:t>
            </a:r>
            <a:r>
              <a:rPr lang="en-GB" dirty="0" smtClean="0"/>
              <a:t>!)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That’s basically the maximum possible with current technologies</a:t>
            </a:r>
          </a:p>
          <a:p>
            <a:pPr marL="0" indent="0" algn="ctr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3 L1Topo modules </a:t>
            </a:r>
            <a:r>
              <a:rPr lang="en-GB" dirty="0" smtClean="0"/>
              <a:t>for Phase-1, allocated as follows (see below)</a:t>
            </a:r>
            <a:endParaRPr lang="en-GB" dirty="0" smtClean="0"/>
          </a:p>
          <a:p>
            <a:pPr lvl="1"/>
            <a:r>
              <a:rPr lang="en-GB" dirty="0" smtClean="0"/>
              <a:t>hit </a:t>
            </a:r>
            <a:r>
              <a:rPr lang="en-GB" dirty="0" smtClean="0"/>
              <a:t>merger for L1Calo multiplicity </a:t>
            </a:r>
            <a:r>
              <a:rPr lang="en-GB" dirty="0" smtClean="0"/>
              <a:t>triggers plus </a:t>
            </a:r>
            <a:r>
              <a:rPr lang="en-GB" dirty="0" err="1" smtClean="0"/>
              <a:t>gFEX</a:t>
            </a:r>
            <a:endParaRPr lang="en-GB" dirty="0" smtClean="0"/>
          </a:p>
          <a:p>
            <a:pPr lvl="1"/>
            <a:r>
              <a:rPr lang="en-GB" dirty="0" smtClean="0"/>
              <a:t>topology : jet/tau combinations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opology : electron combinations</a:t>
            </a:r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18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Interfaces </a:t>
            </a:r>
            <a:r>
              <a:rPr lang="de-DE" dirty="0" err="1" smtClean="0"/>
              <a:t>to</a:t>
            </a:r>
            <a:r>
              <a:rPr lang="de-DE" dirty="0" smtClean="0"/>
              <a:t> L1Calo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Muons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Optical multi fibre bundles, via MPO/MTP in </a:t>
            </a:r>
            <a:r>
              <a:rPr lang="en-GB" dirty="0" smtClean="0"/>
              <a:t>Zone-3, received from some re-bundling box (as current L1Topo)</a:t>
            </a:r>
            <a:endParaRPr lang="en-GB" dirty="0" smtClean="0"/>
          </a:p>
          <a:p>
            <a:r>
              <a:rPr lang="en-GB" dirty="0"/>
              <a:t>Receivers are Foxconn/Broadcom </a:t>
            </a:r>
            <a:r>
              <a:rPr lang="en-GB" dirty="0" smtClean="0"/>
              <a:t>AFBR-824, 14 Gb/s</a:t>
            </a:r>
          </a:p>
          <a:p>
            <a:r>
              <a:rPr lang="en-GB" dirty="0" smtClean="0"/>
              <a:t>FPGAs support </a:t>
            </a:r>
            <a:r>
              <a:rPr lang="en-GB" dirty="0" smtClean="0"/>
              <a:t>&gt;16 </a:t>
            </a:r>
            <a:r>
              <a:rPr lang="en-GB" dirty="0" smtClean="0"/>
              <a:t>Gb/s</a:t>
            </a:r>
          </a:p>
          <a:p>
            <a:r>
              <a:rPr lang="en-GB" dirty="0" smtClean="0"/>
              <a:t>System designed for mixed 11.2 and 12.8 Gb/s operation</a:t>
            </a:r>
          </a:p>
          <a:p>
            <a:pPr lvl="1"/>
            <a:r>
              <a:rPr lang="en-GB" dirty="0" smtClean="0"/>
              <a:t>Required by </a:t>
            </a:r>
            <a:r>
              <a:rPr lang="en-GB" dirty="0" err="1" smtClean="0"/>
              <a:t>xFEX</a:t>
            </a:r>
            <a:r>
              <a:rPr lang="en-GB" dirty="0" smtClean="0"/>
              <a:t> constraints</a:t>
            </a:r>
          </a:p>
          <a:p>
            <a:pPr lvl="1"/>
            <a:r>
              <a:rPr lang="en-GB" dirty="0" smtClean="0"/>
              <a:t>Muons ?</a:t>
            </a:r>
          </a:p>
          <a:p>
            <a:r>
              <a:rPr lang="en-GB" dirty="0" smtClean="0"/>
              <a:t>For latency reasons 8b/10b encoding supported only</a:t>
            </a:r>
          </a:p>
          <a:p>
            <a:r>
              <a:rPr lang="en-GB" dirty="0" smtClean="0"/>
              <a:t>Steve </a:t>
            </a:r>
            <a:r>
              <a:rPr lang="en-GB" dirty="0" smtClean="0"/>
              <a:t>has </a:t>
            </a:r>
            <a:r>
              <a:rPr lang="en-GB" dirty="0" smtClean="0"/>
              <a:t>worked out</a:t>
            </a:r>
            <a:r>
              <a:rPr lang="en-GB" dirty="0" smtClean="0"/>
              <a:t> </a:t>
            </a:r>
            <a:r>
              <a:rPr lang="en-GB" dirty="0" smtClean="0"/>
              <a:t>requirements regarding data volume into </a:t>
            </a:r>
            <a:r>
              <a:rPr lang="en-GB" dirty="0" smtClean="0"/>
              <a:t>L1Topo from FEX/Muon sources</a:t>
            </a:r>
            <a:endParaRPr lang="en-GB" dirty="0" smtClean="0"/>
          </a:p>
          <a:p>
            <a:r>
              <a:rPr lang="en-GB" dirty="0" smtClean="0"/>
              <a:t>Finer details of data contents / Trigger Objects (TOBs) and formats to be </a:t>
            </a:r>
            <a:r>
              <a:rPr lang="en-GB" dirty="0" smtClean="0"/>
              <a:t>defined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For details on requirements see Steve’s presentation:</a:t>
            </a:r>
            <a:endParaRPr lang="en-GB" sz="1000" dirty="0" smtClean="0"/>
          </a:p>
          <a:p>
            <a:pPr marL="0" indent="0">
              <a:buNone/>
            </a:pPr>
            <a:r>
              <a:rPr lang="en-GB" sz="1200" dirty="0" smtClean="0">
                <a:hlinkClick r:id="rId3"/>
              </a:rPr>
              <a:t>https</a:t>
            </a:r>
            <a:r>
              <a:rPr lang="en-GB" sz="1200" dirty="0">
                <a:hlinkClick r:id="rId3"/>
              </a:rPr>
              <a:t>://</a:t>
            </a:r>
            <a:r>
              <a:rPr lang="en-GB" sz="1200" dirty="0" smtClean="0">
                <a:hlinkClick r:id="rId3"/>
              </a:rPr>
              <a:t>indico.cern.ch/event/638444/contributions/2639285/attachments/1490897/2318031/topo170711.pdf</a:t>
            </a:r>
            <a:endParaRPr lang="en-GB" sz="1200" dirty="0" smtClean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0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of h/w development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New L1Topo is </a:t>
            </a:r>
            <a:r>
              <a:rPr lang="en-GB" dirty="0" err="1" smtClean="0"/>
              <a:t>jFEX</a:t>
            </a:r>
            <a:r>
              <a:rPr lang="en-GB" dirty="0" smtClean="0"/>
              <a:t> based</a:t>
            </a:r>
          </a:p>
          <a:p>
            <a:r>
              <a:rPr lang="en-GB" dirty="0" err="1" smtClean="0"/>
              <a:t>jFEX</a:t>
            </a:r>
            <a:r>
              <a:rPr lang="en-GB" dirty="0" smtClean="0"/>
              <a:t> shown to work well in current incarnation (1 FPGA)</a:t>
            </a:r>
          </a:p>
          <a:p>
            <a:r>
              <a:rPr lang="en-GB" dirty="0" err="1" smtClean="0"/>
              <a:t>jFEX</a:t>
            </a:r>
            <a:r>
              <a:rPr lang="en-GB" dirty="0" smtClean="0"/>
              <a:t> programme ongoing ... Final prototype under way  … review… preproduction…   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further input into L1Topo programme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r>
              <a:rPr lang="en-GB" dirty="0" smtClean="0"/>
              <a:t>Real work:</a:t>
            </a:r>
          </a:p>
          <a:p>
            <a:pPr lvl="1"/>
            <a:r>
              <a:rPr lang="en-GB" dirty="0" smtClean="0"/>
              <a:t>transformation </a:t>
            </a:r>
            <a:r>
              <a:rPr lang="en-GB" dirty="0" err="1" smtClean="0"/>
              <a:t>jFEX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L1Topo under way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Have been working on routing layer planning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B</a:t>
            </a:r>
            <a:r>
              <a:rPr lang="en-GB" dirty="0" smtClean="0">
                <a:sym typeface="Wingdings" panose="05000000000000000000" pitchFamily="2" charset="2"/>
              </a:rPr>
              <a:t>lock diagrams updated to large extent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Incorporate very recent </a:t>
            </a:r>
            <a:r>
              <a:rPr lang="en-GB" dirty="0" smtClean="0">
                <a:sym typeface="Wingdings" panose="05000000000000000000" pitchFamily="2" charset="2"/>
              </a:rPr>
              <a:t>updates </a:t>
            </a:r>
            <a:r>
              <a:rPr lang="en-GB" dirty="0">
                <a:sym typeface="Wingdings" panose="05000000000000000000" pitchFamily="2" charset="2"/>
              </a:rPr>
              <a:t>to </a:t>
            </a:r>
            <a:r>
              <a:rPr lang="en-GB" dirty="0" err="1">
                <a:sym typeface="Wingdings" panose="05000000000000000000" pitchFamily="2" charset="2"/>
              </a:rPr>
              <a:t>jFEX</a:t>
            </a:r>
            <a:endParaRPr lang="en-GB" sz="1800" dirty="0">
              <a:sym typeface="Wingdings" panose="05000000000000000000" pitchFamily="2" charset="2"/>
            </a:endParaRP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Few things missing, need to finalize clocking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Paper work: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Engineering specs available soon, see below…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5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</Words>
  <Application>Microsoft Office PowerPoint</Application>
  <PresentationFormat>Bildschirmpräsentation (4:3)</PresentationFormat>
  <Paragraphs>196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Verdana</vt:lpstr>
      <vt:lpstr>Wingdings</vt:lpstr>
      <vt:lpstr>Larissa-Design</vt:lpstr>
      <vt:lpstr>L1Topo Phase-1</vt:lpstr>
      <vt:lpstr>PowerPoint-Präsentation</vt:lpstr>
      <vt:lpstr>L1Topo @ Run-2</vt:lpstr>
      <vt:lpstr>L1Topo module @ Run-2 </vt:lpstr>
      <vt:lpstr>L1Topo @ Phase-1</vt:lpstr>
      <vt:lpstr>L1Topo module block diagram</vt:lpstr>
      <vt:lpstr>L1Topo @ Phase 1, some details</vt:lpstr>
      <vt:lpstr>Interfaces to L1Calo and Muons</vt:lpstr>
      <vt:lpstr>Status of h/w development</vt:lpstr>
      <vt:lpstr>Who‘s who…</vt:lpstr>
      <vt:lpstr>Plans (hardware)</vt:lpstr>
      <vt:lpstr>Further plans</vt:lpstr>
      <vt:lpstr>Activities at Surface Test Facility</vt:lpstr>
      <vt:lpstr>Schedule Test/Install/Commission</vt:lpstr>
      <vt:lpstr>Backup slides</vt:lpstr>
      <vt:lpstr>Latency at Phase-1</vt:lpstr>
      <vt:lpstr>Phase-2</vt:lpstr>
    </vt:vector>
  </TitlesOfParts>
  <Company>Johannes Gutenberg-Universität Mainz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1289</cp:revision>
  <cp:lastPrinted>2014-07-16T13:05:00Z</cp:lastPrinted>
  <dcterms:created xsi:type="dcterms:W3CDTF">2009-12-08T11:59:40Z</dcterms:created>
  <dcterms:modified xsi:type="dcterms:W3CDTF">2017-07-11T12:50:40Z</dcterms:modified>
</cp:coreProperties>
</file>