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5" r:id="rId4"/>
    <p:sldId id="275" r:id="rId5"/>
    <p:sldId id="280" r:id="rId6"/>
    <p:sldId id="268" r:id="rId7"/>
    <p:sldId id="279" r:id="rId8"/>
    <p:sldId id="281" r:id="rId9"/>
    <p:sldId id="283" r:id="rId10"/>
    <p:sldId id="287" r:id="rId11"/>
    <p:sldId id="282" r:id="rId12"/>
    <p:sldId id="285" r:id="rId13"/>
    <p:sldId id="286" r:id="rId14"/>
    <p:sldId id="284" r:id="rId15"/>
    <p:sldId id="288" r:id="rId16"/>
    <p:sldId id="277" r:id="rId17"/>
    <p:sldId id="273" r:id="rId18"/>
    <p:sldId id="278" r:id="rId19"/>
  </p:sldIdLst>
  <p:sldSz cx="9144000" cy="6858000" type="screen4x3"/>
  <p:notesSz cx="679132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69" d="100"/>
          <a:sy n="69" d="100"/>
        </p:scale>
        <p:origin x="3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360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360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6847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27.04.2017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689517"/>
            <a:ext cx="5433060" cy="4442698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6847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98198/contributions/2483149/attachments/1419514/2174678/toporequirements.pdf" TargetMode="External"/><Relationship Id="rId2" Type="http://schemas.openxmlformats.org/officeDocument/2006/relationships/hyperlink" Target="https://indico.cern.ch/event/598198/contributions/2483149/attachments/1419514/2174908/topo17022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L1Topo Phase-1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Status  &amp;  Interfaces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Uli</a:t>
            </a:r>
            <a:r>
              <a:rPr lang="en-GB" dirty="0" smtClean="0">
                <a:sym typeface="Wingdings" panose="05000000000000000000" pitchFamily="2" charset="2"/>
              </a:rPr>
              <a:t>  /  Mainz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of L1Topo input bandwidth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 3 L1Topo modules</a:t>
            </a:r>
          </a:p>
          <a:p>
            <a:r>
              <a:rPr lang="en-GB" dirty="0"/>
              <a:t>T</a:t>
            </a:r>
            <a:r>
              <a:rPr lang="en-GB" dirty="0" smtClean="0"/>
              <a:t>wo processor FPGAs each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Allocation to modules:</a:t>
            </a:r>
            <a:endParaRPr lang="en-GB" dirty="0"/>
          </a:p>
          <a:p>
            <a:r>
              <a:rPr lang="en-GB" dirty="0" smtClean="0"/>
              <a:t>Multiplicity based triggers</a:t>
            </a:r>
          </a:p>
          <a:p>
            <a:r>
              <a:rPr lang="en-GB" dirty="0" smtClean="0"/>
              <a:t>Simple, few-TOB-type algorithms</a:t>
            </a:r>
          </a:p>
          <a:p>
            <a:r>
              <a:rPr lang="en-GB" dirty="0" smtClean="0"/>
              <a:t>Heavy stuff, require it all…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6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data into L1Topo (1)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2" y="785813"/>
            <a:ext cx="7823637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654502" y="4941168"/>
            <a:ext cx="240533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3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data into L1Topo </a:t>
            </a:r>
            <a:r>
              <a:rPr lang="en-GB" dirty="0" smtClean="0"/>
              <a:t>(2)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5" y="785813"/>
            <a:ext cx="7843611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611560" y="4941168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2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data into L1Topo </a:t>
            </a:r>
            <a:r>
              <a:rPr lang="en-GB" dirty="0" smtClean="0"/>
              <a:t>(3)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3" y="785813"/>
            <a:ext cx="7742494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Ellipse 6"/>
          <p:cNvSpPr/>
          <p:nvPr/>
        </p:nvSpPr>
        <p:spPr>
          <a:xfrm>
            <a:off x="5148064" y="407707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0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input bandwidth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design is providing maximum bandwidth achievable with current technology</a:t>
            </a:r>
          </a:p>
          <a:p>
            <a:r>
              <a:rPr lang="en-GB" dirty="0" smtClean="0"/>
              <a:t>TOPO3 module “need it all” won’t work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requiring inter-FPGA bandwidth above 600 Gb/s</a:t>
            </a:r>
          </a:p>
          <a:p>
            <a:r>
              <a:rPr lang="en-GB" dirty="0" smtClean="0"/>
              <a:t>FPGAs have a maximum of ~200 Gb/s bandwidth in terms of parallel I/O. </a:t>
            </a:r>
          </a:p>
          <a:p>
            <a:r>
              <a:rPr lang="en-GB" dirty="0" smtClean="0"/>
              <a:t>Additional latency on inter-FPGA links is an issue anyway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Need to work out what data are actually required in trigger combinations with all/many TOB types. Do not expect to have algorithms requiring all object types/full lists 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Work ongoing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5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h/w development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L1Topo is </a:t>
            </a:r>
            <a:r>
              <a:rPr lang="en-GB" dirty="0" err="1" smtClean="0"/>
              <a:t>jFEX</a:t>
            </a:r>
            <a:r>
              <a:rPr lang="en-GB" dirty="0" smtClean="0"/>
              <a:t> based</a:t>
            </a:r>
          </a:p>
          <a:p>
            <a:r>
              <a:rPr lang="en-GB" dirty="0" err="1" smtClean="0"/>
              <a:t>jFEX</a:t>
            </a:r>
            <a:r>
              <a:rPr lang="en-GB" dirty="0" smtClean="0"/>
              <a:t> shown to work well in current incarnation (1 FPGA)</a:t>
            </a:r>
          </a:p>
          <a:p>
            <a:r>
              <a:rPr lang="en-GB" dirty="0" err="1" smtClean="0"/>
              <a:t>jFEX</a:t>
            </a:r>
            <a:r>
              <a:rPr lang="en-GB" dirty="0" smtClean="0"/>
              <a:t> programme ongoing ... Prototyping … review… preproduction…   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further input into L1Topo programme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Real work:</a:t>
            </a:r>
          </a:p>
          <a:p>
            <a:pPr lvl="1"/>
            <a:r>
              <a:rPr lang="en-GB" dirty="0" smtClean="0"/>
              <a:t>transformation </a:t>
            </a:r>
            <a:r>
              <a:rPr lang="en-GB" dirty="0" err="1" smtClean="0"/>
              <a:t>jFEX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L1Topo under way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Have been working on routing layer planning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currently updating block diagrams</a:t>
            </a:r>
          </a:p>
          <a:p>
            <a:pPr lvl="1"/>
            <a:r>
              <a:rPr lang="en-GB" sz="1800" dirty="0" smtClean="0">
                <a:sym typeface="Wingdings" panose="05000000000000000000" pitchFamily="2" charset="2"/>
              </a:rPr>
              <a:t>(Looking  into possible improvements of joint </a:t>
            </a:r>
            <a:r>
              <a:rPr lang="en-GB" sz="1800" dirty="0" err="1" smtClean="0">
                <a:sym typeface="Wingdings" panose="05000000000000000000" pitchFamily="2" charset="2"/>
              </a:rPr>
              <a:t>jFEX</a:t>
            </a:r>
            <a:r>
              <a:rPr lang="en-GB" sz="1800" dirty="0" smtClean="0">
                <a:sym typeface="Wingdings" panose="05000000000000000000" pitchFamily="2" charset="2"/>
              </a:rPr>
              <a:t>/</a:t>
            </a:r>
            <a:r>
              <a:rPr lang="en-GB" sz="1800" dirty="0" err="1" smtClean="0">
                <a:sym typeface="Wingdings" panose="05000000000000000000" pitchFamily="2" charset="2"/>
              </a:rPr>
              <a:t>Topo</a:t>
            </a:r>
            <a:r>
              <a:rPr lang="en-GB" sz="1800" dirty="0" smtClean="0">
                <a:sym typeface="Wingdings" panose="05000000000000000000" pitchFamily="2" charset="2"/>
              </a:rPr>
              <a:t> scheme)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Paper work: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Engineering specs meant to be available April, 2017 – slight delay…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6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89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9224"/>
            <a:ext cx="8119611" cy="37444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at Phase-1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380312" y="1772816"/>
            <a:ext cx="1512168" cy="7075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100" b="1" dirty="0" smtClean="0">
                <a:solidFill>
                  <a:srgbClr val="FF0000"/>
                </a:solidFill>
              </a:rPr>
              <a:t>TDR</a:t>
            </a:r>
            <a:r>
              <a:rPr lang="en-GB" sz="4000" b="1" dirty="0" smtClean="0">
                <a:solidFill>
                  <a:srgbClr val="FF0000"/>
                </a:solidFill>
              </a:rPr>
              <a:t/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2900" dirty="0" smtClean="0">
                <a:solidFill>
                  <a:srgbClr val="FF0000"/>
                </a:solidFill>
              </a:rPr>
              <a:t>figures</a:t>
            </a:r>
            <a:endParaRPr lang="en-GB" sz="2900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64088" y="170080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344" y="4077072"/>
            <a:ext cx="8715436" cy="6075080"/>
          </a:xfrm>
        </p:spPr>
        <p:txBody>
          <a:bodyPr/>
          <a:lstStyle/>
          <a:p>
            <a:r>
              <a:rPr lang="en-GB" dirty="0" smtClean="0"/>
              <a:t>Latency is tight</a:t>
            </a:r>
          </a:p>
          <a:p>
            <a:r>
              <a:rPr lang="en-GB" dirty="0" smtClean="0"/>
              <a:t>Inter-FPGA fan-out is part of </a:t>
            </a:r>
            <a:r>
              <a:rPr lang="en-GB" dirty="0" err="1" smtClean="0"/>
              <a:t>algo</a:t>
            </a:r>
            <a:r>
              <a:rPr lang="en-GB" dirty="0" smtClean="0"/>
              <a:t> latency !  ~2BC ?</a:t>
            </a:r>
          </a:p>
          <a:p>
            <a:r>
              <a:rPr lang="en-GB" dirty="0"/>
              <a:t>Incoming signals on latency critical path </a:t>
            </a:r>
            <a:r>
              <a:rPr lang="en-GB" dirty="0" smtClean="0"/>
              <a:t>(Muons / NSW) might </a:t>
            </a:r>
            <a:r>
              <a:rPr lang="en-GB" dirty="0"/>
              <a:t>bypass </a:t>
            </a:r>
            <a:r>
              <a:rPr lang="en-GB" dirty="0" smtClean="0"/>
              <a:t>inter-FPGA fan-out (upstream duplication)</a:t>
            </a:r>
          </a:p>
          <a:p>
            <a:r>
              <a:rPr lang="en-GB" dirty="0" smtClean="0"/>
              <a:t>Check input MGT/deserialization latency assumptions against current reality (</a:t>
            </a:r>
            <a:r>
              <a:rPr lang="en-GB" dirty="0" err="1" smtClean="0"/>
              <a:t>Topo</a:t>
            </a:r>
            <a:r>
              <a:rPr lang="en-GB" dirty="0" smtClean="0"/>
              <a:t> I)</a:t>
            </a:r>
            <a:endParaRPr lang="en-GB" dirty="0"/>
          </a:p>
          <a:p>
            <a:r>
              <a:rPr lang="en-GB" dirty="0" smtClean="0"/>
              <a:t>Electrical fast output path available (limited bandwidth)</a:t>
            </a:r>
          </a:p>
        </p:txBody>
      </p:sp>
      <p:sp>
        <p:nvSpPr>
          <p:cNvPr id="9" name="Ellipse 8"/>
          <p:cNvSpPr/>
          <p:nvPr/>
        </p:nvSpPr>
        <p:spPr>
          <a:xfrm>
            <a:off x="6804248" y="4458865"/>
            <a:ext cx="1008112" cy="510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8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Phase-2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Seems that old plans for forward compatibility to Phase-2 have become obsolete.</a:t>
            </a:r>
          </a:p>
          <a:p>
            <a:r>
              <a:rPr lang="en-GB" dirty="0" smtClean="0"/>
              <a:t>Therefore no Phase-2 slides in this presentation</a:t>
            </a:r>
          </a:p>
          <a:p>
            <a:r>
              <a:rPr lang="en-GB" dirty="0" smtClean="0"/>
              <a:t>However, please note that there is plenty of optical output bandwidth available (up to 600Gb/s per L1Topo module) which is certainly not required into a Phase-1 style CTP.  </a:t>
            </a:r>
          </a:p>
          <a:p>
            <a:r>
              <a:rPr lang="en-GB" dirty="0" smtClean="0"/>
              <a:t>So probably well prepared for a new lease of life at Phase-2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@ Run-2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262961" cy="489637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14282" y="5811448"/>
            <a:ext cx="8715436" cy="7544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Two modules running topological algorithms, </a:t>
            </a:r>
            <a:r>
              <a:rPr lang="en-GB" dirty="0" err="1" smtClean="0"/>
              <a:t>Calo</a:t>
            </a:r>
            <a:r>
              <a:rPr lang="en-GB" dirty="0" smtClean="0"/>
              <a:t> &amp; Muons</a:t>
            </a:r>
          </a:p>
          <a:p>
            <a:pPr marL="0" indent="0" algn="ctr">
              <a:buNone/>
            </a:pPr>
            <a:r>
              <a:rPr lang="en-GB" dirty="0" smtClean="0"/>
              <a:t>(multiplicity based </a:t>
            </a:r>
            <a:r>
              <a:rPr lang="en-GB" dirty="0" err="1" smtClean="0"/>
              <a:t>Calo</a:t>
            </a:r>
            <a:r>
              <a:rPr lang="en-GB" dirty="0" smtClean="0"/>
              <a:t> triggers provided by CMX)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1" y="785813"/>
            <a:ext cx="5572565" cy="3715477"/>
          </a:xfrm>
        </p:spPr>
      </p:pic>
      <p:sp>
        <p:nvSpPr>
          <p:cNvPr id="3" name="Gleichschenkliges Dreieck 2"/>
          <p:cNvSpPr/>
          <p:nvPr/>
        </p:nvSpPr>
        <p:spPr>
          <a:xfrm>
            <a:off x="2519005" y="1730455"/>
            <a:ext cx="3600839" cy="344781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module @ Run-2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634237" y="3216092"/>
            <a:ext cx="5415064" cy="3346653"/>
            <a:chOff x="640333" y="1090459"/>
            <a:chExt cx="5415064" cy="334665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630928" y="2306941"/>
              <a:ext cx="1418157" cy="579837"/>
              <a:chOff x="2630928" y="2306941"/>
              <a:chExt cx="1418157" cy="579837"/>
            </a:xfrm>
          </p:grpSpPr>
          <p:sp>
            <p:nvSpPr>
              <p:cNvPr id="21" name="Rechteck 20"/>
              <p:cNvSpPr/>
              <p:nvPr/>
            </p:nvSpPr>
            <p:spPr>
              <a:xfrm>
                <a:off x="2630928" y="2306941"/>
                <a:ext cx="576064" cy="579837"/>
              </a:xfrm>
              <a:prstGeom prst="rect">
                <a:avLst/>
              </a:prstGeom>
              <a:solidFill>
                <a:srgbClr val="FF0000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3473021" y="2306941"/>
                <a:ext cx="576064" cy="579837"/>
              </a:xfrm>
              <a:prstGeom prst="rect">
                <a:avLst/>
              </a:prstGeom>
              <a:solidFill>
                <a:srgbClr val="FF0000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2411761" y="1999872"/>
              <a:ext cx="187220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pPr algn="ctr"/>
              <a:r>
                <a:rPr lang="en-GB" dirty="0" smtClean="0"/>
                <a:t>real-time path</a:t>
              </a:r>
            </a:p>
            <a:p>
              <a:pPr algn="ctr"/>
              <a:r>
                <a:rPr lang="en-GB" dirty="0" smtClean="0"/>
                <a:t>algorithms</a:t>
              </a:r>
            </a:p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640333" y="2138370"/>
                  <a:ext cx="1314763" cy="92333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err="1"/>
                    <a:t>o</a:t>
                  </a:r>
                  <a:r>
                    <a:rPr lang="en-GB" dirty="0" err="1" smtClean="0"/>
                    <a:t>pto</a:t>
                  </a:r>
                  <a:r>
                    <a:rPr lang="en-GB" dirty="0" smtClean="0"/>
                    <a:t>-</a:t>
                  </a:r>
                </a:p>
                <a:p>
                  <a:pPr algn="ctr"/>
                  <a:r>
                    <a:rPr lang="en-GB" dirty="0" smtClean="0"/>
                    <a:t>electrical in</a:t>
                  </a:r>
                </a:p>
                <a:p>
                  <a:pPr algn="ctr"/>
                  <a:r>
                    <a:rPr lang="en-GB" dirty="0" err="1"/>
                    <a:t>c</a:t>
                  </a:r>
                  <a:r>
                    <a:rPr lang="en-GB" dirty="0" err="1" smtClean="0"/>
                    <a:t>alo</a:t>
                  </a:r>
                  <a:r>
                    <a:rPr lang="en-GB" dirty="0" smtClean="0"/>
                    <a:t> /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µ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33" y="2138370"/>
                  <a:ext cx="1314763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450" t="-1266" b="-696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Gerader Verbinder 10"/>
            <p:cNvCxnSpPr>
              <a:stCxn id="10" idx="3"/>
              <a:endCxn id="9" idx="1"/>
            </p:cNvCxnSpPr>
            <p:nvPr/>
          </p:nvCxnSpPr>
          <p:spPr>
            <a:xfrm>
              <a:off x="1955096" y="2600035"/>
              <a:ext cx="456665" cy="2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4740634" y="2415369"/>
              <a:ext cx="1314763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CTP</a:t>
              </a:r>
            </a:p>
          </p:txBody>
        </p:sp>
        <p:cxnSp>
          <p:nvCxnSpPr>
            <p:cNvPr id="13" name="Gerader Verbinder 12"/>
            <p:cNvCxnSpPr/>
            <p:nvPr/>
          </p:nvCxnSpPr>
          <p:spPr>
            <a:xfrm flipV="1">
              <a:off x="4277417" y="2600035"/>
              <a:ext cx="441358" cy="1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541191" y="1348415"/>
              <a:ext cx="1613346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module control</a:t>
              </a:r>
            </a:p>
          </p:txBody>
        </p:sp>
        <p:cxnSp>
          <p:nvCxnSpPr>
            <p:cNvPr id="15" name="Gerader Verbinder 14"/>
            <p:cNvCxnSpPr>
              <a:endCxn id="9" idx="0"/>
            </p:cNvCxnSpPr>
            <p:nvPr/>
          </p:nvCxnSpPr>
          <p:spPr>
            <a:xfrm>
              <a:off x="3347864" y="1742643"/>
              <a:ext cx="1" cy="257229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1955096" y="3594429"/>
              <a:ext cx="2763679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readout / embedded ROD</a:t>
              </a:r>
            </a:p>
          </p:txBody>
        </p:sp>
        <p:cxnSp>
          <p:nvCxnSpPr>
            <p:cNvPr id="17" name="Gerader Verbinder 16"/>
            <p:cNvCxnSpPr/>
            <p:nvPr/>
          </p:nvCxnSpPr>
          <p:spPr>
            <a:xfrm>
              <a:off x="3347864" y="3967699"/>
              <a:ext cx="0" cy="469413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flipH="1">
              <a:off x="2194357" y="2600035"/>
              <a:ext cx="1379" cy="994394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>
              <a:off x="4496717" y="2596860"/>
              <a:ext cx="1379" cy="994394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>
              <a:off x="3347864" y="1090459"/>
              <a:ext cx="1" cy="257229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nhaltsplatzhalter 2"/>
          <p:cNvSpPr txBox="1">
            <a:spLocks/>
          </p:cNvSpPr>
          <p:nvPr/>
        </p:nvSpPr>
        <p:spPr>
          <a:xfrm>
            <a:off x="0" y="5228318"/>
            <a:ext cx="8715436" cy="1491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two algorithmic processors</a:t>
            </a:r>
          </a:p>
          <a:p>
            <a:r>
              <a:rPr lang="en-GB" dirty="0" smtClean="0"/>
              <a:t>80 fibre inputs @ 6.4Gb/s each</a:t>
            </a:r>
          </a:p>
          <a:p>
            <a:r>
              <a:rPr lang="en-GB" dirty="0" smtClean="0"/>
              <a:t>optical and electrical to CTP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93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L1Topo @ Phase-1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28564" y="5157192"/>
            <a:ext cx="8715436" cy="129614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New L1Topo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jFEX</a:t>
            </a:r>
            <a:r>
              <a:rPr lang="de-DE" dirty="0" smtClean="0"/>
              <a:t> </a:t>
            </a:r>
            <a:r>
              <a:rPr lang="de-DE" dirty="0" err="1" smtClean="0"/>
              <a:t>mainboard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processors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twelve</a:t>
            </a:r>
            <a:r>
              <a:rPr lang="de-DE" dirty="0" smtClean="0"/>
              <a:t> 12-way </a:t>
            </a:r>
            <a:r>
              <a:rPr lang="de-DE" dirty="0" err="1" smtClean="0"/>
              <a:t>optos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r>
              <a:rPr lang="de-DE" dirty="0" smtClean="0"/>
              <a:t>Extension </a:t>
            </a:r>
            <a:r>
              <a:rPr lang="de-DE" dirty="0" err="1" smtClean="0"/>
              <a:t>mezzanine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out </a:t>
            </a:r>
            <a:r>
              <a:rPr lang="de-DE" dirty="0" err="1" smtClean="0"/>
              <a:t>to</a:t>
            </a:r>
            <a:r>
              <a:rPr lang="de-DE" dirty="0" smtClean="0"/>
              <a:t> CTP </a:t>
            </a:r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860032" y="980728"/>
            <a:ext cx="4141124" cy="41629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 </a:t>
            </a:r>
            <a:r>
              <a:rPr lang="de-DE" dirty="0" err="1" smtClean="0"/>
              <a:t>jFEX</a:t>
            </a:r>
            <a:r>
              <a:rPr lang="de-DE" dirty="0" smtClean="0"/>
              <a:t> prototype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ATCA </a:t>
            </a:r>
            <a:r>
              <a:rPr lang="de-DE" dirty="0" err="1" smtClean="0"/>
              <a:t>module</a:t>
            </a:r>
            <a:endParaRPr lang="de-DE" dirty="0" smtClean="0"/>
          </a:p>
          <a:p>
            <a:r>
              <a:rPr lang="de-DE" dirty="0"/>
              <a:t>Input </a:t>
            </a:r>
            <a:r>
              <a:rPr lang="de-DE" dirty="0" err="1"/>
              <a:t>fibres</a:t>
            </a:r>
            <a:r>
              <a:rPr lang="de-DE" dirty="0"/>
              <a:t> </a:t>
            </a:r>
            <a:r>
              <a:rPr lang="de-DE" dirty="0" smtClean="0"/>
              <a:t>via </a:t>
            </a:r>
            <a:r>
              <a:rPr lang="de-DE" dirty="0"/>
              <a:t>Zone </a:t>
            </a:r>
            <a:r>
              <a:rPr lang="de-DE" dirty="0" smtClean="0"/>
              <a:t>3</a:t>
            </a:r>
          </a:p>
          <a:p>
            <a:r>
              <a:rPr lang="de-DE" dirty="0"/>
              <a:t>24 12-way </a:t>
            </a:r>
            <a:r>
              <a:rPr lang="de-DE" dirty="0" err="1"/>
              <a:t>opto</a:t>
            </a:r>
            <a:r>
              <a:rPr lang="de-DE" dirty="0"/>
              <a:t> </a:t>
            </a:r>
            <a:r>
              <a:rPr lang="de-DE" dirty="0" err="1" smtClean="0"/>
              <a:t>devices</a:t>
            </a:r>
            <a:endParaRPr lang="de-DE" dirty="0" smtClean="0"/>
          </a:p>
          <a:p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FPGAs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mounted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Control on </a:t>
            </a:r>
            <a:r>
              <a:rPr lang="de-DE" dirty="0" err="1" smtClean="0"/>
              <a:t>mezzanine</a:t>
            </a:r>
            <a:endParaRPr lang="de-DE" dirty="0" smtClean="0"/>
          </a:p>
          <a:p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@CERN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467543" y="785950"/>
            <a:ext cx="8533613" cy="4210996"/>
            <a:chOff x="467543" y="785950"/>
            <a:chExt cx="8533613" cy="4210996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67543" y="785950"/>
              <a:ext cx="4320481" cy="4210996"/>
              <a:chOff x="467543" y="785950"/>
              <a:chExt cx="4320481" cy="4210996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3" y="785950"/>
                <a:ext cx="4320481" cy="4210996"/>
              </a:xfrm>
              <a:prstGeom prst="rect">
                <a:avLst/>
              </a:prstGeom>
            </p:spPr>
          </p:pic>
          <p:sp>
            <p:nvSpPr>
              <p:cNvPr id="13" name="Rechteck 12"/>
              <p:cNvSpPr/>
              <p:nvPr/>
            </p:nvSpPr>
            <p:spPr>
              <a:xfrm>
                <a:off x="1187624" y="980728"/>
                <a:ext cx="2160240" cy="1008112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2054279" y="2564904"/>
                <a:ext cx="2085673" cy="936104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611560" y="3501008"/>
                <a:ext cx="1368152" cy="1368152"/>
              </a:xfrm>
              <a:prstGeom prst="rect">
                <a:avLst/>
              </a:prstGeom>
              <a:noFill/>
              <a:ln w="476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8" name="Gerade Verbindung mit Pfeil 17"/>
            <p:cNvCxnSpPr/>
            <p:nvPr/>
          </p:nvCxnSpPr>
          <p:spPr>
            <a:xfrm flipH="1">
              <a:off x="4444344" y="1978487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H="1">
              <a:off x="4444344" y="1700808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4444344" y="1412776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H="1">
              <a:off x="4444344" y="1124744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H="1">
              <a:off x="8657476" y="2420888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hteck 25"/>
          <p:cNvSpPr/>
          <p:nvPr/>
        </p:nvSpPr>
        <p:spPr>
          <a:xfrm>
            <a:off x="1475657" y="5635869"/>
            <a:ext cx="5256584" cy="3134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791580" y="6021287"/>
            <a:ext cx="3060339" cy="3600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35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L1Topo </a:t>
            </a:r>
            <a:r>
              <a:rPr lang="de-DE" dirty="0" err="1" smtClean="0"/>
              <a:t>module</a:t>
            </a:r>
            <a:r>
              <a:rPr lang="de-DE" dirty="0" smtClean="0"/>
              <a:t> block </a:t>
            </a:r>
            <a:r>
              <a:rPr lang="de-DE" dirty="0" err="1" smtClean="0"/>
              <a:t>diagram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6" name="Grafik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4673"/>
            <a:ext cx="7572693" cy="48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</a:t>
            </a:r>
            <a:r>
              <a:rPr lang="en-GB" dirty="0">
                <a:sym typeface="Wingdings" panose="05000000000000000000" pitchFamily="2" charset="2"/>
              </a:rPr>
              <a:t>@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P</a:t>
            </a:r>
            <a:r>
              <a:rPr lang="en-GB" dirty="0" smtClean="0">
                <a:sym typeface="Wingdings" panose="05000000000000000000" pitchFamily="2" charset="2"/>
              </a:rPr>
              <a:t>hase 1, some details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85794"/>
            <a:ext cx="8821644" cy="57150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ATCA modules compatible to the L1Calo Phase-1 ecosystem</a:t>
            </a:r>
          </a:p>
          <a:p>
            <a:r>
              <a:rPr lang="en-GB" dirty="0" smtClean="0"/>
              <a:t>L1Calo standard ROD &amp; clock distribution</a:t>
            </a:r>
          </a:p>
          <a:p>
            <a:r>
              <a:rPr lang="en-GB" dirty="0" smtClean="0"/>
              <a:t>L1Calo standard Zone 3</a:t>
            </a:r>
          </a:p>
          <a:p>
            <a:r>
              <a:rPr lang="en-GB" dirty="0" smtClean="0"/>
              <a:t>118 input fibres per FPGA processor FPGA</a:t>
            </a:r>
          </a:p>
          <a:p>
            <a:r>
              <a:rPr lang="en-GB" dirty="0" smtClean="0"/>
              <a:t>24 output fibres per FPGA processor FPGA</a:t>
            </a:r>
          </a:p>
          <a:p>
            <a:r>
              <a:rPr lang="en-GB" dirty="0" smtClean="0"/>
              <a:t>Designed for mixed 11.2/12.8 </a:t>
            </a:r>
            <a:r>
              <a:rPr lang="en-GB" dirty="0" err="1" smtClean="0"/>
              <a:t>Gbps</a:t>
            </a:r>
            <a:r>
              <a:rPr lang="en-GB" dirty="0" smtClean="0"/>
              <a:t> environment</a:t>
            </a:r>
          </a:p>
          <a:p>
            <a:r>
              <a:rPr lang="en-GB" dirty="0" smtClean="0"/>
              <a:t>Electrical and optical output to CTP</a:t>
            </a:r>
          </a:p>
          <a:p>
            <a:r>
              <a:rPr lang="en-GB" dirty="0" smtClean="0"/>
              <a:t>Electrical output via mezzanine / front panel</a:t>
            </a:r>
          </a:p>
          <a:p>
            <a:r>
              <a:rPr lang="en-GB" dirty="0" smtClean="0"/>
              <a:t>Some, but limited inter-FPGA connectivity (latency!)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That’s basically the maximum possible with current technologies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3 L1Topo modules were initially planned for Phase-1</a:t>
            </a:r>
          </a:p>
          <a:p>
            <a:pPr lvl="1"/>
            <a:r>
              <a:rPr lang="en-GB" dirty="0"/>
              <a:t>2 × topology</a:t>
            </a:r>
            <a:endParaRPr lang="en-GB" dirty="0" smtClean="0"/>
          </a:p>
          <a:p>
            <a:pPr lvl="1"/>
            <a:r>
              <a:rPr lang="en-GB" dirty="0" smtClean="0"/>
              <a:t>1</a:t>
            </a:r>
            <a:r>
              <a:rPr lang="en-GB" dirty="0"/>
              <a:t> </a:t>
            </a:r>
            <a:r>
              <a:rPr lang="en-GB" dirty="0" smtClean="0"/>
              <a:t>× hit merger for L1Calo multiplicity triggers</a:t>
            </a:r>
          </a:p>
          <a:p>
            <a:pPr marL="0" indent="0">
              <a:buNone/>
            </a:pPr>
            <a:r>
              <a:rPr lang="en-GB" dirty="0" smtClean="0"/>
              <a:t>Further: see slides on L1Topo specification task force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8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Interfaces </a:t>
            </a:r>
            <a:r>
              <a:rPr lang="de-DE" dirty="0" err="1" smtClean="0"/>
              <a:t>to</a:t>
            </a:r>
            <a:r>
              <a:rPr lang="de-DE" dirty="0" smtClean="0"/>
              <a:t> L1Calo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Muons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Optical multi fibre bundles, via MPO/MTP in Zone-3</a:t>
            </a:r>
          </a:p>
          <a:p>
            <a:r>
              <a:rPr lang="en-GB" dirty="0"/>
              <a:t>Receivers are Foxconn/Broadcom </a:t>
            </a:r>
            <a:r>
              <a:rPr lang="en-GB" dirty="0" smtClean="0"/>
              <a:t>AFBR-824, 14 Gb/s</a:t>
            </a:r>
          </a:p>
          <a:p>
            <a:r>
              <a:rPr lang="en-GB" dirty="0" smtClean="0"/>
              <a:t>FPGAs support up to 16 Gb/s</a:t>
            </a:r>
          </a:p>
          <a:p>
            <a:r>
              <a:rPr lang="en-GB" dirty="0" smtClean="0"/>
              <a:t>System designed for mixed 11.2 and 12.8 Gb/s operation</a:t>
            </a:r>
          </a:p>
          <a:p>
            <a:pPr lvl="1"/>
            <a:r>
              <a:rPr lang="en-GB" dirty="0" smtClean="0"/>
              <a:t>Required by </a:t>
            </a:r>
            <a:r>
              <a:rPr lang="en-GB" dirty="0" err="1" smtClean="0"/>
              <a:t>xFEX</a:t>
            </a:r>
            <a:r>
              <a:rPr lang="en-GB" dirty="0" smtClean="0"/>
              <a:t> constraints</a:t>
            </a:r>
          </a:p>
          <a:p>
            <a:pPr lvl="1"/>
            <a:r>
              <a:rPr lang="en-GB" dirty="0" smtClean="0"/>
              <a:t>Muons ?</a:t>
            </a:r>
          </a:p>
          <a:p>
            <a:r>
              <a:rPr lang="en-GB" dirty="0" smtClean="0"/>
              <a:t>For latency reasons 8b/10b encoding supported only</a:t>
            </a:r>
          </a:p>
          <a:p>
            <a:r>
              <a:rPr lang="en-GB" dirty="0" smtClean="0"/>
              <a:t>L1Topo specifications task force (Steve H.) has set requirements regarding data volume into L1Topo</a:t>
            </a:r>
          </a:p>
          <a:p>
            <a:r>
              <a:rPr lang="en-GB" dirty="0" smtClean="0"/>
              <a:t>Finer details of data contents / Trigger Objects (TOBs) and formats to be defined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Report on specifications taskforce activities and results at recent L1Calo meeting, and draft requirements document:</a:t>
            </a:r>
          </a:p>
          <a:p>
            <a:pPr marL="0" indent="0">
              <a:buNone/>
            </a:pPr>
            <a:r>
              <a:rPr lang="en-GB" sz="1000" dirty="0">
                <a:hlinkClick r:id="rId2"/>
              </a:rPr>
              <a:t>https://</a:t>
            </a:r>
            <a:r>
              <a:rPr lang="en-GB" sz="1000" dirty="0" smtClean="0">
                <a:hlinkClick r:id="rId2"/>
              </a:rPr>
              <a:t>indico.cern.ch/event/598198/contributions/2483149/attachments/1419514/2174908/topo170228.pdf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>
                <a:hlinkClick r:id="rId3"/>
              </a:rPr>
              <a:t>https://</a:t>
            </a:r>
            <a:r>
              <a:rPr lang="en-GB" sz="1000" dirty="0" smtClean="0">
                <a:hlinkClick r:id="rId3"/>
              </a:rPr>
              <a:t>indico.cern.ch/event/598198/contributions/2483149/attachments/1419514/2174678/toporequirements.pdf</a:t>
            </a:r>
            <a:endParaRPr lang="en-GB" sz="1000" dirty="0" smtClean="0"/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05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contents…  example…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8" y="785813"/>
            <a:ext cx="7529285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2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into L1Topo, summary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052736"/>
            <a:ext cx="8715375" cy="303623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14312" y="4427351"/>
            <a:ext cx="8715436" cy="20259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dirty="0" smtClean="0"/>
              <a:t>Maximum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fibres</a:t>
            </a:r>
            <a:r>
              <a:rPr lang="de-DE" dirty="0" smtClean="0"/>
              <a:t>) </a:t>
            </a:r>
            <a:r>
              <a:rPr lang="de-DE" dirty="0" err="1" smtClean="0"/>
              <a:t>supplied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. </a:t>
            </a:r>
            <a:r>
              <a:rPr lang="de-DE" dirty="0" err="1" smtClean="0"/>
              <a:t>Ideally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supplies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L1Topo </a:t>
            </a:r>
            <a:r>
              <a:rPr lang="de-DE" dirty="0" err="1" smtClean="0"/>
              <a:t>processor</a:t>
            </a:r>
            <a:r>
              <a:rPr lang="de-DE" dirty="0" smtClean="0"/>
              <a:t> FPGA </a:t>
            </a:r>
            <a:r>
              <a:rPr lang="de-DE" dirty="0" err="1" smtClean="0"/>
              <a:t>exclusively</a:t>
            </a:r>
            <a:r>
              <a:rPr lang="de-DE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outputs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upstreams</a:t>
            </a:r>
            <a:r>
              <a:rPr lang="de-DE" dirty="0" smtClean="0"/>
              <a:t> </a:t>
            </a:r>
            <a:r>
              <a:rPr lang="de-DE" dirty="0" err="1" smtClean="0"/>
              <a:t>processors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assumed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Font typeface="Arial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37248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Bildschirmpräsentation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Verdana</vt:lpstr>
      <vt:lpstr>Wingdings</vt:lpstr>
      <vt:lpstr>Larissa-Design</vt:lpstr>
      <vt:lpstr>L1Topo Phase-1</vt:lpstr>
      <vt:lpstr>L1Topo @ Run-2</vt:lpstr>
      <vt:lpstr>L1Topo module @ Run-2 </vt:lpstr>
      <vt:lpstr>L1Topo @ Phase-1</vt:lpstr>
      <vt:lpstr>L1Topo module block diagram</vt:lpstr>
      <vt:lpstr>L1Topo @ Phase 1, some details</vt:lpstr>
      <vt:lpstr>Interfaces to L1Calo and Muons</vt:lpstr>
      <vt:lpstr>Data contents…  example…</vt:lpstr>
      <vt:lpstr>Data into L1Topo, summary</vt:lpstr>
      <vt:lpstr>Allocation of L1Topo input bandwidth</vt:lpstr>
      <vt:lpstr>How to get data into L1Topo (1)</vt:lpstr>
      <vt:lpstr>How to get data into L1Topo (2)</vt:lpstr>
      <vt:lpstr>How to get data into L1Topo (3)</vt:lpstr>
      <vt:lpstr>L1Topo input bandwidth</vt:lpstr>
      <vt:lpstr>Status of h/w development</vt:lpstr>
      <vt:lpstr>Backup slides</vt:lpstr>
      <vt:lpstr>Latency at Phase-1</vt:lpstr>
      <vt:lpstr>Phase-2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1253</cp:revision>
  <cp:lastPrinted>2014-07-16T13:05:00Z</cp:lastPrinted>
  <dcterms:created xsi:type="dcterms:W3CDTF">2009-12-08T11:59:40Z</dcterms:created>
  <dcterms:modified xsi:type="dcterms:W3CDTF">2017-04-27T04:59:27Z</dcterms:modified>
</cp:coreProperties>
</file>