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"/>
  </p:notesMasterIdLst>
  <p:sldIdLst>
    <p:sldId id="257" r:id="rId3"/>
    <p:sldId id="258" r:id="rId4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110" d="100"/>
          <a:sy n="110" d="100"/>
        </p:scale>
        <p:origin x="1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F0C442E-3CCE-4916-9C42-3972153660E5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908280" y="4725360"/>
            <a:ext cx="4988520" cy="4473360"/>
          </a:xfrm>
          <a:prstGeom prst="rect">
            <a:avLst/>
          </a:prstGeom>
        </p:spPr>
        <p:txBody>
          <a:bodyPr lIns="88920" tIns="44640" rIns="88920" bIns="44640"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3856320" y="9446040"/>
            <a:ext cx="2949120" cy="497880"/>
          </a:xfrm>
          <a:prstGeom prst="rect">
            <a:avLst/>
          </a:prstGeom>
          <a:noFill/>
          <a:ln w="9360">
            <a:noFill/>
          </a:ln>
        </p:spPr>
        <p:txBody>
          <a:bodyPr lIns="88920" tIns="44640" rIns="88920" bIns="44640" anchor="b"/>
          <a:lstStyle/>
          <a:p>
            <a:pPr algn="r">
              <a:lnSpc>
                <a:spcPct val="100000"/>
              </a:lnSpc>
            </a:pPr>
            <a:fld id="{48F44AB0-3F62-4C5D-9F7B-E837E487EE81}" type="slidenum">
              <a:rPr lang="en-U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ヒラギノ角ゴ Pro W3"/>
              </a:r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76813" cy="3733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5F25F-3CB9-4888-9669-D2AEA33B53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381528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84360" y="3824640"/>
            <a:ext cx="381528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639520" y="1340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2639520" y="3824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84360" y="3824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3815280" cy="4754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84360" y="1340640"/>
            <a:ext cx="3815280" cy="4754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684360" y="2196000"/>
            <a:ext cx="3815280" cy="304380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684360" y="2196000"/>
            <a:ext cx="3815280" cy="304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84360" y="1340640"/>
            <a:ext cx="3815280" cy="475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3815280" cy="4754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1861560" cy="4754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639520" y="1340640"/>
            <a:ext cx="1861560" cy="4754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85800" y="549360"/>
            <a:ext cx="7772040" cy="350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84360" y="3824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639520" y="1340640"/>
            <a:ext cx="1861560" cy="4754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4360" y="1340640"/>
            <a:ext cx="3815280" cy="475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1861560" cy="4754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639520" y="1340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2639520" y="3824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639520" y="1340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84360" y="3824640"/>
            <a:ext cx="381528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381528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84360" y="3824640"/>
            <a:ext cx="381528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639520" y="1340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639520" y="3824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84360" y="3824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3815280" cy="4754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84360" y="1340640"/>
            <a:ext cx="3815280" cy="4754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684360" y="2196000"/>
            <a:ext cx="3815280" cy="304380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684360" y="2196000"/>
            <a:ext cx="3815280" cy="304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3815280" cy="4754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1861560" cy="4754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639520" y="1340640"/>
            <a:ext cx="1861560" cy="4754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549360"/>
            <a:ext cx="7772040" cy="350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84360" y="3824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639520" y="1340640"/>
            <a:ext cx="1861560" cy="4754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1861560" cy="4754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639520" y="1340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639520" y="3824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639520" y="1340640"/>
            <a:ext cx="186156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84360" y="3824640"/>
            <a:ext cx="3815280" cy="2268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3815280" cy="4754880"/>
          </a:xfrm>
          <a:prstGeom prst="rect">
            <a:avLst/>
          </a:prstGeom>
        </p:spPr>
        <p:txBody>
          <a:bodyPr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Click to edit Master text styles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Second level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  <a:p>
            <a:pPr marL="534960" lvl="2" indent="-1789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Third level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  <a:p>
            <a:pPr marL="712800" lvl="3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  <a:p>
            <a:pPr marL="903240" lvl="4" indent="-19008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46520" y="1340640"/>
            <a:ext cx="3809520" cy="4754880"/>
          </a:xfrm>
          <a:prstGeom prst="rect">
            <a:avLst/>
          </a:prstGeom>
        </p:spPr>
        <p:txBody>
          <a:bodyPr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Click to edit Master text styles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Second level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  <a:p>
            <a:pPr marL="534960" lvl="2" indent="-1789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Third level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  <a:p>
            <a:pPr marL="712800" lvl="3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  <a:p>
            <a:pPr marL="903240" lvl="4" indent="-19008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0E94F9E-DF63-43BF-A14D-7D7A60658BA4}" type="datetime3">
              <a:rPr lang="en-US" sz="1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23 January 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DRAFT of material for LHCC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B7AA7272-5CE7-4898-AFAA-27FFDA45847C}" type="slidenum">
              <a:rPr lang="en-US" sz="1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549360"/>
            <a:ext cx="7772040" cy="7567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84360" y="1340640"/>
            <a:ext cx="7772040" cy="4754880"/>
          </a:xfrm>
          <a:prstGeom prst="rect">
            <a:avLst/>
          </a:prstGeom>
        </p:spPr>
        <p:txBody>
          <a:bodyPr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Click to edit Master text styles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Lucida Sans"/>
              <a:buChar char="–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Second level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  <a:p>
            <a:pPr marL="534960" lvl="2" indent="-1789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Third level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  <a:p>
            <a:pPr marL="712800" lvl="3" indent="-177480">
              <a:lnSpc>
                <a:spcPct val="100000"/>
              </a:lnSpc>
              <a:buClr>
                <a:srgbClr val="7575D1"/>
              </a:buClr>
              <a:buFont typeface="Lucida Sans"/>
              <a:buChar char="–"/>
            </a:pPr>
            <a:r>
              <a:rPr lang="en-US" sz="1800" b="0" strike="noStrike" spc="-1">
                <a:solidFill>
                  <a:srgbClr val="7575D1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  <a:p>
            <a:pPr marL="903240" lvl="4" indent="-190080">
              <a:lnSpc>
                <a:spcPct val="100000"/>
              </a:lnSpc>
              <a:buClr>
                <a:srgbClr val="7575D1"/>
              </a:buClr>
              <a:buFont typeface="Lucida Sans"/>
              <a:buChar char="»"/>
            </a:pPr>
            <a:r>
              <a:rPr lang="en-US" sz="1800" b="0" strike="noStrike" spc="-1">
                <a:solidFill>
                  <a:srgbClr val="7575D1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E8ED414D-A0CD-4FB6-ACB1-86B04366B45E}" type="datetime3">
              <a:rPr lang="en-US" sz="1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23 January 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DRAFT of material for LHCC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B1F575D-064C-4744-9387-D3335E7F60D8}" type="slidenum">
              <a:rPr lang="en-US" sz="1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85800" y="549360"/>
            <a:ext cx="7772040" cy="756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L1Topo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 Status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684360" y="1340640"/>
            <a:ext cx="4161960" cy="471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Combine existing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jFEX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building blocks with Phase0 Topo design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charset="0"/>
              <a:ea typeface="Arial" charset="0"/>
              <a:cs typeface="Arial" charset="0"/>
            </a:endParaRPr>
          </a:p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</a:rPr>
              <a:t>Recent progress</a:t>
            </a:r>
          </a:p>
          <a:p>
            <a:pPr marL="635040" lvl="1" indent="-177480"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</a:rPr>
              <a:t>First draft for PDR in progress </a:t>
            </a:r>
          </a:p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</a:rPr>
              <a:t>Firmware </a:t>
            </a: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charset="0"/>
              <a:ea typeface="Arial" charset="0"/>
              <a:cs typeface="Arial" charset="0"/>
            </a:endParaRPr>
          </a:p>
          <a:p>
            <a:pPr marL="635040" lvl="1" indent="-177480"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</a:rPr>
              <a:t>Large 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</a:rPr>
              <a:t>part can be adapted from Phase0 Topo and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sz="1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</a:rPr>
              <a:t>FEX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7" name="TextShape 3"/>
          <p:cNvSpPr txBox="1"/>
          <p:nvPr/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Monday, January 23rd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TextShape 4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Phase-I L1Topo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TextShape 5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fld id="{8CD36651-F1BB-410A-A6FC-85E1A0E4F6BA}" type="slidenum">
              <a:rPr lang="en-US" sz="1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90" name="Picture 7"/>
          <p:cNvPicPr/>
          <p:nvPr/>
        </p:nvPicPr>
        <p:blipFill>
          <a:blip r:embed="rId3"/>
          <a:srcRect l="27" t="8" r="19" b="6"/>
          <a:stretch/>
        </p:blipFill>
        <p:spPr>
          <a:xfrm>
            <a:off x="7617600" y="1763640"/>
            <a:ext cx="1252080" cy="1100880"/>
          </a:xfrm>
          <a:prstGeom prst="rect">
            <a:avLst/>
          </a:prstGeom>
          <a:ln>
            <a:noFill/>
          </a:ln>
        </p:spPr>
      </p:pic>
      <p:sp>
        <p:nvSpPr>
          <p:cNvPr id="91" name="CustomShape 6"/>
          <p:cNvSpPr/>
          <p:nvPr/>
        </p:nvSpPr>
        <p:spPr>
          <a:xfrm>
            <a:off x="7634880" y="2859120"/>
            <a:ext cx="12189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Phase0 Topo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7"/>
          <p:cNvSpPr/>
          <p:nvPr/>
        </p:nvSpPr>
        <p:spPr>
          <a:xfrm>
            <a:off x="8207280" y="1929240"/>
            <a:ext cx="563040" cy="61812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3" name="Picture 2"/>
          <p:cNvPicPr/>
          <p:nvPr/>
        </p:nvPicPr>
        <p:blipFill>
          <a:blip r:embed="rId4"/>
          <a:stretch/>
        </p:blipFill>
        <p:spPr>
          <a:xfrm>
            <a:off x="4754880" y="1576800"/>
            <a:ext cx="1252080" cy="1323360"/>
          </a:xfrm>
          <a:prstGeom prst="rect">
            <a:avLst/>
          </a:prstGeom>
          <a:ln>
            <a:noFill/>
          </a:ln>
        </p:spPr>
      </p:pic>
      <p:sp>
        <p:nvSpPr>
          <p:cNvPr id="94" name="CustomShape 8"/>
          <p:cNvSpPr/>
          <p:nvPr/>
        </p:nvSpPr>
        <p:spPr>
          <a:xfrm>
            <a:off x="5034960" y="2891880"/>
            <a:ext cx="542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r>
              <a:rPr lang="en-US" sz="1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FEX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4"/>
          <p:cNvPicPr/>
          <p:nvPr/>
        </p:nvPicPr>
        <p:blipFill>
          <a:blip r:embed="rId5"/>
          <a:stretch/>
        </p:blipFill>
        <p:spPr>
          <a:xfrm>
            <a:off x="6302160" y="1249920"/>
            <a:ext cx="939240" cy="612720"/>
          </a:xfrm>
          <a:prstGeom prst="rect">
            <a:avLst/>
          </a:prstGeom>
          <a:ln>
            <a:noFill/>
          </a:ln>
        </p:spPr>
      </p:pic>
      <p:pic>
        <p:nvPicPr>
          <p:cNvPr id="96" name="Picture 6"/>
          <p:cNvPicPr/>
          <p:nvPr/>
        </p:nvPicPr>
        <p:blipFill>
          <a:blip r:embed="rId6"/>
          <a:stretch/>
        </p:blipFill>
        <p:spPr>
          <a:xfrm>
            <a:off x="6302160" y="2145240"/>
            <a:ext cx="939240" cy="1326600"/>
          </a:xfrm>
          <a:prstGeom prst="rect">
            <a:avLst/>
          </a:prstGeom>
          <a:ln>
            <a:noFill/>
          </a:ln>
        </p:spPr>
      </p:pic>
      <p:sp>
        <p:nvSpPr>
          <p:cNvPr id="97" name="CustomShape 9"/>
          <p:cNvSpPr/>
          <p:nvPr/>
        </p:nvSpPr>
        <p:spPr>
          <a:xfrm>
            <a:off x="4850640" y="2341800"/>
            <a:ext cx="298080" cy="454320"/>
          </a:xfrm>
          <a:prstGeom prst="rect">
            <a:avLst/>
          </a:prstGeom>
          <a:noFill/>
          <a:ln w="2556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10"/>
          <p:cNvSpPr/>
          <p:nvPr/>
        </p:nvSpPr>
        <p:spPr>
          <a:xfrm>
            <a:off x="4850640" y="2094840"/>
            <a:ext cx="298080" cy="220680"/>
          </a:xfrm>
          <a:prstGeom prst="rect">
            <a:avLst/>
          </a:prstGeom>
          <a:noFill/>
          <a:ln w="2556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11"/>
          <p:cNvSpPr/>
          <p:nvPr/>
        </p:nvSpPr>
        <p:spPr>
          <a:xfrm flipV="1">
            <a:off x="5148720" y="1669680"/>
            <a:ext cx="1153440" cy="47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12"/>
          <p:cNvSpPr/>
          <p:nvPr/>
        </p:nvSpPr>
        <p:spPr>
          <a:xfrm>
            <a:off x="5148720" y="2568960"/>
            <a:ext cx="1153440" cy="33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13"/>
          <p:cNvSpPr/>
          <p:nvPr/>
        </p:nvSpPr>
        <p:spPr>
          <a:xfrm>
            <a:off x="5852160" y="1809360"/>
            <a:ext cx="18496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pre-routed building blocks</a:t>
            </a: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14"/>
          <p:cNvSpPr/>
          <p:nvPr/>
        </p:nvSpPr>
        <p:spPr>
          <a:xfrm>
            <a:off x="7241400" y="1556280"/>
            <a:ext cx="1203120" cy="538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15"/>
          <p:cNvSpPr/>
          <p:nvPr/>
        </p:nvSpPr>
        <p:spPr>
          <a:xfrm flipV="1">
            <a:off x="7241400" y="2356200"/>
            <a:ext cx="1215000" cy="535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4" name="Picture 12"/>
          <p:cNvPicPr/>
          <p:nvPr/>
        </p:nvPicPr>
        <p:blipFill>
          <a:blip r:embed="rId7"/>
          <a:stretch/>
        </p:blipFill>
        <p:spPr>
          <a:xfrm>
            <a:off x="5469840" y="3564720"/>
            <a:ext cx="2788920" cy="256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12180"/>
            <a:ext cx="7772400" cy="757238"/>
          </a:xfrm>
        </p:spPr>
        <p:txBody>
          <a:bodyPr/>
          <a:lstStyle/>
          <a:p>
            <a:pPr algn="ctr"/>
            <a:r>
              <a:rPr lang="en-GB" sz="3600" dirty="0" smtClean="0"/>
              <a:t>L1Topo</a:t>
            </a:r>
            <a:r>
              <a:rPr lang="en-GB" sz="3600" dirty="0" smtClean="0"/>
              <a:t> </a:t>
            </a:r>
            <a:r>
              <a:rPr lang="en-GB" sz="3600" dirty="0" smtClean="0"/>
              <a:t>Planning</a:t>
            </a:r>
            <a:endParaRPr lang="en-GB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51520" y="980729"/>
            <a:ext cx="8568951" cy="31683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altLang="en-US" sz="1800" dirty="0" smtClean="0">
                <a:latin typeface="Arial" charset="0"/>
                <a:ea typeface="Arial" charset="0"/>
                <a:cs typeface="Arial" charset="0"/>
              </a:rPr>
              <a:t>Near-term milestones</a:t>
            </a:r>
          </a:p>
          <a:p>
            <a:pPr lvl="1"/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</a:rPr>
              <a:t>Preliminary design review (4/2017)</a:t>
            </a:r>
          </a:p>
          <a:p>
            <a:pPr lvl="1">
              <a:tabLst>
                <a:tab pos="4040188" algn="l"/>
              </a:tabLst>
            </a:pPr>
            <a:r>
              <a:rPr lang="en-GB" altLang="en-US" sz="1600" dirty="0" smtClean="0">
                <a:latin typeface="Arial" charset="0"/>
                <a:ea typeface="Arial" charset="0"/>
                <a:cs typeface="Arial" charset="0"/>
              </a:rPr>
              <a:t>Firmware:</a:t>
            </a:r>
          </a:p>
          <a:p>
            <a:pPr lvl="2">
              <a:tabLst>
                <a:tab pos="4040188" algn="l"/>
              </a:tabLst>
            </a:pPr>
            <a:r>
              <a:rPr lang="en-GB" altLang="en-US" sz="1600" dirty="0" smtClean="0">
                <a:latin typeface="Arial" charset="0"/>
                <a:ea typeface="Arial" charset="0"/>
                <a:cs typeface="Arial" charset="0"/>
              </a:rPr>
              <a:t>Basic high-speed link infrastructure 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</a:rPr>
              <a:t>(10/2017)</a:t>
            </a:r>
            <a:endParaRPr lang="en-GB" alt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lvl="2">
              <a:tabLst>
                <a:tab pos="4040188" algn="l"/>
              </a:tabLst>
            </a:pPr>
            <a:r>
              <a:rPr lang="en-GB" altLang="en-US" sz="1600" dirty="0" smtClean="0">
                <a:latin typeface="Arial" charset="0"/>
                <a:ea typeface="Arial" charset="0"/>
                <a:cs typeface="Arial" charset="0"/>
              </a:rPr>
              <a:t>Basic monitoring and diagnostics 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</a:rPr>
              <a:t>(10/2017)</a:t>
            </a:r>
            <a:endParaRPr lang="en-GB" alt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4040188" algn="l"/>
              </a:tabLst>
            </a:pPr>
            <a:r>
              <a:rPr lang="en-GB" altLang="en-US" sz="1800" dirty="0" smtClean="0">
                <a:latin typeface="Arial" charset="0"/>
                <a:ea typeface="Arial" charset="0"/>
                <a:cs typeface="Arial" charset="0"/>
              </a:rPr>
              <a:t>Engineering </a:t>
            </a:r>
            <a:r>
              <a:rPr lang="en-GB" altLang="en-US" sz="1800" dirty="0" smtClean="0">
                <a:latin typeface="Arial" charset="0"/>
                <a:ea typeface="Arial" charset="0"/>
                <a:cs typeface="Arial" charset="0"/>
              </a:rPr>
              <a:t>Effort</a:t>
            </a:r>
          </a:p>
          <a:p>
            <a:pPr lvl="1">
              <a:tabLst>
                <a:tab pos="1169988" algn="l"/>
              </a:tabLst>
            </a:pPr>
            <a:r>
              <a:rPr lang="en-GB" altLang="en-US" sz="1600" dirty="0" smtClean="0">
                <a:latin typeface="Arial" charset="0"/>
                <a:ea typeface="Arial" charset="0"/>
                <a:cs typeface="Arial" charset="0"/>
              </a:rPr>
              <a:t>FTE required:</a:t>
            </a:r>
            <a:r>
              <a:rPr lang="en-GB" altLang="en-US" sz="16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GB" altLang="en-US" sz="16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GB" altLang="en-US" sz="1600" dirty="0" smtClean="0">
                <a:latin typeface="Arial" charset="0"/>
                <a:ea typeface="Arial" charset="0"/>
                <a:cs typeface="Arial" charset="0"/>
              </a:rPr>
              <a:t>.0</a:t>
            </a:r>
            <a:endParaRPr lang="en-GB" alt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tabLst>
                <a:tab pos="1169988" algn="l"/>
              </a:tabLst>
            </a:pPr>
            <a:r>
              <a:rPr lang="en-GB" altLang="en-US" sz="1600" dirty="0" smtClean="0">
                <a:latin typeface="Arial" charset="0"/>
                <a:ea typeface="Arial" charset="0"/>
                <a:cs typeface="Arial" charset="0"/>
              </a:rPr>
              <a:t>FTE available:	</a:t>
            </a:r>
            <a:r>
              <a:rPr lang="en-GB" altLang="en-US" sz="16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GB" altLang="en-US" sz="1600" dirty="0" smtClean="0">
                <a:latin typeface="Arial" charset="0"/>
                <a:ea typeface="Arial" charset="0"/>
                <a:cs typeface="Arial" charset="0"/>
              </a:rPr>
              <a:t>.0</a:t>
            </a:r>
            <a:endParaRPr lang="en-GB" alt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tabLst>
                <a:tab pos="1169988" algn="l"/>
              </a:tabLst>
            </a:pPr>
            <a:r>
              <a:rPr lang="en-GB" altLang="en-US" sz="1600" dirty="0" smtClean="0">
                <a:latin typeface="Arial" charset="0"/>
                <a:ea typeface="Arial" charset="0"/>
                <a:cs typeface="Arial" charset="0"/>
              </a:rPr>
              <a:t>People:		</a:t>
            </a:r>
            <a:r>
              <a:rPr lang="en-GB" altLang="en-US" sz="1600" dirty="0" smtClean="0">
                <a:latin typeface="Arial" charset="0"/>
                <a:ea typeface="Arial" charset="0"/>
                <a:cs typeface="Arial" charset="0"/>
              </a:rPr>
              <a:t>16 </a:t>
            </a:r>
            <a:r>
              <a:rPr lang="en-GB" altLang="en-US" sz="1600" smtClean="0">
                <a:latin typeface="Arial" charset="0"/>
                <a:ea typeface="Arial" charset="0"/>
                <a:cs typeface="Arial" charset="0"/>
              </a:rPr>
              <a:t>(jFEX+L1Topo)</a:t>
            </a:r>
            <a:endParaRPr lang="en-GB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73772"/>
              </p:ext>
            </p:extLst>
          </p:nvPr>
        </p:nvGraphicFramePr>
        <p:xfrm>
          <a:off x="310616" y="4365104"/>
          <a:ext cx="8439843" cy="148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820"/>
                <a:gridCol w="4195441"/>
                <a:gridCol w="1562582"/>
              </a:tblGrid>
              <a:tr h="38947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0066"/>
                          </a:solidFill>
                        </a:rPr>
                        <a:t>Challenges &amp; Risks</a:t>
                      </a:r>
                      <a:endParaRPr lang="en-GB" sz="1400" b="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0066"/>
                          </a:solidFill>
                        </a:rPr>
                        <a:t>Mitigation</a:t>
                      </a:r>
                      <a:endParaRPr lang="en-GB" sz="1400" b="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0066"/>
                          </a:solidFill>
                        </a:rPr>
                        <a:t>Decision</a:t>
                      </a:r>
                      <a:endParaRPr lang="en-GB" sz="1400" b="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61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Necessity for extra hardware design iteration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Use contingency in schedule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Fall-back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solution Plan 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September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’17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Under-estimated firmware workload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Increased code-sharing (&amp; uniformity)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Extra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engineering effort</a:t>
                      </a:r>
                      <a:endParaRPr lang="en-GB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October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‘17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Shape 3"/>
          <p:cNvSpPr txBox="1"/>
          <p:nvPr/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Monday, January 23rd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" name="TextShape 4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Phase-I L1Topo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" name="TextShape 5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ヒラギノ角ゴ Pro W3"/>
              </a:rPr>
              <a:t>2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3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47185</TotalTime>
  <Words>118</Words>
  <Application>Microsoft Macintosh PowerPoint</Application>
  <PresentationFormat>On-screen Show (4:3)</PresentationFormat>
  <Paragraphs>38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Calibri</vt:lpstr>
      <vt:lpstr>DejaVu Sans</vt:lpstr>
      <vt:lpstr>Lucida Grande</vt:lpstr>
      <vt:lpstr>Lucida Sans</vt:lpstr>
      <vt:lpstr>StarSymbol</vt:lpstr>
      <vt:lpstr>Symbol</vt:lpstr>
      <vt:lpstr>Times New Roman</vt:lpstr>
      <vt:lpstr>ヒラギノ角ゴ Pro W3</vt:lpstr>
      <vt:lpstr>Arial</vt:lpstr>
      <vt:lpstr>Office Theme</vt:lpstr>
      <vt:lpstr>Office Theme</vt:lpstr>
      <vt:lpstr>PowerPoint Presentation</vt:lpstr>
      <vt:lpstr>L1Topo Planning</vt:lpstr>
    </vt:vector>
  </TitlesOfParts>
  <Company>BMB Ltd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ian.brawn@stfc.ac.uk</dc:creator>
  <dc:description/>
  <cp:lastModifiedBy>Microsoft Office User</cp:lastModifiedBy>
  <cp:revision>1288</cp:revision>
  <cp:lastPrinted>2017-01-23T14:02:03Z</cp:lastPrinted>
  <dcterms:created xsi:type="dcterms:W3CDTF">2007-03-15T09:55:48Z</dcterms:created>
  <dcterms:modified xsi:type="dcterms:W3CDTF">2017-01-27T14:33:48Z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BMB Ltd</vt:lpwstr>
  </property>
  <property fmtid="{D5CDD505-2E9C-101B-9397-08002B2CF9AE}" pid="4" name="HiddenSlides">
    <vt:i4>0</vt:i4>
  </property>
  <property fmtid="{D5CDD505-2E9C-101B-9397-08002B2CF9AE}" pid="5" name="HyperlinksChanged">
    <vt:bool>true</vt:bool>
  </property>
  <property fmtid="{D5CDD505-2E9C-101B-9397-08002B2CF9AE}" pid="6" name="LinksUpToDate">
    <vt:bool>true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true</vt:bool>
  </property>
  <property fmtid="{D5CDD505-2E9C-101B-9397-08002B2CF9AE}" pid="11" name="ShareDoc">
    <vt:bool>true</vt:bool>
  </property>
  <property fmtid="{D5CDD505-2E9C-101B-9397-08002B2CF9AE}" pid="12" name="Slides">
    <vt:i4>2</vt:i4>
  </property>
</Properties>
</file>