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purl.oclc.org/ooxml/officeDocument/relationships/extendedProperties" Target="docProps/app.xml"/><Relationship Id="rId1" Type="http://purl.oclc.org/ooxml/officeDocument/relationships/officeDocument" Target="ppt/presentation.xml"/><Relationship Id="rId2" Type="http://purl.oclc.org/ooxml/officeDocument/relationships/metadata/thumbnail" Target="docProps/thumbnail.jpeg"/></Relationships>
</file>

<file path=ppt/presentation.xml><?xml version="1.0" encoding="utf-8"?>
<p:presentation xmlns:a="http://purl.oclc.org/ooxml/drawingml/main" xmlns:r="http://purl.oclc.org/ooxml/officeDocument/relationships" xmlns:p="http://purl.oclc.org/ooxml/presentationml/main" showSpecialPlsOnTitleSld="0" saveSubsetFonts="1" conformance="strict">
  <p:sldMasterIdLst>
    <p:sldMasterId id="2147483648" r:id="rId1"/>
    <p:sldMasterId id="2147483660" r:id="rId2"/>
  </p:sldMasterIdLst>
  <p:notesMasterIdLst>
    <p:notesMasterId r:id="rId9"/>
  </p:notesMasterIdLst>
  <p:handoutMasterIdLst>
    <p:handoutMasterId r:id="rId10"/>
  </p:handoutMasterIdLst>
  <p:sldIdLst>
    <p:sldId id="256" r:id="rId3"/>
    <p:sldId id="261" r:id="rId4"/>
    <p:sldId id="265" r:id="rId5"/>
    <p:sldId id="262" r:id="rId6"/>
    <p:sldId id="264" r:id="rId7"/>
    <p:sldId id="263" r:id="rId8"/>
  </p:sldIdLst>
  <p:sldSz cx="10080625" cy="7559675"/>
  <p:notesSz cx="7772400" cy="100584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purl.oclc.org/ooxml/drawingml/main" xmlns:r="http://purl.oclc.org/ooxml/officeDocument/relationships" xmlns:p="http://purl.oclc.org/ooxml/presentationml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purl.oclc.org/ooxml/drawingml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%"/>
            </a:schemeClr>
          </a:solidFill>
        </a:fill>
      </a:tcStyle>
    </a:wholeTbl>
    <a:band1H>
      <a:tcStyle>
        <a:tcBdr/>
        <a:fill>
          <a:solidFill>
            <a:schemeClr val="accent1">
              <a:tint val="40%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%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purl.oclc.org/ooxml/drawingml/main" xmlns:r="http://purl.oclc.org/ooxml/officeDocument/relationships" xmlns:p="http://purl.oclc.org/ooxml/presentationml/main" lastView="sldThumbnailView">
  <p:normalViewPr horzBarState="maximized">
    <p:restoredLeft sz="24.427%"/>
    <p:restoredTop sz="93.769%"/>
  </p:normalViewPr>
  <p:slideViewPr>
    <p:cSldViewPr snapToGrid="0">
      <p:cViewPr varScale="1">
        <p:scale>
          <a:sx n="102" d="100"/>
          <a:sy n="102" d="100"/>
        </p:scale>
        <p:origin x="216" y="2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purl.oclc.org/ooxml/officeDocument/relationships/presProps" Target="presProps.xml"/><Relationship Id="rId12" Type="http://purl.oclc.org/ooxml/officeDocument/relationships/viewProps" Target="viewProps.xml"/><Relationship Id="rId13" Type="http://purl.oclc.org/ooxml/officeDocument/relationships/theme" Target="theme/theme1.xml"/><Relationship Id="rId14" Type="http://purl.oclc.org/ooxml/officeDocument/relationships/tableStyles" Target="tableStyles.xml"/><Relationship Id="rId1" Type="http://purl.oclc.org/ooxml/officeDocument/relationships/slideMaster" Target="slideMasters/slideMaster1.xml"/><Relationship Id="rId2" Type="http://purl.oclc.org/ooxml/officeDocument/relationships/slideMaster" Target="slideMasters/slideMaster2.xml"/><Relationship Id="rId3" Type="http://purl.oclc.org/ooxml/officeDocument/relationships/slide" Target="slides/slide1.xml"/><Relationship Id="rId4" Type="http://purl.oclc.org/ooxml/officeDocument/relationships/slide" Target="slides/slide2.xml"/><Relationship Id="rId5" Type="http://purl.oclc.org/ooxml/officeDocument/relationships/slide" Target="slides/slide3.xml"/><Relationship Id="rId6" Type="http://purl.oclc.org/ooxml/officeDocument/relationships/slide" Target="slides/slide4.xml"/><Relationship Id="rId7" Type="http://purl.oclc.org/ooxml/officeDocument/relationships/slide" Target="slides/slide5.xml"/><Relationship Id="rId8" Type="http://purl.oclc.org/ooxml/officeDocument/relationships/slide" Target="slides/slide6.xml"/><Relationship Id="rId9" Type="http://purl.oclc.org/ooxml/officeDocument/relationships/notesMaster" Target="notesMasters/notesMaster1.xml"/><Relationship Id="rId10" Type="http://purl.oclc.org/ooxml/officeDocument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purl.oclc.org/ooxml/officeDocument/relationships/theme" Target="../theme/theme4.xml"/></Relationships>
</file>

<file path=ppt/handoutMasters/handoutMaster1.xml><?xml version="1.0" encoding="utf-8"?>
<p:handoutMaster xmlns:a="http://purl.oclc.org/ooxml/drawingml/main" xmlns:r="http://purl.oclc.org/ooxml/officeDocument/relationships" xmlns:p="http://purl.oclc.org/ooxml/presentationml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noAutofit/>
          </a:bodyPr>
          <a:lstStyle/>
          <a:p>
            <a:pPr marL="0" marR="0" lvl="0" indent="0" rtl="0" hangingPunct="0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US" sz="1400" b="0" i="0" u="none" strike="noStrike" kern="1200" cap="none">
              <a:ln>
                <a:noFill/>
              </a:ln>
              <a:latin typeface="Liberation Sans" pitchFamily="18"/>
              <a:ea typeface="Droid Sans" pitchFamily="2"/>
              <a:cs typeface="FreeSans" pitchFamily="2"/>
            </a:endParaRPr>
          </a:p>
        </p:txBody>
      </p:sp>
      <p:sp>
        <p:nvSpPr>
          <p:cNvPr id="3" name="Datumsplatzhalter 2"/>
          <p:cNvSpPr txBox="1">
            <a:spLocks noGrp="1"/>
          </p:cNvSpPr>
          <p:nvPr>
            <p:ph type="dt" sz="quarter" idx="1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noAutofit/>
          </a:bodyPr>
          <a:lstStyle/>
          <a:p>
            <a:pPr marL="0" marR="0" lvl="0" indent="0" algn="r" rtl="0" hangingPunct="0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US" sz="1400" b="0" i="0" u="none" strike="noStrike" kern="1200" cap="none">
              <a:ln>
                <a:noFill/>
              </a:ln>
              <a:latin typeface="Liberation Sans" pitchFamily="18"/>
              <a:ea typeface="Droid Sans" pitchFamily="2"/>
              <a:cs typeface="FreeSans" pitchFamily="2"/>
            </a:endParaRPr>
          </a:p>
        </p:txBody>
      </p:sp>
      <p:sp>
        <p:nvSpPr>
          <p:cNvPr id="4" name="Fußzeilenplatzhalt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>
            <a:noAutofit/>
          </a:bodyPr>
          <a:lstStyle/>
          <a:p>
            <a:pPr marL="0" marR="0" lvl="0" indent="0" rtl="0" hangingPunct="0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US" sz="1400" b="0" i="0" u="none" strike="noStrike" kern="1200" cap="none">
              <a:ln>
                <a:noFill/>
              </a:ln>
              <a:latin typeface="Liberation Sans" pitchFamily="18"/>
              <a:ea typeface="Droid Sans" pitchFamily="2"/>
              <a:cs typeface="FreeSans" pitchFamily="2"/>
            </a:endParaRPr>
          </a:p>
        </p:txBody>
      </p:sp>
      <p:sp>
        <p:nvSpPr>
          <p:cNvPr id="5" name="Foliennummernplatzhalter 4"/>
          <p:cNvSpPr txBox="1">
            <a:spLocks noGrp="1"/>
          </p:cNvSpPr>
          <p:nvPr>
            <p:ph type="sldNum" sz="quarter" idx="3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99B24AB8-B31F-4032-A738-3997776FFB2F}" type="slidenum">
              <a:t>‹#›</a:t>
            </a:fld>
            <a:endParaRPr lang="en-US" sz="1400" b="0" i="0" u="none" strike="noStrike" kern="1200" cap="none">
              <a:ln>
                <a:noFill/>
              </a:ln>
              <a:latin typeface="Liberation Sans" pitchFamily="18"/>
              <a:ea typeface="Droid Sans" pitchFamily="2"/>
              <a:cs typeface="FreeSans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946536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purl.oclc.org/ooxml/officeDocument/relationships/theme" Target="../theme/theme3.xml"/></Relationships>
</file>

<file path=ppt/notesMasters/notesMaster1.xml><?xml version="1.0" encoding="utf-8"?>
<p:notesMaster xmlns:a="http://purl.oclc.org/ooxml/drawingml/main" xmlns:r="http://purl.oclc.org/ooxml/officeDocument/relationships" xmlns:p="http://purl.oclc.org/ooxml/presentationml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 idx="2"/>
          </p:nvPr>
        </p:nvSpPr>
        <p:spPr>
          <a:xfrm>
            <a:off x="1371599" y="764280"/>
            <a:ext cx="5028480" cy="3771360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3"/>
          </p:nvPr>
        </p:nvSpPr>
        <p:spPr>
          <a:xfrm>
            <a:off x="777239" y="4777560"/>
            <a:ext cx="6217560" cy="4525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" name="Kopfzeilenplatzhalt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lvl="0" rtl="0" hangingPunct="0">
              <a:buNone/>
              <a:tabLst/>
              <a:defRPr lang="en-US" sz="1400" kern="1200">
                <a:latin typeface="Liberation Serif" pitchFamily="18"/>
                <a:ea typeface="DejaVu LGC Sans" pitchFamily="2"/>
                <a:cs typeface="DejaVu LGC Sans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umsplatzhalter 4"/>
          <p:cNvSpPr txBox="1">
            <a:spLocks noGrp="1"/>
          </p:cNvSpPr>
          <p:nvPr>
            <p:ph type="dt" idx="1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lvl="0" algn="r" rtl="0" hangingPunct="0">
              <a:buNone/>
              <a:tabLst/>
              <a:defRPr lang="en-US" sz="1400" kern="1200">
                <a:latin typeface="Liberation Serif" pitchFamily="18"/>
                <a:ea typeface="DejaVu LGC Sans" pitchFamily="2"/>
                <a:cs typeface="DejaVu LGC Sans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ußzeilenplatzhalt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>
            <a:lvl1pPr lvl="0" rtl="0" hangingPunct="0">
              <a:buNone/>
              <a:tabLst/>
              <a:defRPr lang="en-US" sz="1400" kern="1200">
                <a:latin typeface="Liberation Serif" pitchFamily="18"/>
                <a:ea typeface="DejaVu LGC Sans" pitchFamily="2"/>
                <a:cs typeface="DejaVu LGC Sans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Foliennummernplatzhalter 6"/>
          <p:cNvSpPr txBox="1">
            <a:spLocks noGrp="1"/>
          </p:cNvSpPr>
          <p:nvPr>
            <p:ph type="sldNum" sz="quarter" idx="5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>
            <a:lvl1pPr lvl="0" algn="r" rtl="0" hangingPunct="0">
              <a:buNone/>
              <a:tabLst/>
              <a:defRPr lang="en-US" sz="1400" kern="1200">
                <a:latin typeface="Liberation Serif" pitchFamily="18"/>
                <a:ea typeface="DejaVu LGC Sans" pitchFamily="2"/>
                <a:cs typeface="DejaVu LGC Sans" pitchFamily="2"/>
              </a:defRPr>
            </a:lvl1pPr>
          </a:lstStyle>
          <a:p>
            <a:pPr lvl="0"/>
            <a:fld id="{36426E05-EB81-49A7-8CAD-30C6AA4557D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884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en-US" sz="2000" b="0" i="0" u="none" strike="noStrike" kern="1200">
        <a:ln>
          <a:noFill/>
        </a:ln>
        <a:latin typeface="Liberation Sans" pitchFamily="18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purl.oclc.org/ooxml/officeDocument/relationships/notesMaster" Target="../notesMasters/notesMaster1.xml"/><Relationship Id="rId2" Type="http://purl.oclc.org/ooxml/officeDocument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purl.oclc.org/ooxml/officeDocument/relationships/notesMaster" Target="../notesMasters/notesMaster1.xml"/><Relationship Id="rId2" Type="http://purl.oclc.org/ooxml/officeDocument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purl.oclc.org/ooxml/officeDocument/relationships/notesMaster" Target="../notesMasters/notesMaster1.xml"/><Relationship Id="rId2" Type="http://purl.oclc.org/ooxml/officeDocument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purl.oclc.org/ooxml/officeDocument/relationships/notesMaster" Target="../notesMasters/notesMaster1.xml"/><Relationship Id="rId2" Type="http://purl.oclc.org/ooxml/officeDocument/relationships/slide" Target="../slides/slide5.xml"/></Relationships>
</file>

<file path=ppt/notesSlides/notesSlide1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A0E9B711-D13E-44D4-BD45-5D00B179F019}" type="slidenum">
              <a:t>1</a:t>
            </a:fld>
            <a:endParaRPr lang="en-US"/>
          </a:p>
        </p:txBody>
      </p:sp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>
          <a:xfrm>
            <a:off x="777239" y="4777560"/>
            <a:ext cx="6217560" cy="45262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520059"/>
      </p:ext>
    </p:extLst>
  </p:cSld>
  <p:clrMapOvr>
    <a:masterClrMapping/>
  </p:clrMapOvr>
</p:notes>
</file>

<file path=ppt/notesSlides/notesSlide2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763588"/>
            <a:ext cx="5029200" cy="3771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36426E05-EB81-49A7-8CAD-30C6AA4557D2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10009097"/>
      </p:ext>
    </p:extLst>
  </p:cSld>
  <p:clrMapOvr>
    <a:masterClrMapping/>
  </p:clrMapOvr>
</p:notes>
</file>

<file path=ppt/notesSlides/notesSlide3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763588"/>
            <a:ext cx="5029200" cy="3771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36426E05-EB81-49A7-8CAD-30C6AA4557D2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0228794"/>
      </p:ext>
    </p:extLst>
  </p:cSld>
  <p:clrMapOvr>
    <a:masterClrMapping/>
  </p:clrMapOvr>
</p:notes>
</file>

<file path=ppt/notesSlides/notesSlide4.xml><?xml version="1.0" encoding="utf-8"?>
<p:notes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763588"/>
            <a:ext cx="5029200" cy="3771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36426E05-EB81-49A7-8CAD-30C6AA4557D2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5962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slideLayout1.xml><?xml version="1.0" encoding="utf-8"?>
<p:sldLayout xmlns:a="http://purl.oclc.org/ooxml/drawingml/main" xmlns:r="http://purl.oclc.org/ooxml/officeDocument/relationships" xmlns:p="http://purl.oclc.org/ooxml/presentationml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5282DB2B-37A1-104B-9DB7-FB393DAFC9F4}" type="datetime1">
              <a:rPr lang="de-DE" smtClean="0"/>
              <a:t>02.11.16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Topo Phase 1</a:t>
            </a: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CD38813-FD5E-4549-843F-DB8568AFA55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958231"/>
      </p:ext>
    </p:extLst>
  </p:cSld>
  <p:clrMapOvr>
    <a:masterClrMapping/>
  </p:clrMapOvr>
</p:sldLayout>
</file>

<file path=ppt/slideLayouts/slideLayout10.xml><?xml version="1.0" encoding="utf-8"?>
<p:sldLayout xmlns:a="http://purl.oclc.org/ooxml/drawingml/main" xmlns:r="http://purl.oclc.org/ooxml/officeDocument/relationships" xmlns:p="http://purl.oclc.org/ooxml/presentationml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868A22EA-520A-DE4C-B6EF-5F800A039B05}" type="datetime1">
              <a:rPr lang="de-DE" smtClean="0"/>
              <a:t>02.11.16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Topo Phase 1</a:t>
            </a: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4A7853B-D771-4430-AA31-46FA99C7CC4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928068"/>
      </p:ext>
    </p:extLst>
  </p:cSld>
  <p:clrMapOvr>
    <a:masterClrMapping/>
  </p:clrMapOvr>
</p:sldLayout>
</file>

<file path=ppt/slideLayouts/slideLayout11.xml><?xml version="1.0" encoding="utf-8"?>
<p:sldLayout xmlns:a="http://purl.oclc.org/ooxml/drawingml/main" xmlns:r="http://purl.oclc.org/ooxml/officeDocument/relationships" xmlns:p="http://purl.oclc.org/ooxml/presentationml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327900" y="12700"/>
            <a:ext cx="2273300" cy="614045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3238" y="12700"/>
            <a:ext cx="6672262" cy="6140450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15E31CEA-9157-E64B-B7AC-ABB7F6AEA709}" type="datetime1">
              <a:rPr lang="de-DE" smtClean="0"/>
              <a:t>02.11.16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Topo Phase 1</a:t>
            </a: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85800AE-1D6B-453F-80C6-A6BA7E874A8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690645"/>
      </p:ext>
    </p:extLst>
  </p:cSld>
  <p:clrMapOvr>
    <a:masterClrMapping/>
  </p:clrMapOvr>
</p:sldLayout>
</file>

<file path=ppt/slideLayouts/slideLayout12.xml><?xml version="1.0" encoding="utf-8"?>
<p:sldLayout xmlns:a="http://purl.oclc.org/ooxml/drawingml/main" xmlns:r="http://purl.oclc.org/ooxml/officeDocument/relationships" xmlns:p="http://purl.oclc.org/ooxml/presentationml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A7A08DF2-2E0F-614A-9C34-3C093D2398FC}" type="datetime1">
              <a:rPr lang="de-DE" smtClean="0"/>
              <a:t>02.11.16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Topo Phase 1</a:t>
            </a: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9502697-CB81-4F5B-BD0A-50FF93F8EE5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518413"/>
      </p:ext>
    </p:extLst>
  </p:cSld>
  <p:clrMapOvr>
    <a:masterClrMapping/>
  </p:clrMapOvr>
</p:sldLayout>
</file>

<file path=ppt/slideLayouts/slideLayout13.xml><?xml version="1.0" encoding="utf-8"?>
<p:sldLayout xmlns:a="http://purl.oclc.org/ooxml/drawingml/main" xmlns:r="http://purl.oclc.org/ooxml/officeDocument/relationships" xmlns:p="http://purl.oclc.org/ooxml/presentationml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EF90181-95E3-9342-ABB9-9F8661DAC969}" type="datetime1">
              <a:rPr lang="de-DE" smtClean="0"/>
              <a:t>02.11.16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Topo Phase 1</a:t>
            </a: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A94F2BA-C67F-4C32-B6A8-3E89A825725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042171"/>
      </p:ext>
    </p:extLst>
  </p:cSld>
  <p:clrMapOvr>
    <a:masterClrMapping/>
  </p:clrMapOvr>
</p:sldLayout>
</file>

<file path=ppt/slideLayouts/slideLayout14.xml><?xml version="1.0" encoding="utf-8"?>
<p:sldLayout xmlns:a="http://purl.oclc.org/ooxml/drawingml/main" xmlns:r="http://purl.oclc.org/ooxml/officeDocument/relationships" xmlns:p="http://purl.oclc.org/ooxml/presentationml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%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%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%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127662A0-CF33-AF4D-AACE-993AFA4280C9}" type="datetime1">
              <a:rPr lang="de-DE" smtClean="0"/>
              <a:t>02.11.16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Topo Phase 1</a:t>
            </a: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E33F970-A9FB-4516-8EDD-294997DF51F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543901"/>
      </p:ext>
    </p:extLst>
  </p:cSld>
  <p:clrMapOvr>
    <a:masterClrMapping/>
  </p:clrMapOvr>
</p:sldLayout>
</file>

<file path=ppt/slideLayouts/slideLayout15.xml><?xml version="1.0" encoding="utf-8"?>
<p:sldLayout xmlns:a="http://purl.oclc.org/ooxml/drawingml/main" xmlns:r="http://purl.oclc.org/ooxml/officeDocument/relationships" xmlns:p="http://purl.oclc.org/ooxml/presentationml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9287" cy="4384675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60875" cy="4384675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4987690-A0E1-AA49-B8B1-A3179F61D1DC}" type="datetime1">
              <a:rPr lang="de-DE" smtClean="0"/>
              <a:t>02.11.16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Topo Phase 1</a:t>
            </a:r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4837F85-5062-466F-BA27-7F277D5AADC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773227"/>
      </p:ext>
    </p:extLst>
  </p:cSld>
  <p:clrMapOvr>
    <a:masterClrMapping/>
  </p:clrMapOvr>
</p:sldLayout>
</file>

<file path=ppt/slideLayouts/slideLayout16.xml><?xml version="1.0" encoding="utf-8"?>
<p:sldLayout xmlns:a="http://purl.oclc.org/ooxml/drawingml/main" xmlns:r="http://purl.oclc.org/ooxml/officeDocument/relationships" xmlns:p="http://purl.oclc.org/ooxml/presentationml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A95A3C34-EADA-644E-B37B-4193DEB98CEC}" type="datetime1">
              <a:rPr lang="de-DE" smtClean="0"/>
              <a:t>02.11.16</a:t>
            </a:fld>
            <a:endParaRPr lang="en-US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Topo Phase 1</a:t>
            </a:r>
            <a:endParaRPr lang="en-US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DCBB4D9-63AF-416F-881D-C9B92771C92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651973"/>
      </p:ext>
    </p:extLst>
  </p:cSld>
  <p:clrMapOvr>
    <a:masterClrMapping/>
  </p:clrMapOvr>
</p:sldLayout>
</file>

<file path=ppt/slideLayouts/slideLayout17.xml><?xml version="1.0" encoding="utf-8"?>
<p:sldLayout xmlns:a="http://purl.oclc.org/ooxml/drawingml/main" xmlns:r="http://purl.oclc.org/ooxml/officeDocument/relationships" xmlns:p="http://purl.oclc.org/ooxml/presentationml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739ABE55-A755-594A-91A9-59AED03FC024}" type="datetime1">
              <a:rPr lang="de-DE" smtClean="0"/>
              <a:t>02.11.16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Topo Phase 1</a:t>
            </a:r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A160FA8-6527-4173-A36E-10B04A41D69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079725"/>
      </p:ext>
    </p:extLst>
  </p:cSld>
  <p:clrMapOvr>
    <a:masterClrMapping/>
  </p:clrMapOvr>
</p:sldLayout>
</file>

<file path=ppt/slideLayouts/slideLayout18.xml><?xml version="1.0" encoding="utf-8"?>
<p:sldLayout xmlns:a="http://purl.oclc.org/ooxml/drawingml/main" xmlns:r="http://purl.oclc.org/ooxml/officeDocument/relationships" xmlns:p="http://purl.oclc.org/ooxml/presentationml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EB12DB66-9C7E-2547-9E07-99EE09B1AFF6}" type="datetime1">
              <a:rPr lang="de-DE" smtClean="0"/>
              <a:t>02.11.16</a:t>
            </a:fld>
            <a:endParaRPr lang="en-US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Topo Phase 1</a:t>
            </a:r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A7C164A-51D2-45AA-8CDF-BCDF91CE14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296914"/>
      </p:ext>
    </p:extLst>
  </p:cSld>
  <p:clrMapOvr>
    <a:masterClrMapping/>
  </p:clrMapOvr>
</p:sldLayout>
</file>

<file path=ppt/slideLayouts/slideLayout19.xml><?xml version="1.0" encoding="utf-8"?>
<p:sldLayout xmlns:a="http://purl.oclc.org/ooxml/drawingml/main" xmlns:r="http://purl.oclc.org/ooxml/officeDocument/relationships" xmlns:p="http://purl.oclc.org/ooxml/presentationml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C901EF28-03CE-2745-A4AB-29959A86E070}" type="datetime1">
              <a:rPr lang="de-DE" smtClean="0"/>
              <a:t>02.11.16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Topo Phase 1</a:t>
            </a:r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7783FF1-82A5-4E48-8B71-5B194DD3F69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977441"/>
      </p:ext>
    </p:extLst>
  </p:cSld>
  <p:clrMapOvr>
    <a:masterClrMapping/>
  </p:clrMapOvr>
</p:sldLayout>
</file>

<file path=ppt/slideLayouts/slideLayout2.xml><?xml version="1.0" encoding="utf-8"?>
<p:sldLayout xmlns:a="http://purl.oclc.org/ooxml/drawingml/main" xmlns:r="http://purl.oclc.org/ooxml/officeDocument/relationships" xmlns:p="http://purl.oclc.org/ooxml/presentationml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DFD7150C-9C85-FF41-A11C-8C64FD42438F}" type="datetime1">
              <a:rPr lang="de-DE" smtClean="0"/>
              <a:t>02.11.16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Topo Phase 1</a:t>
            </a: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1AC50D6-5EA5-4604-B3BD-8E934214214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33373"/>
      </p:ext>
    </p:extLst>
  </p:cSld>
  <p:clrMapOvr>
    <a:masterClrMapping/>
  </p:clrMapOvr>
</p:sldLayout>
</file>

<file path=ppt/slideLayouts/slideLayout20.xml><?xml version="1.0" encoding="utf-8"?>
<p:sldLayout xmlns:a="http://purl.oclc.org/ooxml/drawingml/main" xmlns:r="http://purl.oclc.org/ooxml/officeDocument/relationships" xmlns:p="http://purl.oclc.org/ooxml/presentationml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7B20C2CC-EFE1-7548-A2D8-E51DAF9D365B}" type="datetime1">
              <a:rPr lang="de-DE" smtClean="0"/>
              <a:t>02.11.16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Topo Phase 1</a:t>
            </a:r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138BBC2-D5AE-4568-9F73-88411151001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499333"/>
      </p:ext>
    </p:extLst>
  </p:cSld>
  <p:clrMapOvr>
    <a:masterClrMapping/>
  </p:clrMapOvr>
</p:sldLayout>
</file>

<file path=ppt/slideLayouts/slideLayout21.xml><?xml version="1.0" encoding="utf-8"?>
<p:sldLayout xmlns:a="http://purl.oclc.org/ooxml/drawingml/main" xmlns:r="http://purl.oclc.org/ooxml/officeDocument/relationships" xmlns:p="http://purl.oclc.org/ooxml/presentationml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8971E673-69EA-4E43-96D1-F6B188CABE49}" type="datetime1">
              <a:rPr lang="de-DE" smtClean="0"/>
              <a:t>02.11.16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Topo Phase 1</a:t>
            </a: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38EA96D-7471-483E-8818-7E5528631E1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84867"/>
      </p:ext>
    </p:extLst>
  </p:cSld>
  <p:clrMapOvr>
    <a:masterClrMapping/>
  </p:clrMapOvr>
</p:sldLayout>
</file>

<file path=ppt/slideLayouts/slideLayout22.xml><?xml version="1.0" encoding="utf-8"?>
<p:sldLayout xmlns:a="http://purl.oclc.org/ooxml/drawingml/main" xmlns:r="http://purl.oclc.org/ooxml/officeDocument/relationships" xmlns:p="http://purl.oclc.org/ooxml/presentationml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308850" y="301625"/>
            <a:ext cx="226695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3212" cy="5851525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B2BA2AEA-B953-A343-838A-E4D7B6434B4A}" type="datetime1">
              <a:rPr lang="de-DE" smtClean="0"/>
              <a:t>02.11.16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Topo Phase 1</a:t>
            </a: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EC813C0-AF91-46EC-B3ED-6AAC9432B72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049115"/>
      </p:ext>
    </p:extLst>
  </p:cSld>
  <p:clrMapOvr>
    <a:masterClrMapping/>
  </p:clrMapOvr>
</p:sldLayout>
</file>

<file path=ppt/slideLayouts/slideLayout3.xml><?xml version="1.0" encoding="utf-8"?>
<p:sldLayout xmlns:a="http://purl.oclc.org/ooxml/drawingml/main" xmlns:r="http://purl.oclc.org/ooxml/officeDocument/relationships" xmlns:p="http://purl.oclc.org/ooxml/presentationml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%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%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%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7C901060-C54E-4944-B46B-F9E6E41C85A0}" type="datetime1">
              <a:rPr lang="de-DE" smtClean="0"/>
              <a:t>02.11.16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Topo Phase 1</a:t>
            </a: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0FE0F1C-AE62-499B-BEB1-B49237F42F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948256"/>
      </p:ext>
    </p:extLst>
  </p:cSld>
  <p:clrMapOvr>
    <a:masterClrMapping/>
  </p:clrMapOvr>
</p:sldLayout>
</file>

<file path=ppt/slideLayouts/slideLayout4.xml><?xml version="1.0" encoding="utf-8"?>
<p:sldLayout xmlns:a="http://purl.oclc.org/ooxml/drawingml/main" xmlns:r="http://purl.oclc.org/ooxml/officeDocument/relationships" xmlns:p="http://purl.oclc.org/ooxml/presentationml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9287" cy="4384675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60875" cy="4384675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A8D73422-E839-1143-9B44-91006CFFBE89}" type="datetime1">
              <a:rPr lang="de-DE" smtClean="0"/>
              <a:t>02.11.16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Topo Phase 1</a:t>
            </a:r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DD190F0-3E50-4308-9625-C4E706F4EB8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02144"/>
      </p:ext>
    </p:extLst>
  </p:cSld>
  <p:clrMapOvr>
    <a:masterClrMapping/>
  </p:clrMapOvr>
</p:sldLayout>
</file>

<file path=ppt/slideLayouts/slideLayout5.xml><?xml version="1.0" encoding="utf-8"?>
<p:sldLayout xmlns:a="http://purl.oclc.org/ooxml/drawingml/main" xmlns:r="http://purl.oclc.org/ooxml/officeDocument/relationships" xmlns:p="http://purl.oclc.org/ooxml/presentationml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C110AFE8-96A9-ED4C-B21B-5B2B9A9817D9}" type="datetime1">
              <a:rPr lang="de-DE" smtClean="0"/>
              <a:t>02.11.16</a:t>
            </a:fld>
            <a:endParaRPr lang="en-US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Topo Phase 1</a:t>
            </a:r>
            <a:endParaRPr lang="en-US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AF4E953-43B6-4642-AF80-BB633583377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510395"/>
      </p:ext>
    </p:extLst>
  </p:cSld>
  <p:clrMapOvr>
    <a:masterClrMapping/>
  </p:clrMapOvr>
</p:sldLayout>
</file>

<file path=ppt/slideLayouts/slideLayout6.xml><?xml version="1.0" encoding="utf-8"?>
<p:sldLayout xmlns:a="http://purl.oclc.org/ooxml/drawingml/main" xmlns:r="http://purl.oclc.org/ooxml/officeDocument/relationships" xmlns:p="http://purl.oclc.org/ooxml/presentationml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B4CB9590-741F-494F-AF74-A5AB73A92F6E}" type="datetime1">
              <a:rPr lang="de-DE" smtClean="0"/>
              <a:t>02.11.16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Topo Phase 1</a:t>
            </a:r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A73C0A5-D423-4EC8-9AE9-D0847C57A81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196480"/>
      </p:ext>
    </p:extLst>
  </p:cSld>
  <p:clrMapOvr>
    <a:masterClrMapping/>
  </p:clrMapOvr>
</p:sldLayout>
</file>

<file path=ppt/slideLayouts/slideLayout7.xml><?xml version="1.0" encoding="utf-8"?>
<p:sldLayout xmlns:a="http://purl.oclc.org/ooxml/drawingml/main" xmlns:r="http://purl.oclc.org/ooxml/officeDocument/relationships" xmlns:p="http://purl.oclc.org/ooxml/presentationml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96F59F8-B4E0-8844-AE5C-C17D21AFA25C}" type="datetime1">
              <a:rPr lang="de-DE" smtClean="0"/>
              <a:t>02.11.16</a:t>
            </a:fld>
            <a:endParaRPr lang="en-US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Topo Phase 1</a:t>
            </a:r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AFD9B47-2206-4687-8CE8-3D021CAB606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077596"/>
      </p:ext>
    </p:extLst>
  </p:cSld>
  <p:clrMapOvr>
    <a:masterClrMapping/>
  </p:clrMapOvr>
</p:sldLayout>
</file>

<file path=ppt/slideLayouts/slideLayout8.xml><?xml version="1.0" encoding="utf-8"?>
<p:sldLayout xmlns:a="http://purl.oclc.org/ooxml/drawingml/main" xmlns:r="http://purl.oclc.org/ooxml/officeDocument/relationships" xmlns:p="http://purl.oclc.org/ooxml/presentationml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471EC58A-BAC7-2D46-9708-7C22565CB09D}" type="datetime1">
              <a:rPr lang="de-DE" smtClean="0"/>
              <a:t>02.11.16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Topo Phase 1</a:t>
            </a:r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CDF66D8-C48C-4C9E-993B-D728D7379C9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404517"/>
      </p:ext>
    </p:extLst>
  </p:cSld>
  <p:clrMapOvr>
    <a:masterClrMapping/>
  </p:clrMapOvr>
</p:sldLayout>
</file>

<file path=ppt/slideLayouts/slideLayout9.xml><?xml version="1.0" encoding="utf-8"?>
<p:sldLayout xmlns:a="http://purl.oclc.org/ooxml/drawingml/main" xmlns:r="http://purl.oclc.org/ooxml/officeDocument/relationships" xmlns:p="http://purl.oclc.org/ooxml/presentationml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B0759FFE-7E72-1644-863C-BDD62C4827BC}" type="datetime1">
              <a:rPr lang="de-DE" smtClean="0"/>
              <a:t>02.11.16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Topo Phase 1</a:t>
            </a:r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1D169E0-C00F-4B22-B4FE-3D3BF6F3C8F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33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purl.oclc.org/ooxml/officeDocument/relationships/slideLayout" Target="../slideLayouts/slideLayout11.xml"/><Relationship Id="rId12" Type="http://purl.oclc.org/ooxml/officeDocument/relationships/theme" Target="../theme/theme1.xml"/><Relationship Id="rId13" Type="http://purl.oclc.org/ooxml/officeDocument/relationships/image" Target="../media/image1.png"/><Relationship Id="rId1" Type="http://purl.oclc.org/ooxml/officeDocument/relationships/slideLayout" Target="../slideLayouts/slideLayout1.xml"/><Relationship Id="rId2" Type="http://purl.oclc.org/ooxml/officeDocument/relationships/slideLayout" Target="../slideLayouts/slideLayout2.xml"/><Relationship Id="rId3" Type="http://purl.oclc.org/ooxml/officeDocument/relationships/slideLayout" Target="../slideLayouts/slideLayout3.xml"/><Relationship Id="rId4" Type="http://purl.oclc.org/ooxml/officeDocument/relationships/slideLayout" Target="../slideLayouts/slideLayout4.xml"/><Relationship Id="rId5" Type="http://purl.oclc.org/ooxml/officeDocument/relationships/slideLayout" Target="../slideLayouts/slideLayout5.xml"/><Relationship Id="rId6" Type="http://purl.oclc.org/ooxml/officeDocument/relationships/slideLayout" Target="../slideLayouts/slideLayout6.xml"/><Relationship Id="rId7" Type="http://purl.oclc.org/ooxml/officeDocument/relationships/slideLayout" Target="../slideLayouts/slideLayout7.xml"/><Relationship Id="rId8" Type="http://purl.oclc.org/ooxml/officeDocument/relationships/slideLayout" Target="../slideLayouts/slideLayout8.xml"/><Relationship Id="rId9" Type="http://purl.oclc.org/ooxml/officeDocument/relationships/slideLayout" Target="../slideLayouts/slideLayout9.xml"/><Relationship Id="rId10" Type="http://purl.oclc.org/ooxml/officeDocument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purl.oclc.org/ooxml/officeDocument/relationships/slideLayout" Target="../slideLayouts/slideLayout22.xml"/><Relationship Id="rId12" Type="http://purl.oclc.org/ooxml/officeDocument/relationships/theme" Target="../theme/theme2.xml"/><Relationship Id="rId1" Type="http://purl.oclc.org/ooxml/officeDocument/relationships/slideLayout" Target="../slideLayouts/slideLayout12.xml"/><Relationship Id="rId2" Type="http://purl.oclc.org/ooxml/officeDocument/relationships/slideLayout" Target="../slideLayouts/slideLayout13.xml"/><Relationship Id="rId3" Type="http://purl.oclc.org/ooxml/officeDocument/relationships/slideLayout" Target="../slideLayouts/slideLayout14.xml"/><Relationship Id="rId4" Type="http://purl.oclc.org/ooxml/officeDocument/relationships/slideLayout" Target="../slideLayouts/slideLayout15.xml"/><Relationship Id="rId5" Type="http://purl.oclc.org/ooxml/officeDocument/relationships/slideLayout" Target="../slideLayouts/slideLayout16.xml"/><Relationship Id="rId6" Type="http://purl.oclc.org/ooxml/officeDocument/relationships/slideLayout" Target="../slideLayouts/slideLayout17.xml"/><Relationship Id="rId7" Type="http://purl.oclc.org/ooxml/officeDocument/relationships/slideLayout" Target="../slideLayouts/slideLayout18.xml"/><Relationship Id="rId8" Type="http://purl.oclc.org/ooxml/officeDocument/relationships/slideLayout" Target="../slideLayouts/slideLayout19.xml"/><Relationship Id="rId9" Type="http://purl.oclc.org/ooxml/officeDocument/relationships/slideLayout" Target="../slideLayouts/slideLayout20.xml"/><Relationship Id="rId10" Type="http://purl.oclc.org/ooxml/officeDocument/relationships/slideLayout" Target="../slideLayouts/slideLayout21.xml"/></Relationships>
</file>

<file path=ppt/slideMasters/slideMaster1.xml><?xml version="1.0" encoding="utf-8"?>
<p:sldMaster xmlns:a="http://purl.oclc.org/ooxml/drawingml/main" xmlns:r="http://purl.oclc.org/ooxml/officeDocument/relationships" xmlns:p="http://purl.oclc.org/ooxml/presentationml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3200400" y="0"/>
            <a:ext cx="6879600" cy="658440"/>
          </a:xfrm>
          <a:prstGeom prst="rect">
            <a:avLst/>
          </a:prstGeom>
          <a:gradFill>
            <a:gsLst>
              <a:gs pos="0%">
                <a:srgbClr val="FFFFFF"/>
              </a:gs>
              <a:gs pos="100%">
                <a:srgbClr val="C1002A"/>
              </a:gs>
            </a:gsLst>
            <a:lin ang="0"/>
          </a:gradFill>
          <a:ln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Droid Sans" pitchFamily="2"/>
              <a:cs typeface="FreeSans" pitchFamily="2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0" y="7086600"/>
            <a:ext cx="10080000" cy="502920"/>
          </a:xfrm>
          <a:prstGeom prst="rect">
            <a:avLst/>
          </a:prstGeom>
          <a:gradFill>
            <a:gsLst>
              <a:gs pos="0%">
                <a:srgbClr val="FFFFFF"/>
              </a:gs>
              <a:gs pos="50%">
                <a:srgbClr val="C1002A"/>
              </a:gs>
              <a:gs pos="100%">
                <a:srgbClr val="FFFFFF"/>
              </a:gs>
            </a:gsLst>
            <a:lin ang="0"/>
          </a:gradFill>
          <a:ln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Droid Sans" pitchFamily="2"/>
              <a:cs typeface="FreeSans" pitchFamily="2"/>
            </a:endParaRPr>
          </a:p>
        </p:txBody>
      </p:sp>
      <p:sp>
        <p:nvSpPr>
          <p:cNvPr id="4" name="Titelplatzhalter 3"/>
          <p:cNvSpPr txBox="1">
            <a:spLocks noGrp="1"/>
          </p:cNvSpPr>
          <p:nvPr>
            <p:ph type="title"/>
          </p:nvPr>
        </p:nvSpPr>
        <p:spPr>
          <a:xfrm>
            <a:off x="4343400" y="13320"/>
            <a:ext cx="5257800" cy="613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en-US"/>
          </a:p>
        </p:txBody>
      </p:sp>
      <p:sp>
        <p:nvSpPr>
          <p:cNvPr id="5" name="Textplatzhalter 4"/>
          <p:cNvSpPr txBox="1">
            <a:spLocks noGrp="1"/>
          </p:cNvSpPr>
          <p:nvPr>
            <p:ph type="body" idx="1"/>
          </p:nvPr>
        </p:nvSpPr>
        <p:spPr>
          <a:xfrm>
            <a:off x="503999" y="1769040"/>
            <a:ext cx="9071640" cy="43848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Datumsplatzhalter 5"/>
          <p:cNvSpPr txBox="1">
            <a:spLocks noGrp="1"/>
          </p:cNvSpPr>
          <p:nvPr>
            <p:ph type="dt" sz="half" idx="2"/>
          </p:nvPr>
        </p:nvSpPr>
        <p:spPr>
          <a:xfrm>
            <a:off x="109800" y="725112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lvl="0" rtl="0" hangingPunct="0">
              <a:buNone/>
              <a:tabLst/>
              <a:defRPr lang="en-US" sz="1400" kern="1200">
                <a:latin typeface="Liberation Serif" pitchFamily="18"/>
                <a:ea typeface="DejaVu LGC Sans" pitchFamily="2"/>
                <a:cs typeface="DejaVu LGC Sans" pitchFamily="2"/>
              </a:defRPr>
            </a:lvl1pPr>
          </a:lstStyle>
          <a:p>
            <a:pPr lvl="0"/>
            <a:fld id="{F9413877-25AC-9E4B-A14C-F9A5EAC10736}" type="datetime1">
              <a:rPr lang="de-DE" smtClean="0"/>
              <a:t>02.11.16</a:t>
            </a:fld>
            <a:endParaRPr lang="en-US"/>
          </a:p>
        </p:txBody>
      </p:sp>
      <p:sp>
        <p:nvSpPr>
          <p:cNvPr id="7" name="Fußzeilenplatzhalter 6"/>
          <p:cNvSpPr txBox="1">
            <a:spLocks noGrp="1"/>
          </p:cNvSpPr>
          <p:nvPr>
            <p:ph type="ftr" sz="quarter" idx="3"/>
          </p:nvPr>
        </p:nvSpPr>
        <p:spPr>
          <a:xfrm>
            <a:off x="3200400" y="7247160"/>
            <a:ext cx="388620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lvl="0" algn="ctr" rtl="0" hangingPunct="0">
              <a:buNone/>
              <a:tabLst/>
              <a:defRPr lang="en-US" sz="1400" kern="1200">
                <a:latin typeface="Liberation Serif" pitchFamily="18"/>
                <a:ea typeface="DejaVu LGC Sans" pitchFamily="2"/>
                <a:cs typeface="DejaVu LGC Sans" pitchFamily="2"/>
              </a:defRPr>
            </a:lvl1pPr>
          </a:lstStyle>
          <a:p>
            <a:pPr lvl="0"/>
            <a:r>
              <a:rPr lang="en-US" smtClean="0"/>
              <a:t>Topo Phase 1</a:t>
            </a:r>
            <a:endParaRPr lang="en-US"/>
          </a:p>
        </p:txBody>
      </p:sp>
      <p:sp>
        <p:nvSpPr>
          <p:cNvPr id="8" name="Foliennummernplatzhalter 7"/>
          <p:cNvSpPr txBox="1">
            <a:spLocks noGrp="1"/>
          </p:cNvSpPr>
          <p:nvPr>
            <p:ph type="sldNum" sz="quarter" idx="4"/>
          </p:nvPr>
        </p:nvSpPr>
        <p:spPr>
          <a:xfrm>
            <a:off x="7659360" y="724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lvl="0" algn="r" rtl="0" hangingPunct="0">
              <a:buNone/>
              <a:tabLst/>
              <a:defRPr lang="en-US" sz="1400" kern="1200">
                <a:latin typeface="Liberation Serif" pitchFamily="18"/>
                <a:ea typeface="DejaVu LGC Sans" pitchFamily="2"/>
                <a:cs typeface="DejaVu LGC Sans" pitchFamily="2"/>
              </a:defRPr>
            </a:lvl1pPr>
          </a:lstStyle>
          <a:p>
            <a:pPr lvl="0"/>
            <a:fld id="{F0245F4E-D9B1-4C1C-92C9-F8FA57CDF6CA}" type="slidenum"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3">
            <a:lum/>
            <a:alphaModFix/>
          </a:blip>
          <a:srcRect/>
          <a:stretch>
            <a:fillRect/>
          </a:stretch>
        </p:blipFill>
        <p:spPr>
          <a:xfrm>
            <a:off x="-249480" y="-228600"/>
            <a:ext cx="3484800" cy="11520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r" rtl="0" hangingPunct="0">
        <a:tabLst/>
        <a:defRPr lang="en-US" sz="2800" b="0" i="0" u="none" strike="noStrike" kern="1200">
          <a:ln>
            <a:noFill/>
          </a:ln>
          <a:latin typeface="Liberation Sans" pitchFamily="18"/>
        </a:defRPr>
      </a:lvl1pPr>
    </p:titleStyle>
    <p:bodyStyle>
      <a:lvl1pPr marL="0" marR="0" indent="0" algn="l" rtl="0" hangingPunct="0">
        <a:lnSpc>
          <a:spcPct val="100%"/>
        </a:lnSpc>
        <a:spcBef>
          <a:spcPts val="0"/>
        </a:spcBef>
        <a:spcAft>
          <a:spcPts val="289"/>
        </a:spcAft>
        <a:tabLst/>
        <a:defRPr lang="en-US" sz="2000" b="0" i="0" u="none" strike="noStrike" kern="1200" cap="none" spc="0" baseline="0%">
          <a:ln>
            <a:noFill/>
          </a:ln>
          <a:highlight>
            <a:scrgbClr r="0%" g="0%" b="0%">
              <a:alpha val="0%"/>
            </a:scrgbClr>
          </a:highlight>
          <a:latin typeface="Liberation Sans" pitchFamily="18"/>
        </a:defRPr>
      </a:lvl1pPr>
      <a:lvl2pPr marL="6858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purl.oclc.org/ooxml/drawingml/main" xmlns:r="http://purl.oclc.org/ooxml/officeDocument/relationships" xmlns:p="http://purl.oclc.org/ooxml/presentationml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 txBox="1">
            <a:spLocks noGrp="1"/>
          </p:cNvSpPr>
          <p:nvPr>
            <p:ph type="title"/>
          </p:nvPr>
        </p:nvSpPr>
        <p:spPr>
          <a:xfrm>
            <a:off x="503999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en-US"/>
          </a:p>
        </p:txBody>
      </p:sp>
      <p:sp>
        <p:nvSpPr>
          <p:cNvPr id="3" name="Textplatzhalter 2"/>
          <p:cNvSpPr txBox="1">
            <a:spLocks noGrp="1"/>
          </p:cNvSpPr>
          <p:nvPr>
            <p:ph type="body" idx="1"/>
          </p:nvPr>
        </p:nvSpPr>
        <p:spPr>
          <a:xfrm>
            <a:off x="503999" y="1769040"/>
            <a:ext cx="9071640" cy="438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/>
          <p:cNvSpPr txBox="1">
            <a:spLocks noGrp="1"/>
          </p:cNvSpPr>
          <p:nvPr>
            <p:ph type="dt" sz="half" idx="2"/>
          </p:nvPr>
        </p:nvSpPr>
        <p:spPr>
          <a:xfrm>
            <a:off x="503999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lvl="0" rtl="0" hangingPunct="0">
              <a:buNone/>
              <a:tabLst/>
              <a:defRPr lang="en-US" sz="1400" kern="1200">
                <a:latin typeface="Liberation Serif" pitchFamily="18"/>
                <a:ea typeface="DejaVu LGC Sans" pitchFamily="2"/>
                <a:cs typeface="DejaVu LGC Sans" pitchFamily="2"/>
              </a:defRPr>
            </a:lvl1pPr>
          </a:lstStyle>
          <a:p>
            <a:pPr lvl="0"/>
            <a:fld id="{272C4294-C59B-2D49-BE5D-6A5960FF8583}" type="datetime1">
              <a:rPr lang="de-DE" smtClean="0"/>
              <a:t>02.11.16</a:t>
            </a:fld>
            <a:endParaRPr lang="en-US"/>
          </a:p>
        </p:txBody>
      </p:sp>
      <p:sp>
        <p:nvSpPr>
          <p:cNvPr id="5" name="Fußzeilenplatzhalter 4"/>
          <p:cNvSpPr txBox="1">
            <a:spLocks noGrp="1"/>
          </p:cNvSpPr>
          <p:nvPr>
            <p:ph type="ftr" sz="quarter" idx="3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lvl="0" algn="ctr" rtl="0" hangingPunct="0">
              <a:buNone/>
              <a:tabLst/>
              <a:defRPr lang="en-US" sz="1400" kern="1200">
                <a:latin typeface="Liberation Serif" pitchFamily="18"/>
                <a:ea typeface="DejaVu LGC Sans" pitchFamily="2"/>
                <a:cs typeface="DejaVu LGC Sans" pitchFamily="2"/>
              </a:defRPr>
            </a:lvl1pPr>
          </a:lstStyle>
          <a:p>
            <a:pPr lvl="0"/>
            <a:r>
              <a:rPr lang="en-US" smtClean="0"/>
              <a:t>Topo Phase 1</a:t>
            </a:r>
            <a:endParaRPr lang="en-US"/>
          </a:p>
        </p:txBody>
      </p:sp>
      <p:sp>
        <p:nvSpPr>
          <p:cNvPr id="6" name="Foliennummernplatzhalter 5"/>
          <p:cNvSpPr txBox="1">
            <a:spLocks noGrp="1"/>
          </p:cNvSpPr>
          <p:nvPr>
            <p:ph type="sldNum" sz="quarter" idx="4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lvl="0" algn="r" rtl="0" hangingPunct="0">
              <a:buNone/>
              <a:tabLst/>
              <a:defRPr lang="en-US" sz="1400" kern="1200">
                <a:latin typeface="Liberation Serif" pitchFamily="18"/>
                <a:ea typeface="DejaVu LGC Sans" pitchFamily="2"/>
                <a:cs typeface="DejaVu LGC Sans" pitchFamily="2"/>
              </a:defRPr>
            </a:lvl1pPr>
          </a:lstStyle>
          <a:p>
            <a:pPr lvl="0"/>
            <a:fld id="{B89AA0D2-1EB6-449D-B769-89920EFA3A67}" type="slidenum"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ctr" rtl="0" hangingPunct="0">
        <a:tabLst/>
        <a:defRPr lang="en-US" sz="4400" b="0" i="0" u="none" strike="noStrike" kern="1200">
          <a:ln>
            <a:noFill/>
          </a:ln>
          <a:latin typeface="Liberation Sans" pitchFamily="18"/>
        </a:defRPr>
      </a:lvl1pPr>
    </p:titleStyle>
    <p:bodyStyle>
      <a:lvl1pPr rtl="0" hangingPunct="0">
        <a:spcBef>
          <a:spcPts val="0"/>
        </a:spcBef>
        <a:spcAft>
          <a:spcPts val="1417"/>
        </a:spcAft>
        <a:tabLst/>
        <a:defRPr lang="en-US" sz="3200" b="0" i="0" u="none" strike="noStrike" kern="1200">
          <a:ln>
            <a:noFill/>
          </a:ln>
          <a:latin typeface="Liberation Sans" pitchFamily="18"/>
        </a:defRPr>
      </a:lvl1pPr>
      <a:lvl2pPr marL="6858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purl.oclc.org/ooxml/officeDocument/relationships/image" Target="../media/image2.jpg"/><Relationship Id="rId4" Type="http://purl.oclc.org/ooxml/officeDocument/relationships/image" Target="../media/image1.png"/><Relationship Id="rId1" Type="http://purl.oclc.org/ooxml/officeDocument/relationships/slideLayout" Target="../slideLayouts/slideLayout18.xml"/><Relationship Id="rId2" Type="http://purl.oclc.org/ooxml/officeDocument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2.xml"/><Relationship Id="rId2" Type="http://purl.oclc.org/ooxml/officeDocument/relationships/notesSlide" Target="../notesSlides/notesSlide2.xml"/><Relationship Id="rId3" Type="http://purl.oclc.org/ooxml/officeDocument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2.xml"/><Relationship Id="rId2" Type="http://purl.oclc.org/ooxml/officeDocument/relationships/image" Target="../media/image4.tiff"/></Relationships>
</file>

<file path=ppt/slides/_rels/slide4.xml.rels><?xml version="1.0" encoding="UTF-8" standalone="yes"?>
<Relationships xmlns="http://schemas.openxmlformats.org/package/2006/relationships"><Relationship Id="rId3" Type="http://purl.oclc.org/ooxml/officeDocument/relationships/image" Target="../media/image5.jpeg"/><Relationship Id="rId4" Type="http://purl.oclc.org/ooxml/officeDocument/relationships/image" Target="../media/image6.png"/><Relationship Id="rId5" Type="http://purl.oclc.org/ooxml/officeDocument/relationships/image" Target="../media/image7.png"/><Relationship Id="rId6" Type="http://purl.oclc.org/ooxml/officeDocument/relationships/image" Target="../media/image8.png"/><Relationship Id="rId1" Type="http://purl.oclc.org/ooxml/officeDocument/relationships/slideLayout" Target="../slideLayouts/slideLayout2.xml"/><Relationship Id="rId2" Type="http://purl.oclc.org/ooxml/officeDocument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2.xml"/><Relationship Id="rId2" Type="http://purl.oclc.org/ooxml/officeDocument/relationships/notesSlide" Target="../notesSlides/notesSlide4.xml"/><Relationship Id="rId3" Type="http://purl.oclc.org/ooxml/officeDocument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2.xml"/></Relationships>
</file>

<file path=ppt/slides/slide1.xml><?xml version="1.0" encoding="utf-8"?>
<p:sld xmlns:a="http://purl.oclc.org/ooxml/drawingml/main" xmlns:r="http://purl.oclc.org/ooxml/officeDocument/relationships" xmlns:p="http://purl.oclc.org/ooxml/presentationml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3200400" y="0"/>
            <a:ext cx="6879600" cy="658440"/>
          </a:xfrm>
          <a:prstGeom prst="rect">
            <a:avLst/>
          </a:prstGeom>
          <a:gradFill>
            <a:gsLst>
              <a:gs pos="0%">
                <a:srgbClr val="FFFFFF"/>
              </a:gs>
              <a:gs pos="100%">
                <a:srgbClr val="C1002A"/>
              </a:gs>
            </a:gsLst>
            <a:lin ang="0"/>
          </a:gradFill>
          <a:ln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Droid Sans" pitchFamily="2"/>
              <a:cs typeface="FreeSans" pitchFamily="2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0" y="7086600"/>
            <a:ext cx="10080000" cy="502920"/>
          </a:xfrm>
          <a:prstGeom prst="rect">
            <a:avLst/>
          </a:prstGeom>
          <a:solidFill>
            <a:srgbClr val="C1002A"/>
          </a:solidFill>
          <a:ln w="0">
            <a:solidFill>
              <a:srgbClr val="800000"/>
            </a:solidFill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Droid Sans" pitchFamily="2"/>
              <a:cs typeface="FreeSans" pitchFamily="2"/>
            </a:endParaRPr>
          </a:p>
        </p:txBody>
      </p:sp>
      <p:sp>
        <p:nvSpPr>
          <p:cNvPr id="4" name="Untertitel 3"/>
          <p:cNvSpPr txBox="1">
            <a:spLocks noGrp="1"/>
          </p:cNvSpPr>
          <p:nvPr>
            <p:ph type="subTitle" idx="4294967295"/>
          </p:nvPr>
        </p:nvSpPr>
        <p:spPr>
          <a:xfrm>
            <a:off x="503999" y="831239"/>
            <a:ext cx="9071640" cy="6072120"/>
          </a:xfrm>
        </p:spPr>
        <p:txBody>
          <a:bodyPr anchor="ctr"/>
          <a:lstStyle/>
          <a:p>
            <a:pPr lvl="0" algn="ctr"/>
            <a:r>
              <a:rPr lang="en-US" sz="4800" dirty="0" smtClean="0">
                <a:solidFill>
                  <a:srgbClr val="C1002A"/>
                </a:solidFill>
              </a:rPr>
              <a:t>Topo Phase1</a:t>
            </a:r>
          </a:p>
          <a:p>
            <a:pPr lvl="0" algn="ctr"/>
            <a:endParaRPr lang="en-US" sz="4800" dirty="0">
              <a:solidFill>
                <a:srgbClr val="C1002A"/>
              </a:solidFill>
            </a:endParaRPr>
          </a:p>
          <a:p>
            <a:pPr lvl="0" algn="ctr"/>
            <a:r>
              <a:rPr lang="en-US" sz="3600" dirty="0">
                <a:solidFill>
                  <a:srgbClr val="C1002A"/>
                </a:solidFill>
              </a:rPr>
              <a:t>K. </a:t>
            </a:r>
            <a:r>
              <a:rPr lang="en-US" sz="3600" dirty="0" err="1">
                <a:solidFill>
                  <a:srgbClr val="C1002A"/>
                </a:solidFill>
              </a:rPr>
              <a:t>Bierwagen</a:t>
            </a:r>
            <a:r>
              <a:rPr lang="en-US" sz="3600" dirty="0">
                <a:solidFill>
                  <a:srgbClr val="C1002A"/>
                </a:solidFill>
              </a:rPr>
              <a:t>, V. </a:t>
            </a:r>
            <a:r>
              <a:rPr lang="en-US" sz="3600" dirty="0" err="1">
                <a:solidFill>
                  <a:srgbClr val="C1002A"/>
                </a:solidFill>
              </a:rPr>
              <a:t>Büscher</a:t>
            </a:r>
            <a:r>
              <a:rPr lang="en-US" sz="3600" dirty="0">
                <a:solidFill>
                  <a:srgbClr val="C1002A"/>
                </a:solidFill>
              </a:rPr>
              <a:t>, U. </a:t>
            </a:r>
            <a:r>
              <a:rPr lang="en-US" sz="3600" dirty="0" err="1">
                <a:solidFill>
                  <a:srgbClr val="C1002A"/>
                </a:solidFill>
              </a:rPr>
              <a:t>Schäfer</a:t>
            </a:r>
            <a:endParaRPr lang="en-US" sz="3600" dirty="0">
              <a:solidFill>
                <a:srgbClr val="C1002A"/>
              </a:solidFill>
            </a:endParaRPr>
          </a:p>
          <a:p>
            <a:pPr lvl="0" algn="ctr"/>
            <a:r>
              <a:rPr lang="en-US" sz="2800" dirty="0" smtClean="0">
                <a:solidFill>
                  <a:srgbClr val="C1002A"/>
                </a:solidFill>
              </a:rPr>
              <a:t>Johannes Gutenberg University Mainz</a:t>
            </a:r>
            <a:endParaRPr lang="en-US" sz="4000" dirty="0">
              <a:solidFill>
                <a:srgbClr val="C1002A"/>
              </a:solidFill>
            </a:endParaRPr>
          </a:p>
          <a:p>
            <a:pPr lvl="0" algn="ctr"/>
            <a:endParaRPr lang="en-US" sz="2600" dirty="0">
              <a:solidFill>
                <a:srgbClr val="C1002A"/>
              </a:solidFill>
            </a:endParaRPr>
          </a:p>
          <a:p>
            <a:pPr lvl="0" algn="ctr"/>
            <a:r>
              <a:rPr lang="en-US" sz="2600" dirty="0" smtClean="0">
                <a:solidFill>
                  <a:srgbClr val="C1002A"/>
                </a:solidFill>
              </a:rPr>
              <a:t>November</a:t>
            </a:r>
            <a:r>
              <a:rPr lang="en-US" sz="2400" dirty="0" smtClean="0">
                <a:solidFill>
                  <a:srgbClr val="C1002A"/>
                </a:solidFill>
              </a:rPr>
              <a:t> 2, </a:t>
            </a:r>
            <a:r>
              <a:rPr lang="en-US" sz="2400" dirty="0">
                <a:solidFill>
                  <a:srgbClr val="C1002A"/>
                </a:solidFill>
              </a:rPr>
              <a:t>2016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9180000" y="1800"/>
            <a:ext cx="943200" cy="68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-249480" y="-228600"/>
            <a:ext cx="3484800" cy="115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503998" y="664140"/>
            <a:ext cx="9249602" cy="4384800"/>
          </a:xfrm>
        </p:spPr>
        <p:txBody>
          <a:bodyPr/>
          <a:lstStyle/>
          <a:p>
            <a:pPr marL="342900" indent="-342900">
              <a:buFont typeface="Wingdings" charset="2"/>
              <a:buChar char="§"/>
            </a:pPr>
            <a:r>
              <a:rPr lang="en-US" sz="2800" dirty="0" smtClean="0"/>
              <a:t>Two possible L1Topo designs for Phase1:</a:t>
            </a:r>
          </a:p>
          <a:p>
            <a:pPr marL="1028700" lvl="1" indent="-342900">
              <a:spcBef>
                <a:spcPts val="200"/>
              </a:spcBef>
              <a:buFont typeface="Wingdings" charset="2"/>
              <a:buChar char="§"/>
            </a:pPr>
            <a:r>
              <a:rPr lang="en-US" dirty="0" smtClean="0"/>
              <a:t>Plan A: </a:t>
            </a:r>
            <a:r>
              <a:rPr lang="en-US" dirty="0"/>
              <a:t>M</a:t>
            </a:r>
            <a:r>
              <a:rPr lang="en-US" dirty="0" smtClean="0"/>
              <a:t>inor modifications of Phase0 Topo</a:t>
            </a:r>
          </a:p>
          <a:p>
            <a:pPr marL="1485900" lvl="2" indent="-342900">
              <a:buFont typeface="Wingdings" charset="2"/>
              <a:buChar char="§"/>
            </a:pPr>
            <a:r>
              <a:rPr lang="en-US" dirty="0"/>
              <a:t>N</a:t>
            </a:r>
            <a:r>
              <a:rPr lang="en-US" dirty="0" smtClean="0"/>
              <a:t>ew </a:t>
            </a:r>
            <a:r>
              <a:rPr lang="en-US" dirty="0"/>
              <a:t>mezzanine module </a:t>
            </a:r>
            <a:r>
              <a:rPr lang="en-US" dirty="0" smtClean="0"/>
              <a:t>for compatibility with ROD/TTC Phase1 design</a:t>
            </a:r>
          </a:p>
          <a:p>
            <a:pPr marL="1485900" lvl="2" indent="-342900">
              <a:spcBef>
                <a:spcPts val="0"/>
              </a:spcBef>
              <a:buFont typeface="Wingdings" charset="2"/>
              <a:buChar char="§"/>
            </a:pPr>
            <a:r>
              <a:rPr lang="en-US" dirty="0"/>
              <a:t>T</a:t>
            </a:r>
            <a:r>
              <a:rPr lang="en-US" dirty="0" smtClean="0"/>
              <a:t>wo </a:t>
            </a:r>
            <a:r>
              <a:rPr lang="en-US" dirty="0"/>
              <a:t>additional </a:t>
            </a:r>
            <a:r>
              <a:rPr lang="en-US" dirty="0" err="1"/>
              <a:t>miniPOD</a:t>
            </a:r>
            <a:r>
              <a:rPr lang="en-US" dirty="0"/>
              <a:t> </a:t>
            </a:r>
            <a:r>
              <a:rPr lang="en-US" dirty="0" smtClean="0"/>
              <a:t>devices to double output bandwidth</a:t>
            </a:r>
          </a:p>
          <a:p>
            <a:pPr marL="1028700" lvl="1" indent="-342900">
              <a:spcBef>
                <a:spcPts val="200"/>
              </a:spcBef>
              <a:buFont typeface="Wingdings" charset="2"/>
              <a:buChar char="§"/>
            </a:pPr>
            <a:r>
              <a:rPr lang="en-US" dirty="0" smtClean="0"/>
              <a:t>Plan B: Processor upgrade (For details see </a:t>
            </a:r>
            <a:r>
              <a:rPr lang="en-US" dirty="0" smtClean="0"/>
              <a:t>following</a:t>
            </a:r>
            <a:r>
              <a:rPr lang="en-US" dirty="0" smtClean="0"/>
              <a:t> slides)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E7EDFAA9-52F4-8E48-9C17-6639B82306F8}" type="datetime1">
              <a:rPr lang="de-DE" smtClean="0"/>
              <a:t>02.11.16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584950" y="2972526"/>
            <a:ext cx="26561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Plan A</a:t>
            </a:r>
          </a:p>
          <a:p>
            <a:pPr algn="ctr"/>
            <a:r>
              <a:rPr lang="en-US" dirty="0" smtClean="0"/>
              <a:t>Schematic Entry + Layout: </a:t>
            </a:r>
          </a:p>
          <a:p>
            <a:pPr algn="ctr"/>
            <a:r>
              <a:rPr lang="en-US" dirty="0" smtClean="0"/>
              <a:t>24 weeks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691511" y="4538773"/>
            <a:ext cx="260327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Plan B</a:t>
            </a:r>
          </a:p>
          <a:p>
            <a:pPr algn="ctr"/>
            <a:r>
              <a:rPr lang="en-US" dirty="0" smtClean="0"/>
              <a:t>Schematic Entry + Layout:</a:t>
            </a:r>
          </a:p>
          <a:p>
            <a:pPr algn="ctr"/>
            <a:r>
              <a:rPr lang="en-US" dirty="0" smtClean="0"/>
              <a:t>36 weeks</a:t>
            </a:r>
            <a:endParaRPr lang="en-US" dirty="0"/>
          </a:p>
        </p:txBody>
      </p:sp>
      <p:grpSp>
        <p:nvGrpSpPr>
          <p:cNvPr id="19" name="Group 18"/>
          <p:cNvGrpSpPr>
            <a:grpSpLocks noChangeAspect="1"/>
          </p:cNvGrpSpPr>
          <p:nvPr/>
        </p:nvGrpSpPr>
        <p:grpSpPr>
          <a:xfrm>
            <a:off x="376501" y="2463801"/>
            <a:ext cx="6230247" cy="3420000"/>
            <a:chOff x="109800" y="2501901"/>
            <a:chExt cx="6633900" cy="364157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800" y="2501901"/>
              <a:ext cx="6479999" cy="3641579"/>
            </a:xfrm>
            <a:prstGeom prst="rect">
              <a:avLst/>
            </a:prstGeom>
          </p:spPr>
        </p:pic>
        <p:sp>
          <p:nvSpPr>
            <p:cNvPr id="10" name="Right Brace 9"/>
            <p:cNvSpPr/>
            <p:nvPr/>
          </p:nvSpPr>
          <p:spPr>
            <a:xfrm>
              <a:off x="6451601" y="2879496"/>
              <a:ext cx="145636" cy="1272194"/>
            </a:xfrm>
            <a:prstGeom prst="rightBrace">
              <a:avLst/>
            </a:prstGeom>
            <a:ln w="254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ight Brace 10"/>
            <p:cNvSpPr/>
            <p:nvPr/>
          </p:nvSpPr>
          <p:spPr>
            <a:xfrm>
              <a:off x="6604001" y="4238396"/>
              <a:ext cx="139699" cy="1905084"/>
            </a:xfrm>
            <a:prstGeom prst="rightBrace">
              <a:avLst/>
            </a:prstGeom>
            <a:ln w="254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334740" y="4202490"/>
              <a:ext cx="1056947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72000" bIns="0" rtlCol="0">
              <a:spAutoFit/>
            </a:bodyPr>
            <a:lstStyle/>
            <a:p>
              <a:r>
                <a:rPr lang="en-US" sz="1000" dirty="0" smtClean="0">
                  <a:solidFill>
                    <a:srgbClr val="C00000"/>
                  </a:solidFill>
                </a:rPr>
                <a:t>Processor Upgrade</a:t>
              </a:r>
              <a:endParaRPr lang="en-US" sz="1000" dirty="0">
                <a:solidFill>
                  <a:srgbClr val="C00000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796328" y="2634121"/>
              <a:ext cx="397078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72000" tIns="0" rIns="72000" bIns="0" rtlCol="0">
              <a:spAutoFit/>
            </a:bodyPr>
            <a:lstStyle/>
            <a:p>
              <a:r>
                <a:rPr lang="en-US" sz="1000" dirty="0" smtClean="0"/>
                <a:t>Start</a:t>
              </a:r>
              <a:endParaRPr lang="en-US" sz="10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507528" y="2634121"/>
              <a:ext cx="664880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80000" tIns="0" rIns="180000" bIns="0" rtlCol="0">
              <a:spAutoFit/>
            </a:bodyPr>
            <a:lstStyle/>
            <a:p>
              <a:r>
                <a:rPr lang="en-US" sz="1000" smtClean="0"/>
                <a:t>Finish</a:t>
              </a:r>
              <a:endParaRPr lang="en-US" sz="10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358428" y="2646821"/>
              <a:ext cx="676568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08000" tIns="0" rIns="108000" bIns="0" rtlCol="0">
              <a:spAutoFit/>
            </a:bodyPr>
            <a:lstStyle/>
            <a:p>
              <a:r>
                <a:rPr lang="en-US" sz="1000" smtClean="0"/>
                <a:t>Duration</a:t>
              </a:r>
              <a:endParaRPr lang="en-US" sz="1000" dirty="0"/>
            </a:p>
          </p:txBody>
        </p:sp>
      </p:grpSp>
      <p:graphicFrame>
        <p:nvGraphicFramePr>
          <p:cNvPr id="20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984471"/>
              </p:ext>
            </p:extLst>
          </p:nvPr>
        </p:nvGraphicFramePr>
        <p:xfrm>
          <a:off x="122500" y="5956813"/>
          <a:ext cx="9758140" cy="1114425"/>
        </p:xfrm>
        <a:graphic>
          <a:graphicData uri="http://purl.oclc.org/ooxml/drawingml/table">
            <a:tbl>
              <a:tblPr firstRow="1" bandRow="1">
                <a:tableStyleId>{5C22544A-7EE6-4342-B048-85BDC9FD1C3A}</a:tableStyleId>
              </a:tblPr>
              <a:tblGrid>
                <a:gridCol w="1211000"/>
                <a:gridCol w="2578100"/>
                <a:gridCol w="1816100"/>
                <a:gridCol w="2324635"/>
                <a:gridCol w="1828305"/>
              </a:tblGrid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Topo</a:t>
                      </a:r>
                      <a:r>
                        <a:rPr lang="en-US" sz="1600" baseline="0%" dirty="0" smtClean="0"/>
                        <a:t> Design</a:t>
                      </a:r>
                      <a:endParaRPr lang="en-US" sz="1600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RT in</a:t>
                      </a:r>
                      <a:endParaRPr lang="en-US" sz="1600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RT out</a:t>
                      </a:r>
                      <a:endParaRPr lang="en-US" sz="1600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ROI</a:t>
                      </a:r>
                      <a:r>
                        <a:rPr lang="en-US" sz="1600" baseline="0%" dirty="0" smtClean="0"/>
                        <a:t> engine out</a:t>
                      </a:r>
                      <a:endParaRPr lang="en-US" sz="1600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Readout Path</a:t>
                      </a:r>
                      <a:endParaRPr lang="en-US" sz="1600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Plan 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160 Links @ 11.2 (12.8) Gb/s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 Links @ 12.8 Gb/s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44 Links</a:t>
                      </a:r>
                      <a:r>
                        <a:rPr lang="en-US" sz="1600" baseline="0%" dirty="0" smtClean="0"/>
                        <a:t> @ 12.8 Gb/s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12 Links @ 6.4 Gb/s</a:t>
                      </a:r>
                      <a:endParaRPr lang="en-US" sz="1600" dirty="0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Plan B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240 Links @ 11.2 (12.8) Gb/s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 Links @ 12.8 Gb/s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44 (92) Links @ 12.8 Gb/s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12 Links @ 6.4 Gb/s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79406" y="2862937"/>
            <a:ext cx="710131" cy="13849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900" dirty="0" smtClean="0">
                <a:solidFill>
                  <a:srgbClr val="92D050"/>
                </a:solidFill>
              </a:rPr>
              <a:t>Pre-Production</a:t>
            </a:r>
            <a:endParaRPr lang="en-US" sz="900" dirty="0">
              <a:solidFill>
                <a:srgbClr val="92D050"/>
              </a:solidFill>
            </a:endParaRP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Topo Phase 1</a:t>
            </a: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1AC50D6-5EA5-4604-B3BD-8E934214214D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435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 Usage of Phase0 Topo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9560" y="5162683"/>
            <a:ext cx="9071640" cy="4384800"/>
          </a:xfrm>
        </p:spPr>
        <p:txBody>
          <a:bodyPr/>
          <a:lstStyle/>
          <a:p>
            <a:pPr marL="342900" indent="-342900">
              <a:buFont typeface="Arial" charset="0"/>
              <a:buChar char="•"/>
            </a:pPr>
            <a:r>
              <a:rPr lang="en-US" sz="2800" dirty="0" smtClean="0"/>
              <a:t>Phase0 Topo already at its limit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800" dirty="0" smtClean="0"/>
              <a:t>Not much flexibility for adding new and more complex algorithms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50D6D16-E344-BD4B-828D-2B98F11199F2}" type="datetime1">
              <a:rPr lang="de-DE" smtClean="0"/>
              <a:t>02.11.16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43284" y="-4074016"/>
            <a:ext cx="10525304" cy="9000000"/>
          </a:xfrm>
          <a:prstGeom prst="rect">
            <a:avLst/>
          </a:prstGeom>
        </p:spPr>
      </p:pic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Topo Phase 1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1AC50D6-5EA5-4604-B3BD-8E934214214D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64107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 B – Processor Upgrade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09800" y="727640"/>
            <a:ext cx="9808900" cy="4384800"/>
          </a:xfrm>
        </p:spPr>
        <p:txBody>
          <a:bodyPr/>
          <a:lstStyle/>
          <a:p>
            <a:pPr marL="342900" indent="-342900">
              <a:buFont typeface="Wingdings" charset="2"/>
              <a:buChar char="§"/>
            </a:pPr>
            <a:r>
              <a:rPr lang="en-US" sz="2400" dirty="0" smtClean="0"/>
              <a:t>Goal: more powerful FPGAs and maximum input/output bandwidth</a:t>
            </a:r>
          </a:p>
          <a:p>
            <a:pPr marL="342900" indent="-342900">
              <a:buFont typeface="Wingdings" charset="2"/>
              <a:buChar char="§"/>
            </a:pPr>
            <a:r>
              <a:rPr lang="en-US" sz="2400" dirty="0" smtClean="0"/>
              <a:t>Phase0 Topo and current </a:t>
            </a:r>
            <a:r>
              <a:rPr lang="en-US" sz="2400" dirty="0" err="1" smtClean="0"/>
              <a:t>jFEX</a:t>
            </a:r>
            <a:r>
              <a:rPr lang="en-US" sz="2400" dirty="0"/>
              <a:t> prototype </a:t>
            </a:r>
            <a:r>
              <a:rPr lang="en-US" sz="2400" dirty="0" smtClean="0"/>
              <a:t>use a modular design (mezzanine, pre-routed </a:t>
            </a:r>
            <a:r>
              <a:rPr lang="en-US" sz="2400" dirty="0"/>
              <a:t>building </a:t>
            </a:r>
            <a:r>
              <a:rPr lang="en-US" sz="2400" dirty="0" smtClean="0"/>
              <a:t>blocks, </a:t>
            </a:r>
            <a:r>
              <a:rPr lang="is-IS" sz="2400" dirty="0" smtClean="0"/>
              <a:t>…</a:t>
            </a:r>
            <a:r>
              <a:rPr lang="en-US" sz="2400" dirty="0" smtClean="0"/>
              <a:t>)</a:t>
            </a:r>
          </a:p>
          <a:p>
            <a:pPr marL="342900" indent="-342900">
              <a:buFont typeface="Wingdings" charset="2"/>
              <a:buChar char="§"/>
            </a:pPr>
            <a:r>
              <a:rPr lang="en-US" sz="2400" dirty="0" smtClean="0"/>
              <a:t>Combine existing </a:t>
            </a:r>
            <a:r>
              <a:rPr lang="en-US" sz="2400" dirty="0" err="1" smtClean="0"/>
              <a:t>jFEX</a:t>
            </a:r>
            <a:r>
              <a:rPr lang="en-US" sz="2400" dirty="0" smtClean="0"/>
              <a:t> building blocks with Phase0 </a:t>
            </a:r>
            <a:r>
              <a:rPr lang="en-US" sz="2400" dirty="0"/>
              <a:t>Topo </a:t>
            </a:r>
            <a:r>
              <a:rPr lang="en-US" sz="2400" dirty="0" smtClean="0"/>
              <a:t>design (replacing XC7VX690T device), only small re-routing required</a:t>
            </a:r>
          </a:p>
          <a:p>
            <a:pPr marL="342900" indent="-342900">
              <a:buFont typeface="Wingdings" charset="2"/>
              <a:buChar char="§"/>
            </a:pPr>
            <a:r>
              <a:rPr lang="en-US" sz="2400" dirty="0" smtClean="0"/>
              <a:t>Gain </a:t>
            </a:r>
            <a:r>
              <a:rPr lang="en-US" sz="2400" dirty="0"/>
              <a:t>40 MGT links per device, plus considerable amount of logic and memory resources</a:t>
            </a:r>
          </a:p>
          <a:p>
            <a:pPr marL="342900" indent="-342900">
              <a:buFont typeface="Wingdings" charset="2"/>
              <a:buChar char="§"/>
            </a:pPr>
            <a:endParaRPr lang="en-US" sz="24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F61CD9F3-B2AA-204C-9BC5-F77F677806A9}" type="datetime1">
              <a:rPr lang="de-DE" smtClean="0"/>
              <a:t>02.11.16</a:t>
            </a:fld>
            <a:endParaRPr lang="en-US"/>
          </a:p>
        </p:txBody>
      </p:sp>
      <p:grpSp>
        <p:nvGrpSpPr>
          <p:cNvPr id="26" name="Group 25"/>
          <p:cNvGrpSpPr/>
          <p:nvPr/>
        </p:nvGrpSpPr>
        <p:grpSpPr>
          <a:xfrm>
            <a:off x="2103400" y="3168364"/>
            <a:ext cx="7200000" cy="3888152"/>
            <a:chOff x="2103400" y="3168364"/>
            <a:chExt cx="7200000" cy="3888152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.136%" t="9.203%" r="19.444%" b="5.723%"/>
            <a:stretch/>
          </p:blipFill>
          <p:spPr>
            <a:xfrm>
              <a:off x="7112786" y="4067437"/>
              <a:ext cx="2190614" cy="1926315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7667629" y="5984410"/>
              <a:ext cx="1080927" cy="2809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Phase0 Topo</a:t>
              </a:r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8144323" y="4357236"/>
              <a:ext cx="985320" cy="1081919"/>
            </a:xfrm>
            <a:prstGeom prst="rect">
              <a:avLst/>
            </a:prstGeom>
            <a:solidFill>
              <a:schemeClr val="bg1">
                <a:alpha val="45%"/>
              </a:schemeClr>
            </a:solidFill>
            <a:ln>
              <a:noFill/>
            </a:ln>
          </p:spPr>
          <p:style>
            <a:lnRef idx="2">
              <a:schemeClr val="accent1">
                <a:shade val="50%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6" name="Picture 2" descr="ttp://www.staff.uni-mainz.de/uschaefe/hidden/Katharina/jFEXall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3400" y="3740479"/>
              <a:ext cx="2190614" cy="23154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2840983" y="6041672"/>
              <a:ext cx="453821" cy="2809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JFEX</a:t>
              </a:r>
              <a:endParaRPr lang="en-US"/>
            </a:p>
          </p:txBody>
        </p:sp>
        <p:pic>
          <p:nvPicPr>
            <p:cNvPr id="1028" name="Picture 4" descr="ttp://www.staff.uni-mainz.de/uschaefe/hidden/Katharina/mipo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1070" y="3168364"/>
              <a:ext cx="1642961" cy="1072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ttp://www.staff.uni-mainz.de/uschaefe/hidden/Katharina/single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1070" y="4734366"/>
              <a:ext cx="1642961" cy="2322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Rectangle 11"/>
            <p:cNvSpPr/>
            <p:nvPr/>
          </p:nvSpPr>
          <p:spPr>
            <a:xfrm>
              <a:off x="2271043" y="5078894"/>
              <a:ext cx="521640" cy="794960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%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271043" y="4647035"/>
              <a:ext cx="521640" cy="386400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%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 flipV="1">
              <a:off x="2792683" y="3903216"/>
              <a:ext cx="2018387" cy="83115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w="lg" len="me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>
              <a:stCxn id="12" idx="3"/>
            </p:cNvCxnSpPr>
            <p:nvPr/>
          </p:nvCxnSpPr>
          <p:spPr>
            <a:xfrm>
              <a:off x="2792683" y="5476374"/>
              <a:ext cx="2018387" cy="579537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4351126" y="4365902"/>
              <a:ext cx="2054848" cy="2809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pre-routed building blocks </a:t>
              </a:r>
              <a:endParaRPr lang="en-US" dirty="0"/>
            </a:p>
          </p:txBody>
        </p:sp>
        <p:cxnSp>
          <p:nvCxnSpPr>
            <p:cNvPr id="20" name="Straight Arrow Connector 19"/>
            <p:cNvCxnSpPr>
              <a:stCxn id="1028" idx="3"/>
            </p:cNvCxnSpPr>
            <p:nvPr/>
          </p:nvCxnSpPr>
          <p:spPr>
            <a:xfrm>
              <a:off x="6454030" y="3704474"/>
              <a:ext cx="2105672" cy="942352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 flipV="1">
              <a:off x="6454030" y="5103770"/>
              <a:ext cx="2125912" cy="937902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Topo Phase 1</a:t>
            </a:r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1AC50D6-5EA5-4604-B3BD-8E934214214D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89947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 B – Processor Upgrade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09800" y="727640"/>
            <a:ext cx="9808900" cy="4384800"/>
          </a:xfrm>
        </p:spPr>
        <p:txBody>
          <a:bodyPr/>
          <a:lstStyle/>
          <a:p>
            <a:pPr marL="342900" indent="-342900">
              <a:buFont typeface="Wingdings" charset="2"/>
              <a:buChar char="§"/>
            </a:pPr>
            <a:r>
              <a:rPr lang="en-US" sz="2400" dirty="0" smtClean="0"/>
              <a:t>Goal: more powerful FPGAs and maximum input/output bandwidth</a:t>
            </a:r>
          </a:p>
          <a:p>
            <a:pPr marL="342900" indent="-342900">
              <a:buFont typeface="Wingdings" charset="2"/>
              <a:buChar char="§"/>
            </a:pPr>
            <a:r>
              <a:rPr lang="en-US" sz="2400" dirty="0" smtClean="0"/>
              <a:t>Phase0 Topo and current </a:t>
            </a:r>
            <a:r>
              <a:rPr lang="en-US" sz="2400" dirty="0" err="1" smtClean="0"/>
              <a:t>jFEX</a:t>
            </a:r>
            <a:r>
              <a:rPr lang="en-US" sz="2400" dirty="0"/>
              <a:t> prototype </a:t>
            </a:r>
            <a:r>
              <a:rPr lang="en-US" sz="2400" dirty="0" smtClean="0"/>
              <a:t>use a modular design (mezzanine, pre-routed </a:t>
            </a:r>
            <a:r>
              <a:rPr lang="en-US" sz="2400" dirty="0"/>
              <a:t>building </a:t>
            </a:r>
            <a:r>
              <a:rPr lang="en-US" sz="2400" dirty="0" smtClean="0"/>
              <a:t>blocks, </a:t>
            </a:r>
            <a:r>
              <a:rPr lang="is-IS" sz="2400" dirty="0" smtClean="0"/>
              <a:t>…</a:t>
            </a:r>
            <a:r>
              <a:rPr lang="en-US" sz="2400" dirty="0" smtClean="0"/>
              <a:t>)</a:t>
            </a:r>
          </a:p>
          <a:p>
            <a:pPr marL="342900" indent="-342900">
              <a:buFont typeface="Wingdings" charset="2"/>
              <a:buChar char="§"/>
            </a:pPr>
            <a:r>
              <a:rPr lang="en-US" sz="2400" dirty="0" smtClean="0"/>
              <a:t>Combine existing </a:t>
            </a:r>
            <a:r>
              <a:rPr lang="en-US" sz="2400" dirty="0" err="1" smtClean="0"/>
              <a:t>jFEX</a:t>
            </a:r>
            <a:r>
              <a:rPr lang="en-US" sz="2400" dirty="0" smtClean="0"/>
              <a:t> building blocks with Phase0 </a:t>
            </a:r>
            <a:r>
              <a:rPr lang="en-US" sz="2400" dirty="0"/>
              <a:t>Topo </a:t>
            </a:r>
            <a:r>
              <a:rPr lang="en-US" sz="2400" dirty="0" smtClean="0"/>
              <a:t>design (replacing XC7VX690T device), only small re-routing required</a:t>
            </a:r>
          </a:p>
          <a:p>
            <a:pPr marL="342900" indent="-342900">
              <a:buFont typeface="Wingdings" charset="2"/>
              <a:buChar char="§"/>
            </a:pPr>
            <a:r>
              <a:rPr lang="en-US" sz="2400" dirty="0" smtClean="0"/>
              <a:t>Gain </a:t>
            </a:r>
            <a:r>
              <a:rPr lang="en-US" sz="2400" dirty="0"/>
              <a:t>40 MGT links per device, plus considerable amount of logic and memory resources</a:t>
            </a:r>
          </a:p>
          <a:p>
            <a:pPr marL="342900" indent="-342900">
              <a:buFont typeface="Wingdings" charset="2"/>
              <a:buChar char="§"/>
            </a:pPr>
            <a:endParaRPr lang="en-US" sz="24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EADB82C-ED8F-8B4A-91BB-085C7704F6CE}" type="datetime1">
              <a:rPr lang="de-DE" smtClean="0"/>
              <a:t>02.11.16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737" y="3312440"/>
            <a:ext cx="3923002" cy="3600000"/>
          </a:xfrm>
          <a:prstGeom prst="rect">
            <a:avLst/>
          </a:prstGeom>
        </p:spPr>
      </p:pic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Topo Phase 1</a:t>
            </a:r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1AC50D6-5EA5-4604-B3BD-8E934214214D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4729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298" y="876300"/>
            <a:ext cx="9486403" cy="3911600"/>
          </a:xfrm>
        </p:spPr>
        <p:txBody>
          <a:bodyPr/>
          <a:lstStyle/>
          <a:p>
            <a:pPr marL="342900" indent="-342900">
              <a:buFont typeface="Wingdings" charset="2"/>
              <a:buChar char="§"/>
            </a:pPr>
            <a:r>
              <a:rPr lang="en-US" sz="2800" dirty="0"/>
              <a:t>FPGA:</a:t>
            </a:r>
          </a:p>
          <a:p>
            <a:pPr marL="1028700" lvl="1" indent="-342900">
              <a:buFont typeface="Wingdings" charset="2"/>
              <a:buChar char="§"/>
            </a:pPr>
            <a:r>
              <a:rPr lang="en-US" sz="2600" dirty="0"/>
              <a:t>Plan A: </a:t>
            </a:r>
            <a:endParaRPr lang="en-US" sz="2600" dirty="0" smtClean="0"/>
          </a:p>
          <a:p>
            <a:pPr marL="1485900" lvl="2" indent="-342900">
              <a:buFont typeface="Wingdings" charset="2"/>
              <a:buChar char="§"/>
            </a:pPr>
            <a:r>
              <a:rPr lang="en-US" sz="2200" dirty="0" smtClean="0"/>
              <a:t>XC7VX690T (</a:t>
            </a:r>
            <a:r>
              <a:rPr lang="en-US" sz="2200" dirty="0" err="1" smtClean="0"/>
              <a:t>Virtex</a:t>
            </a:r>
            <a:r>
              <a:rPr lang="en-US" sz="2200" dirty="0" smtClean="0"/>
              <a:t> 7), </a:t>
            </a:r>
            <a:r>
              <a:rPr lang="en-US" sz="2200" dirty="0" smtClean="0"/>
              <a:t>logical cell</a:t>
            </a:r>
            <a:r>
              <a:rPr lang="en-US" sz="2200" dirty="0" smtClean="0"/>
              <a:t>s</a:t>
            </a:r>
            <a:r>
              <a:rPr lang="en-US" sz="2200" dirty="0" smtClean="0"/>
              <a:t>: </a:t>
            </a:r>
            <a:r>
              <a:rPr lang="is-IS" sz="2400" dirty="0" smtClean="0"/>
              <a:t>693120, </a:t>
            </a:r>
            <a:r>
              <a:rPr lang="en-US" sz="2200" dirty="0" smtClean="0"/>
              <a:t>18Kb </a:t>
            </a:r>
            <a:r>
              <a:rPr lang="en-US" sz="2200" dirty="0" smtClean="0"/>
              <a:t>RAM blocks: 2940 (Utilization </a:t>
            </a:r>
            <a:r>
              <a:rPr lang="en-US" sz="2200" dirty="0" smtClean="0"/>
              <a:t>81%)</a:t>
            </a:r>
            <a:endParaRPr lang="en-US" sz="2200" dirty="0"/>
          </a:p>
          <a:p>
            <a:pPr marL="1028700" lvl="1" indent="-342900">
              <a:buFont typeface="Wingdings" charset="2"/>
              <a:buChar char="§"/>
            </a:pPr>
            <a:r>
              <a:rPr lang="en-US" sz="2600" dirty="0"/>
              <a:t>Plan B: </a:t>
            </a:r>
            <a:endParaRPr lang="en-US" sz="2600" dirty="0" smtClean="0"/>
          </a:p>
          <a:p>
            <a:pPr marL="1485900" lvl="2" indent="-342900">
              <a:buFont typeface="Wingdings" charset="2"/>
              <a:buChar char="§"/>
            </a:pPr>
            <a:r>
              <a:rPr lang="en-US" sz="2200" dirty="0" smtClean="0"/>
              <a:t>XCVU190 (</a:t>
            </a:r>
            <a:r>
              <a:rPr lang="en-US" sz="2200" dirty="0" err="1" smtClean="0"/>
              <a:t>Virtex</a:t>
            </a:r>
            <a:r>
              <a:rPr lang="en-US" sz="2200" dirty="0" smtClean="0"/>
              <a:t> </a:t>
            </a:r>
            <a:r>
              <a:rPr lang="en-US" sz="2200" dirty="0" err="1" smtClean="0"/>
              <a:t>UltraScale</a:t>
            </a:r>
            <a:r>
              <a:rPr lang="en-US" sz="2200" dirty="0" smtClean="0"/>
              <a:t>), </a:t>
            </a:r>
            <a:r>
              <a:rPr lang="en-US" sz="2200" dirty="0" smtClean="0"/>
              <a:t>logical cells: </a:t>
            </a:r>
            <a:r>
              <a:rPr lang="is-IS" sz="2400" dirty="0" smtClean="0"/>
              <a:t>2350000 (factor of ~3 more resources) </a:t>
            </a:r>
            <a:r>
              <a:rPr lang="is-IS" sz="2400" dirty="0" smtClean="0"/>
              <a:t>,</a:t>
            </a:r>
            <a:r>
              <a:rPr lang="en-US" sz="2200" dirty="0" smtClean="0"/>
              <a:t> 18Kb </a:t>
            </a:r>
            <a:r>
              <a:rPr lang="en-US" sz="2200" dirty="0"/>
              <a:t>RAM blocks: </a:t>
            </a:r>
            <a:r>
              <a:rPr lang="en-US" sz="2200" dirty="0" smtClean="0"/>
              <a:t>7560 (Utilization 35</a:t>
            </a:r>
            <a:r>
              <a:rPr lang="en-US" sz="2200" dirty="0" smtClean="0"/>
              <a:t>%)</a:t>
            </a:r>
          </a:p>
          <a:p>
            <a:pPr marL="1485900" lvl="2" indent="-342900">
              <a:buFont typeface="Wingdings" charset="2"/>
              <a:buChar char="§"/>
            </a:pPr>
            <a:endParaRPr lang="en-US" sz="2200" dirty="0" smtClean="0"/>
          </a:p>
          <a:p>
            <a:pPr marL="342900" indent="-342900">
              <a:buFont typeface="Wingdings" charset="2"/>
              <a:buChar char="§"/>
            </a:pPr>
            <a:endParaRPr lang="en-US" sz="2800" dirty="0" smtClean="0"/>
          </a:p>
          <a:p>
            <a:pPr marL="342900" indent="-342900">
              <a:buFont typeface="Wingdings" charset="2"/>
              <a:buChar char="§"/>
            </a:pPr>
            <a:r>
              <a:rPr lang="en-US" sz="2800" dirty="0" smtClean="0"/>
              <a:t>Bandwidth:</a:t>
            </a:r>
          </a:p>
          <a:p>
            <a:pPr marL="342900" indent="-342900">
              <a:buFont typeface="Wingdings" charset="2"/>
              <a:buChar char="§"/>
            </a:pPr>
            <a:endParaRPr lang="en-US" dirty="0"/>
          </a:p>
          <a:p>
            <a:pPr marL="342900" indent="-342900">
              <a:buFont typeface="Wingdings" charset="2"/>
              <a:buChar char="§"/>
            </a:pPr>
            <a:endParaRPr lang="en-US" dirty="0" smtClean="0"/>
          </a:p>
          <a:p>
            <a:pPr marL="342900" indent="-342900">
              <a:buFont typeface="Wingdings" charset="2"/>
              <a:buChar char="§"/>
            </a:pPr>
            <a:endParaRPr lang="en-US" dirty="0"/>
          </a:p>
          <a:p>
            <a:pPr marL="342900" indent="-342900">
              <a:buFont typeface="Wingdings" charset="2"/>
              <a:buChar char="§"/>
            </a:pPr>
            <a:endParaRPr lang="en-US" dirty="0" smtClean="0"/>
          </a:p>
          <a:p>
            <a:pPr marL="342900" indent="-342900">
              <a:buFont typeface="Wingdings" charset="2"/>
              <a:buChar char="§"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BE932822-95FA-854C-AEF9-534DE81BE074}" type="datetime1">
              <a:rPr lang="de-DE" smtClean="0"/>
              <a:t>02.11.16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3327046"/>
              </p:ext>
            </p:extLst>
          </p:nvPr>
        </p:nvGraphicFramePr>
        <p:xfrm>
          <a:off x="122500" y="4915759"/>
          <a:ext cx="9758140" cy="1114425"/>
        </p:xfrm>
        <a:graphic>
          <a:graphicData uri="http://purl.oclc.org/ooxml/drawingml/table">
            <a:tbl>
              <a:tblPr firstRow="1" bandRow="1">
                <a:tableStyleId>{5C22544A-7EE6-4342-B048-85BDC9FD1C3A}</a:tableStyleId>
              </a:tblPr>
              <a:tblGrid>
                <a:gridCol w="1211000"/>
                <a:gridCol w="2578100"/>
                <a:gridCol w="1816100"/>
                <a:gridCol w="2324635"/>
                <a:gridCol w="1828305"/>
              </a:tblGrid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Topo</a:t>
                      </a:r>
                      <a:r>
                        <a:rPr lang="en-US" sz="1600" baseline="0%" dirty="0" smtClean="0"/>
                        <a:t> Design</a:t>
                      </a:r>
                      <a:endParaRPr lang="en-US" sz="1600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RT in</a:t>
                      </a:r>
                      <a:endParaRPr lang="en-US" sz="1600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RT out</a:t>
                      </a:r>
                      <a:endParaRPr lang="en-US" sz="1600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ROI</a:t>
                      </a:r>
                      <a:r>
                        <a:rPr lang="en-US" sz="1600" baseline="0%" dirty="0" smtClean="0"/>
                        <a:t> engine out</a:t>
                      </a:r>
                      <a:endParaRPr lang="en-US" sz="1600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Readout Path</a:t>
                      </a:r>
                      <a:endParaRPr lang="en-US" sz="1600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Plan 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160 Links @ 11.2 (12.8) Gb/s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 Links @ 12.8 Gb/s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44 Links</a:t>
                      </a:r>
                      <a:r>
                        <a:rPr lang="en-US" sz="1600" baseline="0%" dirty="0" smtClean="0"/>
                        <a:t> @ 12.8 Gb/s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12 Links @ 6.4 Gb/s</a:t>
                      </a:r>
                      <a:endParaRPr lang="en-US" sz="1600" dirty="0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Plan B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240 Links @ 11.2 (12.8) Gb/s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 Links @ 12.8 Gb/s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44 (92) Links @ 12.8 Gb/s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12 Links @ 6.4 Gb/s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smtClean="0"/>
              <a:t>Topo Phase 1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1AC50D6-5EA5-4604-B3BD-8E934214214D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9305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purl.oclc.org/ooxml/drawingml/main" name="MyMITCover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%">
              <a:schemeClr val="phClr">
                <a:lumMod val="110%"/>
                <a:satMod val="105%"/>
                <a:tint val="67%"/>
              </a:schemeClr>
            </a:gs>
            <a:gs pos="50%">
              <a:schemeClr val="phClr">
                <a:lumMod val="105%"/>
                <a:satMod val="103%"/>
                <a:tint val="73%"/>
              </a:schemeClr>
            </a:gs>
            <a:gs pos="100%">
              <a:schemeClr val="phClr">
                <a:lumMod val="105%"/>
                <a:satMod val="109%"/>
                <a:tint val="81%"/>
              </a:schemeClr>
            </a:gs>
          </a:gsLst>
          <a:lin ang="5400000" scaled="0"/>
        </a:gradFill>
        <a:gradFill rotWithShape="1">
          <a:gsLst>
            <a:gs pos="0%">
              <a:schemeClr val="phClr">
                <a:satMod val="103%"/>
                <a:lumMod val="102%"/>
                <a:tint val="94%"/>
              </a:schemeClr>
            </a:gs>
            <a:gs pos="50%">
              <a:schemeClr val="phClr">
                <a:satMod val="110%"/>
                <a:lumMod val="100%"/>
                <a:shade val="100%"/>
              </a:schemeClr>
            </a:gs>
            <a:gs pos="100%">
              <a:schemeClr val="phClr">
                <a:lumMod val="99%"/>
                <a:satMod val="120%"/>
                <a:shade val="78%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%"/>
        </a:ln>
        <a:ln w="12700" cap="flat" cmpd="sng" algn="ctr">
          <a:solidFill>
            <a:schemeClr val="phClr"/>
          </a:solidFill>
          <a:prstDash val="solid"/>
          <a:miter lim="800%"/>
        </a:ln>
        <a:ln w="19050" cap="flat" cmpd="sng" algn="ctr">
          <a:solidFill>
            <a:schemeClr val="phClr"/>
          </a:solidFill>
          <a:prstDash val="solid"/>
          <a:miter lim="800%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%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%"/>
            <a:satMod val="170%"/>
          </a:schemeClr>
        </a:solidFill>
        <a:gradFill rotWithShape="1">
          <a:gsLst>
            <a:gs pos="0%">
              <a:schemeClr val="phClr">
                <a:tint val="93%"/>
                <a:satMod val="150%"/>
                <a:shade val="98%"/>
                <a:lumMod val="102%"/>
              </a:schemeClr>
            </a:gs>
            <a:gs pos="50%">
              <a:schemeClr val="phClr">
                <a:tint val="98%"/>
                <a:satMod val="130%"/>
                <a:shade val="90%"/>
                <a:lumMod val="103%"/>
              </a:schemeClr>
            </a:gs>
            <a:gs pos="100%">
              <a:schemeClr val="phClr">
                <a:shade val="63%"/>
                <a:satMod val="120%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purl.oclc.org/ooxml/drawingml/main" name="MyMITTemplate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%">
              <a:schemeClr val="phClr">
                <a:lumMod val="110%"/>
                <a:satMod val="105%"/>
                <a:tint val="67%"/>
              </a:schemeClr>
            </a:gs>
            <a:gs pos="50%">
              <a:schemeClr val="phClr">
                <a:lumMod val="105%"/>
                <a:satMod val="103%"/>
                <a:tint val="73%"/>
              </a:schemeClr>
            </a:gs>
            <a:gs pos="100%">
              <a:schemeClr val="phClr">
                <a:lumMod val="105%"/>
                <a:satMod val="109%"/>
                <a:tint val="81%"/>
              </a:schemeClr>
            </a:gs>
          </a:gsLst>
          <a:lin ang="5400000" scaled="0"/>
        </a:gradFill>
        <a:gradFill rotWithShape="1">
          <a:gsLst>
            <a:gs pos="0%">
              <a:schemeClr val="phClr">
                <a:satMod val="103%"/>
                <a:lumMod val="102%"/>
                <a:tint val="94%"/>
              </a:schemeClr>
            </a:gs>
            <a:gs pos="50%">
              <a:schemeClr val="phClr">
                <a:satMod val="110%"/>
                <a:lumMod val="100%"/>
                <a:shade val="100%"/>
              </a:schemeClr>
            </a:gs>
            <a:gs pos="100%">
              <a:schemeClr val="phClr">
                <a:lumMod val="99%"/>
                <a:satMod val="120%"/>
                <a:shade val="78%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%"/>
        </a:ln>
        <a:ln w="12700" cap="flat" cmpd="sng" algn="ctr">
          <a:solidFill>
            <a:schemeClr val="phClr"/>
          </a:solidFill>
          <a:prstDash val="solid"/>
          <a:miter lim="800%"/>
        </a:ln>
        <a:ln w="19050" cap="flat" cmpd="sng" algn="ctr">
          <a:solidFill>
            <a:schemeClr val="phClr"/>
          </a:solidFill>
          <a:prstDash val="solid"/>
          <a:miter lim="800%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%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%"/>
            <a:satMod val="170%"/>
          </a:schemeClr>
        </a:solidFill>
        <a:gradFill rotWithShape="1">
          <a:gsLst>
            <a:gs pos="0%">
              <a:schemeClr val="phClr">
                <a:tint val="93%"/>
                <a:satMod val="150%"/>
                <a:shade val="98%"/>
                <a:lumMod val="102%"/>
              </a:schemeClr>
            </a:gs>
            <a:gs pos="50%">
              <a:schemeClr val="phClr">
                <a:tint val="98%"/>
                <a:satMod val="130%"/>
                <a:shade val="90%"/>
                <a:lumMod val="103%"/>
              </a:schemeClr>
            </a:gs>
            <a:gs pos="100%">
              <a:schemeClr val="phClr">
                <a:shade val="63%"/>
                <a:satMod val="120%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purl.oclc.org/ooxml/drawingml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%">
              <a:schemeClr val="phClr">
                <a:lumMod val="110%"/>
                <a:satMod val="105%"/>
                <a:tint val="67%"/>
              </a:schemeClr>
            </a:gs>
            <a:gs pos="50%">
              <a:schemeClr val="phClr">
                <a:lumMod val="105%"/>
                <a:satMod val="103%"/>
                <a:tint val="73%"/>
              </a:schemeClr>
            </a:gs>
            <a:gs pos="100%">
              <a:schemeClr val="phClr">
                <a:lumMod val="105%"/>
                <a:satMod val="109%"/>
                <a:tint val="81%"/>
              </a:schemeClr>
            </a:gs>
          </a:gsLst>
          <a:lin ang="5400000" scaled="0"/>
        </a:gradFill>
        <a:gradFill rotWithShape="1">
          <a:gsLst>
            <a:gs pos="0%">
              <a:schemeClr val="phClr">
                <a:satMod val="103%"/>
                <a:lumMod val="102%"/>
                <a:tint val="94%"/>
              </a:schemeClr>
            </a:gs>
            <a:gs pos="50%">
              <a:schemeClr val="phClr">
                <a:satMod val="110%"/>
                <a:lumMod val="100%"/>
                <a:shade val="100%"/>
              </a:schemeClr>
            </a:gs>
            <a:gs pos="100%">
              <a:schemeClr val="phClr">
                <a:lumMod val="99%"/>
                <a:satMod val="120%"/>
                <a:shade val="78%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%"/>
        </a:ln>
        <a:ln w="12700" cap="flat" cmpd="sng" algn="ctr">
          <a:solidFill>
            <a:schemeClr val="phClr"/>
          </a:solidFill>
          <a:prstDash val="solid"/>
          <a:miter lim="800%"/>
        </a:ln>
        <a:ln w="19050" cap="flat" cmpd="sng" algn="ctr">
          <a:solidFill>
            <a:schemeClr val="phClr"/>
          </a:solidFill>
          <a:prstDash val="solid"/>
          <a:miter lim="800%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%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%"/>
            <a:satMod val="170%"/>
          </a:schemeClr>
        </a:solidFill>
        <a:gradFill rotWithShape="1">
          <a:gsLst>
            <a:gs pos="0%">
              <a:schemeClr val="phClr">
                <a:tint val="93%"/>
                <a:satMod val="150%"/>
                <a:shade val="98%"/>
                <a:lumMod val="102%"/>
              </a:schemeClr>
            </a:gs>
            <a:gs pos="50%">
              <a:schemeClr val="phClr">
                <a:tint val="98%"/>
                <a:satMod val="130%"/>
                <a:shade val="90%"/>
                <a:lumMod val="103%"/>
              </a:schemeClr>
            </a:gs>
            <a:gs pos="100%">
              <a:schemeClr val="phClr">
                <a:shade val="63%"/>
                <a:satMod val="120%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purl.oclc.org/ooxml/drawingml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%">
              <a:schemeClr val="phClr">
                <a:lumMod val="110%"/>
                <a:satMod val="105%"/>
                <a:tint val="67%"/>
              </a:schemeClr>
            </a:gs>
            <a:gs pos="50%">
              <a:schemeClr val="phClr">
                <a:lumMod val="105%"/>
                <a:satMod val="103%"/>
                <a:tint val="73%"/>
              </a:schemeClr>
            </a:gs>
            <a:gs pos="100%">
              <a:schemeClr val="phClr">
                <a:lumMod val="105%"/>
                <a:satMod val="109%"/>
                <a:tint val="81%"/>
              </a:schemeClr>
            </a:gs>
          </a:gsLst>
          <a:lin ang="5400000" scaled="0"/>
        </a:gradFill>
        <a:gradFill rotWithShape="1">
          <a:gsLst>
            <a:gs pos="0%">
              <a:schemeClr val="phClr">
                <a:satMod val="103%"/>
                <a:lumMod val="102%"/>
                <a:tint val="94%"/>
              </a:schemeClr>
            </a:gs>
            <a:gs pos="50%">
              <a:schemeClr val="phClr">
                <a:satMod val="110%"/>
                <a:lumMod val="100%"/>
                <a:shade val="100%"/>
              </a:schemeClr>
            </a:gs>
            <a:gs pos="100%">
              <a:schemeClr val="phClr">
                <a:lumMod val="99%"/>
                <a:satMod val="120%"/>
                <a:shade val="78%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%"/>
        </a:ln>
        <a:ln w="12700" cap="flat" cmpd="sng" algn="ctr">
          <a:solidFill>
            <a:schemeClr val="phClr"/>
          </a:solidFill>
          <a:prstDash val="solid"/>
          <a:miter lim="800%"/>
        </a:ln>
        <a:ln w="19050" cap="flat" cmpd="sng" algn="ctr">
          <a:solidFill>
            <a:schemeClr val="phClr"/>
          </a:solidFill>
          <a:prstDash val="solid"/>
          <a:miter lim="800%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%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%"/>
            <a:satMod val="170%"/>
          </a:schemeClr>
        </a:solidFill>
        <a:gradFill rotWithShape="1">
          <a:gsLst>
            <a:gs pos="0%">
              <a:schemeClr val="phClr">
                <a:tint val="93%"/>
                <a:satMod val="150%"/>
                <a:shade val="98%"/>
                <a:lumMod val="102%"/>
              </a:schemeClr>
            </a:gs>
            <a:gs pos="50%">
              <a:schemeClr val="phClr">
                <a:tint val="98%"/>
                <a:satMod val="130%"/>
                <a:shade val="90%"/>
                <a:lumMod val="103%"/>
              </a:schemeClr>
            </a:gs>
            <a:gs pos="100%">
              <a:schemeClr val="phClr">
                <a:shade val="63%"/>
                <a:satMod val="120%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purl.oclc.org/ooxml/officeDocument/extendedProperties" xmlns:vt="http://purl.oclc.org/ooxml/officeDocument/docPropsVTypes">
  <Template>../../../../.openoffice.org/3/user/template/MyMITTemplate1.otp</Template>
  <TotalTime>4613</TotalTime>
  <Words>463</Words>
  <Application>Microsoft Macintosh PowerPoint</Application>
  <PresentationFormat>Custom</PresentationFormat>
  <Paragraphs>100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6" baseType="lpstr">
      <vt:lpstr>Calibri</vt:lpstr>
      <vt:lpstr>DejaVu LGC Sans</vt:lpstr>
      <vt:lpstr>Droid Sans</vt:lpstr>
      <vt:lpstr>FreeSans</vt:lpstr>
      <vt:lpstr>Liberation Sans</vt:lpstr>
      <vt:lpstr>Liberation Serif</vt:lpstr>
      <vt:lpstr>Wingdings</vt:lpstr>
      <vt:lpstr>Arial</vt:lpstr>
      <vt:lpstr>MyMITCoverTemplate</vt:lpstr>
      <vt:lpstr>MyMITTemplate1</vt:lpstr>
      <vt:lpstr>PowerPoint Presentation</vt:lpstr>
      <vt:lpstr>Introduction</vt:lpstr>
      <vt:lpstr>Resource Usage of Phase0 Topo</vt:lpstr>
      <vt:lpstr>Plan B – Processor Upgrade</vt:lpstr>
      <vt:lpstr>Plan B – Processor Upgrade</vt:lpstr>
      <vt:lpstr>Summary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HF_Studies</dc:title>
  <dc:creator>Katharina Bierwagen</dc:creator>
  <cp:lastModifiedBy>Microsoft Office User</cp:lastModifiedBy>
  <cp:revision>163</cp:revision>
  <cp:lastPrinted>2016-11-01T08:14:18Z</cp:lastPrinted>
  <dcterms:created xsi:type="dcterms:W3CDTF">2013-10-31T11:59:46Z</dcterms:created>
  <dcterms:modified xsi:type="dcterms:W3CDTF">2016-11-02T12:36:05Z</dcterms:modified>
</cp:coreProperties>
</file>