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65" r:id="rId4"/>
    <p:sldId id="257" r:id="rId5"/>
    <p:sldId id="267" r:id="rId6"/>
    <p:sldId id="258" r:id="rId7"/>
    <p:sldId id="268" r:id="rId8"/>
    <p:sldId id="262" r:id="rId9"/>
    <p:sldId id="273" r:id="rId10"/>
    <p:sldId id="269" r:id="rId11"/>
    <p:sldId id="270" r:id="rId12"/>
    <p:sldId id="263" r:id="rId13"/>
    <p:sldId id="260" r:id="rId14"/>
    <p:sldId id="274" r:id="rId15"/>
    <p:sldId id="271" r:id="rId16"/>
  </p:sldIdLst>
  <p:sldSz cx="9144000" cy="6858000" type="screen4x3"/>
  <p:notesSz cx="679132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äfer, Dr. Ulrich" initials="SDU" lastIdx="0" clrIdx="0">
    <p:extLst>
      <p:ext uri="{19B8F6BF-5375-455C-9EA6-DF929625EA0E}">
        <p15:presenceInfo xmlns:p15="http://schemas.microsoft.com/office/powerpoint/2012/main" userId="S-1-5-21-1997477047-1508330638-219632125-36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C44"/>
    <a:srgbClr val="FF9966"/>
    <a:srgbClr val="07B97E"/>
    <a:srgbClr val="D703DC"/>
    <a:srgbClr val="FF9900"/>
    <a:srgbClr val="0CB428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83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10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383" cy="49355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6360" y="0"/>
            <a:ext cx="2943383" cy="49355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534"/>
            <a:ext cx="2943383" cy="493554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6360" y="9377534"/>
            <a:ext cx="2943383" cy="493554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6847" y="3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08.02.2016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1363"/>
            <a:ext cx="493553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2" tIns="45286" rIns="90572" bIns="45286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33" y="4689517"/>
            <a:ext cx="5433060" cy="4442698"/>
          </a:xfrm>
          <a:prstGeom prst="rect">
            <a:avLst/>
          </a:prstGeom>
        </p:spPr>
        <p:txBody>
          <a:bodyPr vert="horz" lIns="90572" tIns="45286" rIns="90572" bIns="4528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6847" y="9377318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L1Topo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Run-2 </a:t>
            </a:r>
            <a:r>
              <a:rPr lang="en-GB" dirty="0" smtClean="0">
                <a:sym typeface="Wingdings" panose="05000000000000000000" pitchFamily="2" charset="2"/>
              </a:rPr>
              <a:t> Phase-1 ( Phase-2 L0Topo)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err="1" smtClean="0">
                <a:sym typeface="Wingdings" panose="05000000000000000000" pitchFamily="2" charset="2"/>
              </a:rPr>
              <a:t>Uli</a:t>
            </a:r>
            <a:r>
              <a:rPr lang="en-GB" dirty="0" smtClean="0">
                <a:sym typeface="Wingdings" panose="05000000000000000000" pitchFamily="2" charset="2"/>
              </a:rPr>
              <a:t>  /  Mainz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Modifications </a:t>
            </a:r>
            <a:r>
              <a:rPr lang="en-GB" dirty="0" err="1" smtClean="0"/>
              <a:t>wrt</a:t>
            </a:r>
            <a:r>
              <a:rPr lang="en-GB" dirty="0" smtClean="0"/>
              <a:t> run-2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Connect to L1Calo hub/ROD modules via backplane</a:t>
            </a:r>
          </a:p>
          <a:p>
            <a:pPr lvl="1"/>
            <a:r>
              <a:rPr lang="en-GB" dirty="0" smtClean="0"/>
              <a:t>Requires different extension mezzanine</a:t>
            </a:r>
          </a:p>
          <a:p>
            <a:pPr lvl="1"/>
            <a:r>
              <a:rPr lang="en-GB" dirty="0" smtClean="0"/>
              <a:t>Basically route-through of 16 high-speed signals</a:t>
            </a:r>
          </a:p>
          <a:p>
            <a:pPr lvl="2"/>
            <a:r>
              <a:rPr lang="en-GB" dirty="0" smtClean="0"/>
              <a:t>DAQ/ROI</a:t>
            </a:r>
          </a:p>
          <a:p>
            <a:pPr lvl="2"/>
            <a:r>
              <a:rPr lang="en-GB" dirty="0" smtClean="0"/>
              <a:t>Clock / TTC data</a:t>
            </a:r>
          </a:p>
          <a:p>
            <a:r>
              <a:rPr lang="en-GB" dirty="0" smtClean="0"/>
              <a:t>Switch-on inter-processor communication</a:t>
            </a:r>
          </a:p>
          <a:p>
            <a:pPr lvl="1"/>
            <a:r>
              <a:rPr lang="en-GB" dirty="0" smtClean="0"/>
              <a:t>Signals duplicated between FPGAs rather than forward duplication upstream</a:t>
            </a:r>
          </a:p>
          <a:p>
            <a:pPr lvl="1"/>
            <a:r>
              <a:rPr lang="en-GB" dirty="0" smtClean="0"/>
              <a:t>Adds bandwidth for incoming signals</a:t>
            </a:r>
          </a:p>
          <a:p>
            <a:pPr lvl="1"/>
            <a:r>
              <a:rPr lang="en-GB" dirty="0" smtClean="0"/>
              <a:t>Latency: be prepared to continue duplicating a fraction of signals upstream. The ones on latency critical path… NSW…</a:t>
            </a:r>
          </a:p>
          <a:p>
            <a:r>
              <a:rPr lang="en-GB" dirty="0" smtClean="0"/>
              <a:t>Add output bandwidth for signals into CTP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ptical link</a:t>
            </a:r>
          </a:p>
          <a:p>
            <a:pPr lvl="1"/>
            <a:r>
              <a:rPr lang="en-GB" dirty="0" smtClean="0"/>
              <a:t>No plan to remove low-latency electrical link</a:t>
            </a:r>
          </a:p>
          <a:p>
            <a:r>
              <a:rPr lang="en-GB" dirty="0" smtClean="0"/>
              <a:t>One possible modification under consideration already now:</a:t>
            </a:r>
          </a:p>
          <a:p>
            <a:pPr lvl="1"/>
            <a:r>
              <a:rPr lang="en-GB" dirty="0" smtClean="0"/>
              <a:t>We might prefer the CERN recommended jitter cleaner (used on </a:t>
            </a:r>
            <a:r>
              <a:rPr lang="en-GB" dirty="0" err="1" smtClean="0"/>
              <a:t>jFEX</a:t>
            </a:r>
            <a:r>
              <a:rPr lang="en-GB" dirty="0" smtClean="0"/>
              <a:t> prototype) over the one used on L1Topo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47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Needs / changes for phase-2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… as known by now</a:t>
            </a:r>
          </a:p>
          <a:p>
            <a:r>
              <a:rPr lang="en-GB" dirty="0" smtClean="0"/>
              <a:t>Challenging processing: more/complex algorithms</a:t>
            </a:r>
          </a:p>
          <a:p>
            <a:r>
              <a:rPr lang="en-GB" dirty="0" smtClean="0"/>
              <a:t>Fortunately less stringent latency requirements</a:t>
            </a:r>
          </a:p>
          <a:p>
            <a:pPr lvl="1"/>
            <a:r>
              <a:rPr lang="en-GB" dirty="0" smtClean="0"/>
              <a:t>Far less duplication of internal logic resources required </a:t>
            </a:r>
          </a:p>
          <a:p>
            <a:pPr lvl="1"/>
            <a:r>
              <a:rPr lang="en-GB" dirty="0" smtClean="0"/>
              <a:t>Time multiplexing might be possible</a:t>
            </a:r>
          </a:p>
          <a:p>
            <a:endParaRPr lang="en-GB" dirty="0"/>
          </a:p>
          <a:p>
            <a:r>
              <a:rPr lang="en-GB" dirty="0" smtClean="0"/>
              <a:t>Plus the need to supply ROIs to “Regional Readout Request” </a:t>
            </a:r>
            <a:r>
              <a:rPr lang="en-GB" dirty="0"/>
              <a:t>(R3</a:t>
            </a:r>
            <a:r>
              <a:rPr lang="en-GB" dirty="0" smtClean="0"/>
              <a:t>) logic</a:t>
            </a:r>
          </a:p>
          <a:p>
            <a:pPr lvl="1"/>
            <a:r>
              <a:rPr lang="en-GB" dirty="0" smtClean="0"/>
              <a:t>Near real-time</a:t>
            </a:r>
          </a:p>
          <a:p>
            <a:pPr lvl="1"/>
            <a:r>
              <a:rPr lang="en-GB" dirty="0" smtClean="0"/>
              <a:t>Latency approximately on the same scale as L0 trigger</a:t>
            </a:r>
          </a:p>
          <a:p>
            <a:pPr lvl="1"/>
            <a:r>
              <a:rPr lang="en-GB" dirty="0" smtClean="0"/>
              <a:t>Will not be possible through the backplane / L1Calo hub/ROD modules</a:t>
            </a:r>
          </a:p>
          <a:p>
            <a:pPr lvl="1"/>
            <a:r>
              <a:rPr lang="en-GB" dirty="0" smtClean="0"/>
              <a:t>ROIs basically TOBs that fired </a:t>
            </a:r>
            <a:r>
              <a:rPr lang="en-GB" dirty="0" err="1" smtClean="0"/>
              <a:t>topo</a:t>
            </a:r>
            <a:r>
              <a:rPr lang="en-GB" dirty="0" smtClean="0"/>
              <a:t> algorithms</a:t>
            </a:r>
          </a:p>
          <a:p>
            <a:pPr lvl="1"/>
            <a:r>
              <a:rPr lang="en-GB" i="1" dirty="0" smtClean="0"/>
              <a:t>… how many 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28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 noChangeAspect="1"/>
          </p:cNvGraphicFramePr>
          <p:nvPr>
            <p:ph idx="1"/>
          </p:nvPr>
        </p:nvGraphicFramePr>
        <p:xfrm>
          <a:off x="1731963" y="785813"/>
          <a:ext cx="5678487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Acrobat Document" r:id="rId3" imgW="9039144" imgH="9096375" progId="AcroExch.Document.11">
                  <p:embed/>
                </p:oleObj>
              </mc:Choice>
              <mc:Fallback>
                <p:oleObj name="Acrobat Document" r:id="rId3" imgW="9039144" imgH="90963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1963" y="785813"/>
                        <a:ext cx="5678487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hteck 44"/>
          <p:cNvSpPr/>
          <p:nvPr/>
        </p:nvSpPr>
        <p:spPr>
          <a:xfrm>
            <a:off x="2051720" y="4446404"/>
            <a:ext cx="1296144" cy="1718900"/>
          </a:xfrm>
          <a:prstGeom prst="rect">
            <a:avLst/>
          </a:prstGeom>
          <a:solidFill>
            <a:schemeClr val="accent3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L0Topo floor plan / phase-2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0" y="2402394"/>
            <a:ext cx="1958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real-time to CTP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chemeClr val="tx2"/>
                </a:solidFill>
              </a:rPr>
              <a:t>near-real-time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t</a:t>
            </a:r>
            <a:r>
              <a:rPr lang="en-GB" b="1" dirty="0" smtClean="0">
                <a:solidFill>
                  <a:schemeClr val="tx2"/>
                </a:solidFill>
              </a:rPr>
              <a:t>o  R3 module</a:t>
            </a: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total: 24 × 12Gb/s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162701" y="1233626"/>
            <a:ext cx="169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Real-time path</a:t>
            </a:r>
          </a:p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FEXes</a:t>
            </a:r>
            <a:r>
              <a:rPr lang="en-GB" b="1" dirty="0" smtClean="0">
                <a:solidFill>
                  <a:srgbClr val="FF0000"/>
                </a:solidFill>
              </a:rPr>
              <a:t>/µ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410450" y="2204864"/>
            <a:ext cx="133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ATCA zone 3</a:t>
            </a:r>
            <a:endParaRPr lang="en-GB" dirty="0"/>
          </a:p>
        </p:txBody>
      </p:sp>
      <p:sp>
        <p:nvSpPr>
          <p:cNvPr id="25" name="Textfeld 24"/>
          <p:cNvSpPr txBox="1"/>
          <p:nvPr/>
        </p:nvSpPr>
        <p:spPr>
          <a:xfrm>
            <a:off x="7146773" y="4077072"/>
            <a:ext cx="133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zone </a:t>
            </a:r>
            <a:r>
              <a:rPr lang="en-GB" dirty="0"/>
              <a:t>2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6918161" y="4706081"/>
            <a:ext cx="193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To ROD/HUB</a:t>
            </a:r>
          </a:p>
        </p:txBody>
      </p:sp>
      <p:sp>
        <p:nvSpPr>
          <p:cNvPr id="42" name="Rechteck 41"/>
          <p:cNvSpPr/>
          <p:nvPr/>
        </p:nvSpPr>
        <p:spPr>
          <a:xfrm>
            <a:off x="4742472" y="1290559"/>
            <a:ext cx="663964" cy="266234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5364088" y="1484784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4644008" y="1556792"/>
            <a:ext cx="50405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4938831" y="1233626"/>
            <a:ext cx="156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o/e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657626" y="4406320"/>
            <a:ext cx="169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3"/>
                </a:solidFill>
              </a:rPr>
              <a:t>mezzanine</a:t>
            </a:r>
          </a:p>
        </p:txBody>
      </p:sp>
      <p:sp>
        <p:nvSpPr>
          <p:cNvPr id="51" name="Rechteck 50"/>
          <p:cNvSpPr/>
          <p:nvPr/>
        </p:nvSpPr>
        <p:spPr>
          <a:xfrm>
            <a:off x="3995936" y="1556791"/>
            <a:ext cx="746536" cy="720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hteck 51"/>
          <p:cNvSpPr/>
          <p:nvPr/>
        </p:nvSpPr>
        <p:spPr>
          <a:xfrm>
            <a:off x="3990415" y="2798188"/>
            <a:ext cx="746536" cy="720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2938542" y="2156188"/>
            <a:ext cx="1346517" cy="249694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938541" y="1916832"/>
            <a:ext cx="1129403" cy="881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>
            <a:off x="4629668" y="2733080"/>
            <a:ext cx="620934" cy="4251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H="1">
            <a:off x="2938541" y="3158228"/>
            <a:ext cx="11294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H="1">
            <a:off x="5364088" y="2636912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3032954" y="3334158"/>
            <a:ext cx="1208273" cy="135906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1640165" y="2733080"/>
            <a:ext cx="12298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1640165" y="3158228"/>
            <a:ext cx="12298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4355976" y="2303355"/>
            <a:ext cx="1" cy="454749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3078408" y="4910862"/>
            <a:ext cx="4024533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88374" y="1841101"/>
            <a:ext cx="169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inter-FPGA links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 flipH="1">
            <a:off x="3051245" y="2049955"/>
            <a:ext cx="1014184" cy="75458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3101833" y="2967355"/>
            <a:ext cx="932960" cy="1672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1640165" y="2822719"/>
            <a:ext cx="1251612" cy="1306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H="1">
            <a:off x="1625524" y="3241610"/>
            <a:ext cx="1251612" cy="1306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79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changes for phase-2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Optical output bandwidth needs to be shared between L0 and R3 data</a:t>
            </a:r>
          </a:p>
          <a:p>
            <a:pPr lvl="1"/>
            <a:r>
              <a:rPr lang="en-GB" dirty="0" smtClean="0"/>
              <a:t>Total current bandwidth per module : 24 * ~10Gb/s</a:t>
            </a:r>
          </a:p>
          <a:p>
            <a:r>
              <a:rPr lang="en-GB" dirty="0" smtClean="0"/>
              <a:t>Algorithmic firmware will need to be modified to address</a:t>
            </a:r>
          </a:p>
          <a:p>
            <a:pPr lvl="1"/>
            <a:r>
              <a:rPr lang="en-GB" dirty="0"/>
              <a:t>N</a:t>
            </a:r>
            <a:r>
              <a:rPr lang="en-GB" dirty="0" smtClean="0"/>
              <a:t>eed for complex algorithms</a:t>
            </a:r>
          </a:p>
          <a:p>
            <a:pPr lvl="1"/>
            <a:r>
              <a:rPr lang="en-GB" dirty="0" smtClean="0"/>
              <a:t>Need to identify TOBs that fired the triggers</a:t>
            </a:r>
          </a:p>
          <a:p>
            <a:pPr lvl="1"/>
            <a:r>
              <a:rPr lang="en-GB" dirty="0" smtClean="0"/>
              <a:t>Involves tagging / pipelining of TOBs such that at time of decision the information is still available</a:t>
            </a:r>
          </a:p>
          <a:p>
            <a:pPr lvl="1"/>
            <a:r>
              <a:rPr lang="en-GB" dirty="0" smtClean="0"/>
              <a:t>Route the TOBs / ROIs out to high-speed links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/>
              <a:t>the light of  two well-filled L1Topo modules in run-2:</a:t>
            </a:r>
          </a:p>
          <a:p>
            <a:r>
              <a:rPr lang="en-GB" dirty="0"/>
              <a:t>The system is scalable</a:t>
            </a:r>
          </a:p>
          <a:p>
            <a:pPr lvl="1"/>
            <a:r>
              <a:rPr lang="en-GB" dirty="0"/>
              <a:t>Standard ATCA crate </a:t>
            </a:r>
            <a:r>
              <a:rPr lang="en-GB" dirty="0" smtClean="0"/>
              <a:t>has 12 slots available for processor blades</a:t>
            </a:r>
            <a:endParaRPr lang="en-GB" dirty="0"/>
          </a:p>
          <a:p>
            <a:pPr lvl="1"/>
            <a:r>
              <a:rPr lang="en-GB" dirty="0"/>
              <a:t>Will allow for additional modules to be installed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78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Stop </a:t>
            </a:r>
            <a:r>
              <a:rPr lang="en-GB" dirty="0" smtClean="0"/>
              <a:t>press – NSW latency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9555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Recent e-mail thread </a:t>
            </a:r>
            <a:r>
              <a:rPr lang="en-GB" dirty="0"/>
              <a:t>with Alexander Oh, new small </a:t>
            </a:r>
            <a:r>
              <a:rPr lang="en-GB" dirty="0" smtClean="0"/>
              <a:t>wheel latency task force. Suggestion as of yesterday </a:t>
            </a:r>
            <a:r>
              <a:rPr lang="en-GB" dirty="0" smtClean="0"/>
              <a:t>evening (inspired by David S., Stefano V.):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------------------------------------------------------------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- There are 4 </a:t>
            </a:r>
            <a:r>
              <a:rPr lang="en-GB" i="1" dirty="0" err="1"/>
              <a:t>topo</a:t>
            </a:r>
            <a:r>
              <a:rPr lang="en-GB" i="1" dirty="0"/>
              <a:t> FPGA.</a:t>
            </a:r>
            <a:br>
              <a:rPr lang="en-GB" i="1" dirty="0"/>
            </a:br>
            <a:r>
              <a:rPr lang="en-GB" i="1" dirty="0"/>
              <a:t>- We use 1 FPGA for muon </a:t>
            </a:r>
            <a:r>
              <a:rPr lang="en-GB" i="1" dirty="0" err="1"/>
              <a:t>algs</a:t>
            </a:r>
            <a:r>
              <a:rPr lang="en-GB" i="1" dirty="0"/>
              <a:t> only.</a:t>
            </a:r>
            <a:br>
              <a:rPr lang="en-GB" i="1" dirty="0"/>
            </a:br>
            <a:r>
              <a:rPr lang="en-GB" i="1" dirty="0"/>
              <a:t>- No sorting required.</a:t>
            </a:r>
            <a:br>
              <a:rPr lang="en-GB" i="1" dirty="0"/>
            </a:br>
            <a:r>
              <a:rPr lang="en-GB" i="1" dirty="0"/>
              <a:t>- Process muon </a:t>
            </a:r>
            <a:r>
              <a:rPr lang="en-GB" i="1" dirty="0" err="1"/>
              <a:t>algs</a:t>
            </a:r>
            <a:r>
              <a:rPr lang="en-GB" i="1" dirty="0"/>
              <a:t> within 1 BC.</a:t>
            </a:r>
            <a:br>
              <a:rPr lang="en-GB" i="1" dirty="0"/>
            </a:br>
            <a:r>
              <a:rPr lang="en-GB" i="1" dirty="0"/>
              <a:t/>
            </a:r>
            <a:br>
              <a:rPr lang="en-GB" i="1" dirty="0"/>
            </a:br>
            <a:r>
              <a:rPr lang="en-GB" i="1" dirty="0"/>
              <a:t>The </a:t>
            </a:r>
            <a:r>
              <a:rPr lang="en-GB" i="1" dirty="0" err="1"/>
              <a:t>algs</a:t>
            </a:r>
            <a:r>
              <a:rPr lang="en-GB" i="1" dirty="0"/>
              <a:t> would be mainly DR cuts between muons in jets for</a:t>
            </a:r>
            <a:br>
              <a:rPr lang="en-GB" i="1" dirty="0"/>
            </a:br>
            <a:r>
              <a:rPr lang="en-GB" i="1" dirty="0"/>
              <a:t>tau-&gt;mu gamma and tau related triggers, and invariant mass</a:t>
            </a:r>
            <a:br>
              <a:rPr lang="en-GB" i="1" dirty="0"/>
            </a:br>
            <a:r>
              <a:rPr lang="en-GB" i="1" dirty="0"/>
              <a:t>cuts for B physics. For these we would use only objects above </a:t>
            </a:r>
            <a:br>
              <a:rPr lang="en-GB" i="1" dirty="0"/>
            </a:br>
            <a:r>
              <a:rPr lang="en-GB" i="1" dirty="0"/>
              <a:t>a certain threshold (jets/</a:t>
            </a:r>
            <a:r>
              <a:rPr lang="en-GB" i="1" dirty="0" err="1"/>
              <a:t>egamma</a:t>
            </a:r>
            <a:r>
              <a:rPr lang="en-GB" i="1" dirty="0"/>
              <a:t>) but all muon objects, so no </a:t>
            </a:r>
            <a:br>
              <a:rPr lang="en-GB" i="1" dirty="0"/>
            </a:br>
            <a:r>
              <a:rPr lang="en-GB" i="1" dirty="0"/>
              <a:t>sorting is required. </a:t>
            </a:r>
            <a:br>
              <a:rPr lang="en-GB" i="1" dirty="0"/>
            </a:br>
            <a:r>
              <a:rPr lang="en-GB" i="1" dirty="0"/>
              <a:t/>
            </a:r>
            <a:br>
              <a:rPr lang="en-GB" i="1" dirty="0"/>
            </a:br>
            <a:r>
              <a:rPr lang="en-GB" i="1" dirty="0"/>
              <a:t>The muon information would come in later, but if we need only</a:t>
            </a:r>
            <a:br>
              <a:rPr lang="en-GB" i="1" dirty="0"/>
            </a:br>
            <a:r>
              <a:rPr lang="en-GB" i="1" dirty="0"/>
              <a:t>one BC for processing we could solve the latency problem</a:t>
            </a:r>
            <a:r>
              <a:rPr lang="en-GB" i="1" dirty="0" smtClean="0"/>
              <a:t>.</a:t>
            </a:r>
          </a:p>
          <a:p>
            <a:pPr marL="0" indent="0">
              <a:buNone/>
            </a:pPr>
            <a:r>
              <a:rPr lang="en-GB" i="1" dirty="0" smtClean="0"/>
              <a:t>--------------------------------------------------------------</a:t>
            </a:r>
          </a:p>
          <a:p>
            <a:pPr marL="0" indent="0">
              <a:buNone/>
            </a:pPr>
            <a:r>
              <a:rPr lang="en-GB" dirty="0" err="1" smtClean="0"/>
              <a:t>Uli</a:t>
            </a:r>
            <a:r>
              <a:rPr lang="en-GB" dirty="0" smtClean="0"/>
              <a:t>: </a:t>
            </a:r>
            <a:r>
              <a:rPr lang="en-GB" dirty="0" smtClean="0"/>
              <a:t>… decision </a:t>
            </a:r>
            <a:r>
              <a:rPr lang="en-GB" dirty="0" smtClean="0"/>
              <a:t>latency is currently 1BC for *all* </a:t>
            </a:r>
            <a:r>
              <a:rPr lang="en-GB" dirty="0" err="1" smtClean="0"/>
              <a:t>algos</a:t>
            </a:r>
            <a:r>
              <a:rPr lang="en-GB" dirty="0" smtClean="0"/>
              <a:t>, but that cannot be guaranteed if object count and TOB width (granularity) are going up. “All with many” type </a:t>
            </a:r>
            <a:r>
              <a:rPr lang="en-GB" dirty="0" err="1" smtClean="0"/>
              <a:t>algos</a:t>
            </a:r>
            <a:r>
              <a:rPr lang="en-GB" dirty="0" smtClean="0"/>
              <a:t> require resources/latency, though simple </a:t>
            </a:r>
            <a:r>
              <a:rPr lang="en-GB" dirty="0" err="1" smtClean="0"/>
              <a:t>dR</a:t>
            </a:r>
            <a:r>
              <a:rPr lang="en-GB" dirty="0" smtClean="0"/>
              <a:t> cuts are relatively harmless (at least if box cuts are acceptable </a:t>
            </a:r>
            <a:r>
              <a:rPr lang="en-GB" dirty="0" smtClean="0"/>
              <a:t>!!)… Eduard:… currently the muon </a:t>
            </a:r>
            <a:r>
              <a:rPr lang="en-GB" dirty="0" err="1" smtClean="0"/>
              <a:t>algos</a:t>
            </a:r>
            <a:r>
              <a:rPr lang="en-GB" dirty="0" smtClean="0"/>
              <a:t> are well distributed over 3 FPGAs…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141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/ outlook / discussion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96" y="620688"/>
            <a:ext cx="9073008" cy="623731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L1Topo module concept will allow smooth transition up to phase-2</a:t>
            </a:r>
          </a:p>
          <a:p>
            <a:r>
              <a:rPr lang="en-GB" dirty="0" smtClean="0"/>
              <a:t>Current L1Topo part of link speed test setup (successful so far !?!) </a:t>
            </a:r>
          </a:p>
          <a:p>
            <a:r>
              <a:rPr lang="en-GB" dirty="0" smtClean="0"/>
              <a:t>Some hardware modifications possible before new production run</a:t>
            </a:r>
          </a:p>
          <a:p>
            <a:r>
              <a:rPr lang="en-GB" dirty="0" smtClean="0"/>
              <a:t>No current plans for major rework</a:t>
            </a:r>
          </a:p>
          <a:p>
            <a:r>
              <a:rPr lang="en-GB" dirty="0" smtClean="0"/>
              <a:t>System is scalable, larger module count anticipated</a:t>
            </a:r>
          </a:p>
          <a:p>
            <a:pPr lvl="1"/>
            <a:r>
              <a:rPr lang="en-GB" dirty="0" smtClean="0"/>
              <a:t>Upstream modules should allow for sufficient output bandwidth to supply larger numbers of L1Topo modules</a:t>
            </a:r>
          </a:p>
          <a:p>
            <a:r>
              <a:rPr lang="en-GB" dirty="0" smtClean="0"/>
              <a:t>Latency at Phase-1 !!! Not just NSW !</a:t>
            </a:r>
          </a:p>
          <a:p>
            <a:r>
              <a:rPr lang="en-GB" dirty="0" smtClean="0"/>
              <a:t>Phase-2 : ROI/R3 bandwidth of ~200Gb/s per module adequate ?</a:t>
            </a:r>
          </a:p>
          <a:p>
            <a:r>
              <a:rPr lang="en-GB" dirty="0" smtClean="0"/>
              <a:t>If not: need to understand now and upgrade design</a:t>
            </a:r>
          </a:p>
          <a:p>
            <a:pPr lvl="1"/>
            <a:r>
              <a:rPr lang="en-GB" dirty="0" smtClean="0"/>
              <a:t>Spare output bandwidth on processor FPGAs available</a:t>
            </a:r>
          </a:p>
          <a:p>
            <a:pPr lvl="1"/>
            <a:r>
              <a:rPr lang="en-GB" dirty="0" smtClean="0"/>
              <a:t>Need to be routed out to additional </a:t>
            </a:r>
            <a:r>
              <a:rPr lang="en-GB" dirty="0" err="1" smtClean="0"/>
              <a:t>opto</a:t>
            </a:r>
            <a:r>
              <a:rPr lang="en-GB" dirty="0" smtClean="0"/>
              <a:t>/electrical converters</a:t>
            </a:r>
          </a:p>
          <a:p>
            <a:r>
              <a:rPr lang="en-GB" dirty="0" smtClean="0"/>
              <a:t># of L1Topo modules: can/should we try to shrink module to single width ? Not unless required !!!</a:t>
            </a:r>
          </a:p>
          <a:p>
            <a:r>
              <a:rPr lang="en-GB" dirty="0" smtClean="0"/>
              <a:t>Planning to start design work for pre-production module soon after </a:t>
            </a:r>
            <a:r>
              <a:rPr lang="en-GB" dirty="0" err="1" smtClean="0"/>
              <a:t>jFEX</a:t>
            </a:r>
            <a:r>
              <a:rPr lang="en-GB" dirty="0" smtClean="0"/>
              <a:t> prototype done !!!!!!!   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require feedback *now*</a:t>
            </a:r>
            <a:endParaRPr lang="en-GB" dirty="0" smtClean="0"/>
          </a:p>
          <a:p>
            <a:r>
              <a:rPr lang="en-GB" dirty="0" smtClean="0"/>
              <a:t>Firmware will require major changes to benefit from increased latency and to support R3 concept</a:t>
            </a:r>
          </a:p>
          <a:p>
            <a:pPr lvl="1"/>
            <a:r>
              <a:rPr lang="en-GB" dirty="0" smtClean="0"/>
              <a:t>Data formats and protocols into R3 ?</a:t>
            </a:r>
          </a:p>
          <a:p>
            <a:pPr lvl="1"/>
            <a:r>
              <a:rPr lang="en-GB" dirty="0"/>
              <a:t>U</a:t>
            </a:r>
            <a:r>
              <a:rPr lang="en-GB" dirty="0" smtClean="0"/>
              <a:t>nidirectional links! – otherwise eat into real-time bandwidth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76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in its habitat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785813"/>
            <a:ext cx="8477250" cy="5715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0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/ run 2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1" y="785813"/>
            <a:ext cx="8571499" cy="5715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93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2630928" y="2306941"/>
            <a:ext cx="1418157" cy="579837"/>
            <a:chOff x="2630928" y="2306941"/>
            <a:chExt cx="1418157" cy="579837"/>
          </a:xfrm>
        </p:grpSpPr>
        <p:sp>
          <p:nvSpPr>
            <p:cNvPr id="29" name="Rechteck 28"/>
            <p:cNvSpPr/>
            <p:nvPr/>
          </p:nvSpPr>
          <p:spPr>
            <a:xfrm>
              <a:off x="2630928" y="2306941"/>
              <a:ext cx="576064" cy="579837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3473021" y="2306941"/>
              <a:ext cx="576064" cy="579837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</a:t>
            </a:r>
            <a:r>
              <a:rPr lang="en-GB" dirty="0"/>
              <a:t>/</a:t>
            </a:r>
            <a:r>
              <a:rPr lang="en-GB" dirty="0" smtClean="0"/>
              <a:t> Run-2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2411761" y="1999872"/>
            <a:ext cx="187220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en-GB" dirty="0" smtClean="0"/>
              <a:t>real-time path</a:t>
            </a:r>
          </a:p>
          <a:p>
            <a:pPr algn="ctr"/>
            <a:r>
              <a:rPr lang="en-GB" dirty="0" smtClean="0"/>
              <a:t>algorithms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40333" y="2138370"/>
                <a:ext cx="1314763" cy="92333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err="1"/>
                  <a:t>o</a:t>
                </a:r>
                <a:r>
                  <a:rPr lang="en-GB" dirty="0" err="1" smtClean="0"/>
                  <a:t>pto</a:t>
                </a:r>
                <a:r>
                  <a:rPr lang="en-GB" dirty="0" smtClean="0"/>
                  <a:t>-</a:t>
                </a:r>
              </a:p>
              <a:p>
                <a:pPr algn="ctr"/>
                <a:r>
                  <a:rPr lang="en-GB" dirty="0" smtClean="0"/>
                  <a:t>electrical in</a:t>
                </a:r>
              </a:p>
              <a:p>
                <a:pPr algn="ctr"/>
                <a:r>
                  <a:rPr lang="en-GB" dirty="0" err="1"/>
                  <a:t>c</a:t>
                </a:r>
                <a:r>
                  <a:rPr lang="en-GB" dirty="0" err="1" smtClean="0"/>
                  <a:t>alo</a:t>
                </a:r>
                <a:r>
                  <a:rPr lang="en-GB" dirty="0" smtClean="0"/>
                  <a:t> /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33" y="2138370"/>
                <a:ext cx="1314763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450" t="-1911" b="-764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r Verbinder 8"/>
          <p:cNvCxnSpPr>
            <a:stCxn id="7" idx="3"/>
            <a:endCxn id="6" idx="1"/>
          </p:cNvCxnSpPr>
          <p:nvPr/>
        </p:nvCxnSpPr>
        <p:spPr>
          <a:xfrm>
            <a:off x="1955096" y="2600035"/>
            <a:ext cx="456665" cy="2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740634" y="2415369"/>
            <a:ext cx="131476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CTP</a:t>
            </a:r>
          </a:p>
        </p:txBody>
      </p:sp>
      <p:cxnSp>
        <p:nvCxnSpPr>
          <p:cNvPr id="13" name="Gerader Verbinder 12"/>
          <p:cNvCxnSpPr/>
          <p:nvPr/>
        </p:nvCxnSpPr>
        <p:spPr>
          <a:xfrm flipV="1">
            <a:off x="4277417" y="2600035"/>
            <a:ext cx="441358" cy="1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541191" y="1348415"/>
            <a:ext cx="1613346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module control</a:t>
            </a:r>
          </a:p>
        </p:txBody>
      </p:sp>
      <p:cxnSp>
        <p:nvCxnSpPr>
          <p:cNvPr id="16" name="Gerader Verbinder 15"/>
          <p:cNvCxnSpPr>
            <a:endCxn id="6" idx="0"/>
          </p:cNvCxnSpPr>
          <p:nvPr/>
        </p:nvCxnSpPr>
        <p:spPr>
          <a:xfrm>
            <a:off x="3347864" y="1742643"/>
            <a:ext cx="1" cy="257229"/>
          </a:xfrm>
          <a:prstGeom prst="line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955096" y="3594429"/>
            <a:ext cx="2763679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readout / embedded ROD</a:t>
            </a:r>
          </a:p>
        </p:txBody>
      </p:sp>
      <p:cxnSp>
        <p:nvCxnSpPr>
          <p:cNvPr id="20" name="Gerader Verbinder 19"/>
          <p:cNvCxnSpPr/>
          <p:nvPr/>
        </p:nvCxnSpPr>
        <p:spPr>
          <a:xfrm>
            <a:off x="3347864" y="3967699"/>
            <a:ext cx="0" cy="469413"/>
          </a:xfrm>
          <a:prstGeom prst="line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 flipH="1">
            <a:off x="2194357" y="2600035"/>
            <a:ext cx="1379" cy="994394"/>
          </a:xfrm>
          <a:prstGeom prst="line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H="1">
            <a:off x="4496717" y="2596860"/>
            <a:ext cx="1379" cy="994394"/>
          </a:xfrm>
          <a:prstGeom prst="line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nhaltsplatzhalter 2"/>
          <p:cNvSpPr>
            <a:spLocks noGrp="1"/>
          </p:cNvSpPr>
          <p:nvPr>
            <p:ph idx="1"/>
          </p:nvPr>
        </p:nvSpPr>
        <p:spPr>
          <a:xfrm>
            <a:off x="214282" y="4485714"/>
            <a:ext cx="8715436" cy="201512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five modules built for run 2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wo algorithmic processors</a:t>
            </a:r>
          </a:p>
          <a:p>
            <a:pPr lvl="1"/>
            <a:r>
              <a:rPr lang="en-GB" dirty="0" smtClean="0"/>
              <a:t>one DAQ/control FPGA</a:t>
            </a:r>
          </a:p>
          <a:p>
            <a:pPr lvl="1"/>
            <a:r>
              <a:rPr lang="en-GB" dirty="0" smtClean="0"/>
              <a:t>designed for phase-1/phase-2 compatibility</a:t>
            </a:r>
            <a:endParaRPr lang="en-GB" dirty="0"/>
          </a:p>
          <a:p>
            <a:r>
              <a:rPr lang="en-GB" dirty="0" smtClean="0"/>
              <a:t>two modules deployed at point 1</a:t>
            </a:r>
          </a:p>
          <a:p>
            <a:r>
              <a:rPr lang="en-GB" dirty="0"/>
              <a:t>o</a:t>
            </a:r>
            <a:r>
              <a:rPr lang="en-GB" dirty="0" smtClean="0"/>
              <a:t>ne module in test rig part of link speed tests (12.8Gb/s)</a:t>
            </a:r>
          </a:p>
          <a:p>
            <a:endParaRPr lang="en-GB" dirty="0"/>
          </a:p>
        </p:txBody>
      </p:sp>
      <p:cxnSp>
        <p:nvCxnSpPr>
          <p:cNvPr id="33" name="Gerader Verbinder 32"/>
          <p:cNvCxnSpPr/>
          <p:nvPr/>
        </p:nvCxnSpPr>
        <p:spPr>
          <a:xfrm>
            <a:off x="3347864" y="1090459"/>
            <a:ext cx="1" cy="257229"/>
          </a:xfrm>
          <a:prstGeom prst="line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34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unplugged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3" y="785813"/>
            <a:ext cx="7760074" cy="5715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21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722374"/>
              </p:ext>
            </p:extLst>
          </p:nvPr>
        </p:nvGraphicFramePr>
        <p:xfrm>
          <a:off x="1731963" y="785813"/>
          <a:ext cx="5678487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Acrobat Document" r:id="rId3" imgW="9039144" imgH="9096375" progId="AcroExch.Document.11">
                  <p:embed/>
                </p:oleObj>
              </mc:Choice>
              <mc:Fallback>
                <p:oleObj name="Acrobat Document" r:id="rId3" imgW="9039144" imgH="90963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1963" y="785813"/>
                        <a:ext cx="5678487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hteck 44"/>
          <p:cNvSpPr/>
          <p:nvPr/>
        </p:nvSpPr>
        <p:spPr>
          <a:xfrm>
            <a:off x="2051720" y="4446404"/>
            <a:ext cx="1296144" cy="1718900"/>
          </a:xfrm>
          <a:prstGeom prst="rect">
            <a:avLst/>
          </a:prstGeom>
          <a:solidFill>
            <a:schemeClr val="accent3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floor plan / run-2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1930429" y="4811919"/>
            <a:ext cx="1008112" cy="3029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88879" y="4808167"/>
            <a:ext cx="169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real-time path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CTP (electrical)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162701" y="1233626"/>
            <a:ext cx="169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Real-time path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CMX/µ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410450" y="2204864"/>
            <a:ext cx="133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ATCA zone 3</a:t>
            </a:r>
            <a:endParaRPr lang="en-GB" dirty="0"/>
          </a:p>
        </p:txBody>
      </p:sp>
      <p:sp>
        <p:nvSpPr>
          <p:cNvPr id="25" name="Textfeld 24"/>
          <p:cNvSpPr txBox="1"/>
          <p:nvPr/>
        </p:nvSpPr>
        <p:spPr>
          <a:xfrm>
            <a:off x="7146773" y="4077072"/>
            <a:ext cx="133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zone </a:t>
            </a:r>
            <a:r>
              <a:rPr lang="en-GB" dirty="0"/>
              <a:t>2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40813" y="2590857"/>
            <a:ext cx="169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Readout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S-Link</a:t>
            </a:r>
          </a:p>
        </p:txBody>
      </p:sp>
      <p:sp>
        <p:nvSpPr>
          <p:cNvPr id="42" name="Rechteck 41"/>
          <p:cNvSpPr/>
          <p:nvPr/>
        </p:nvSpPr>
        <p:spPr>
          <a:xfrm>
            <a:off x="4742472" y="1290559"/>
            <a:ext cx="663964" cy="266234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5364088" y="1484784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4644008" y="1556792"/>
            <a:ext cx="50405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4938831" y="1233626"/>
            <a:ext cx="156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o/e</a:t>
            </a:r>
          </a:p>
        </p:txBody>
      </p:sp>
      <p:sp>
        <p:nvSpPr>
          <p:cNvPr id="44" name="Rechteck 43"/>
          <p:cNvSpPr/>
          <p:nvPr/>
        </p:nvSpPr>
        <p:spPr>
          <a:xfrm>
            <a:off x="3083555" y="4865098"/>
            <a:ext cx="495395" cy="266234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feld 40"/>
          <p:cNvSpPr txBox="1"/>
          <p:nvPr/>
        </p:nvSpPr>
        <p:spPr>
          <a:xfrm>
            <a:off x="3083556" y="4796601"/>
            <a:ext cx="100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e/o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3561308" y="4725144"/>
            <a:ext cx="650652" cy="23599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 flipV="1">
            <a:off x="1742916" y="2914023"/>
            <a:ext cx="1733848" cy="200147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657626" y="4406320"/>
            <a:ext cx="169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3"/>
                </a:solidFill>
              </a:rPr>
              <a:t>mezzanine</a:t>
            </a:r>
          </a:p>
        </p:txBody>
      </p:sp>
      <p:sp>
        <p:nvSpPr>
          <p:cNvPr id="51" name="Rechteck 50"/>
          <p:cNvSpPr/>
          <p:nvPr/>
        </p:nvSpPr>
        <p:spPr>
          <a:xfrm>
            <a:off x="3995936" y="1556791"/>
            <a:ext cx="746536" cy="720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hteck 51"/>
          <p:cNvSpPr/>
          <p:nvPr/>
        </p:nvSpPr>
        <p:spPr>
          <a:xfrm>
            <a:off x="3990415" y="2798188"/>
            <a:ext cx="746536" cy="720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hteck 52"/>
          <p:cNvSpPr/>
          <p:nvPr/>
        </p:nvSpPr>
        <p:spPr>
          <a:xfrm>
            <a:off x="4079852" y="4585773"/>
            <a:ext cx="530934" cy="5455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4355976" y="2204864"/>
            <a:ext cx="0" cy="25202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915816" y="1916832"/>
            <a:ext cx="1152128" cy="28083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>
            <a:off x="4629668" y="2733080"/>
            <a:ext cx="620934" cy="4251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H="1">
            <a:off x="3017962" y="3158228"/>
            <a:ext cx="1049982" cy="15838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H="1">
            <a:off x="5364088" y="2636912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39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</a:t>
            </a:r>
            <a:r>
              <a:rPr lang="en-GB" dirty="0" smtClean="0">
                <a:sym typeface="Wingdings" panose="05000000000000000000" pitchFamily="2" charset="2"/>
              </a:rPr>
              <a:t> phase 1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785794"/>
            <a:ext cx="8821644" cy="5715040"/>
          </a:xfrm>
        </p:spPr>
        <p:txBody>
          <a:bodyPr>
            <a:normAutofit/>
          </a:bodyPr>
          <a:lstStyle/>
          <a:p>
            <a:r>
              <a:rPr lang="en-GB" dirty="0" smtClean="0"/>
              <a:t>Additional L1Topo production for phase 1</a:t>
            </a:r>
          </a:p>
          <a:p>
            <a:r>
              <a:rPr lang="en-GB" dirty="0" smtClean="0"/>
              <a:t>3 new modules were initially planned for phase 1</a:t>
            </a:r>
          </a:p>
          <a:p>
            <a:pPr lvl="1"/>
            <a:r>
              <a:rPr lang="en-GB" dirty="0"/>
              <a:t>2 × topology</a:t>
            </a:r>
            <a:endParaRPr lang="en-GB" dirty="0" smtClean="0"/>
          </a:p>
          <a:p>
            <a:pPr lvl="1"/>
            <a:r>
              <a:rPr lang="en-GB" dirty="0" smtClean="0"/>
              <a:t>1</a:t>
            </a:r>
            <a:r>
              <a:rPr lang="en-GB" dirty="0"/>
              <a:t> </a:t>
            </a:r>
            <a:r>
              <a:rPr lang="en-GB" dirty="0" smtClean="0"/>
              <a:t>× hit merger for L1Calo multiplicity triggers</a:t>
            </a:r>
          </a:p>
          <a:p>
            <a:r>
              <a:rPr lang="en-GB" dirty="0" smtClean="0"/>
              <a:t>Current L1Topo can act as a prototype: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xistent modules expected to match needs for Phase-1</a:t>
            </a:r>
          </a:p>
          <a:p>
            <a:pPr lvl="1"/>
            <a:r>
              <a:rPr lang="en-GB" dirty="0" smtClean="0"/>
              <a:t>No changes to concept</a:t>
            </a:r>
          </a:p>
          <a:p>
            <a:pPr lvl="1"/>
            <a:r>
              <a:rPr lang="en-GB" dirty="0" smtClean="0"/>
              <a:t>Will need to run new PCB production anyway</a:t>
            </a:r>
          </a:p>
          <a:p>
            <a:pPr lvl="1"/>
            <a:r>
              <a:rPr lang="en-GB" dirty="0" smtClean="0"/>
              <a:t>Will allow for improvements / adaptation to phase-2 requirements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Expected to live in an ATCA water cooled “standard” shelf</a:t>
            </a:r>
          </a:p>
          <a:p>
            <a:pPr lvl="1"/>
            <a:r>
              <a:rPr lang="en-GB" dirty="0" smtClean="0"/>
              <a:t>Space</a:t>
            </a:r>
          </a:p>
          <a:p>
            <a:pPr lvl="1"/>
            <a:r>
              <a:rPr lang="en-GB" dirty="0" smtClean="0"/>
              <a:t>Power / cooling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18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 noChangeAspect="1"/>
          </p:cNvGraphicFramePr>
          <p:nvPr>
            <p:ph idx="1"/>
          </p:nvPr>
        </p:nvGraphicFramePr>
        <p:xfrm>
          <a:off x="1731963" y="785813"/>
          <a:ext cx="5678487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Acrobat Document" r:id="rId3" imgW="9039144" imgH="9096375" progId="AcroExch.Document.11">
                  <p:embed/>
                </p:oleObj>
              </mc:Choice>
              <mc:Fallback>
                <p:oleObj name="Acrobat Document" r:id="rId3" imgW="9039144" imgH="90963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1963" y="785813"/>
                        <a:ext cx="5678487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hteck 44"/>
          <p:cNvSpPr/>
          <p:nvPr/>
        </p:nvSpPr>
        <p:spPr>
          <a:xfrm>
            <a:off x="2051720" y="4446404"/>
            <a:ext cx="1296144" cy="1718900"/>
          </a:xfrm>
          <a:prstGeom prst="rect">
            <a:avLst/>
          </a:prstGeom>
          <a:solidFill>
            <a:schemeClr val="accent3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floor plan / phase-1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111726" y="2402394"/>
            <a:ext cx="1696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dbl" dirty="0" smtClean="0">
                <a:solidFill>
                  <a:srgbClr val="FF0000"/>
                </a:solidFill>
              </a:rPr>
              <a:t>add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optical real-time path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To CTP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162701" y="1233626"/>
            <a:ext cx="169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Real-time path</a:t>
            </a:r>
          </a:p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FEXes</a:t>
            </a:r>
            <a:r>
              <a:rPr lang="en-GB" b="1" dirty="0" smtClean="0">
                <a:solidFill>
                  <a:srgbClr val="FF0000"/>
                </a:solidFill>
              </a:rPr>
              <a:t>/µ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410450" y="2204864"/>
            <a:ext cx="133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ATCA zone 3</a:t>
            </a:r>
            <a:endParaRPr lang="en-GB" dirty="0"/>
          </a:p>
        </p:txBody>
      </p:sp>
      <p:sp>
        <p:nvSpPr>
          <p:cNvPr id="25" name="Textfeld 24"/>
          <p:cNvSpPr txBox="1"/>
          <p:nvPr/>
        </p:nvSpPr>
        <p:spPr>
          <a:xfrm>
            <a:off x="7146773" y="4077072"/>
            <a:ext cx="133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zone </a:t>
            </a:r>
            <a:r>
              <a:rPr lang="en-GB" dirty="0"/>
              <a:t>2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7025880" y="4587696"/>
            <a:ext cx="1938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DAQ/ROI via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L1Calo ROD/HUB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electrical</a:t>
            </a:r>
          </a:p>
        </p:txBody>
      </p:sp>
      <p:sp>
        <p:nvSpPr>
          <p:cNvPr id="42" name="Rechteck 41"/>
          <p:cNvSpPr/>
          <p:nvPr/>
        </p:nvSpPr>
        <p:spPr>
          <a:xfrm>
            <a:off x="4742472" y="1290559"/>
            <a:ext cx="663964" cy="266234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5364088" y="1484784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4644008" y="1556792"/>
            <a:ext cx="50405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4938831" y="1233626"/>
            <a:ext cx="156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o/e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657626" y="4406320"/>
            <a:ext cx="169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3"/>
                </a:solidFill>
              </a:rPr>
              <a:t>mezzanine</a:t>
            </a:r>
          </a:p>
        </p:txBody>
      </p:sp>
      <p:sp>
        <p:nvSpPr>
          <p:cNvPr id="51" name="Rechteck 50"/>
          <p:cNvSpPr/>
          <p:nvPr/>
        </p:nvSpPr>
        <p:spPr>
          <a:xfrm>
            <a:off x="3995936" y="1556791"/>
            <a:ext cx="746536" cy="720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hteck 51"/>
          <p:cNvSpPr/>
          <p:nvPr/>
        </p:nvSpPr>
        <p:spPr>
          <a:xfrm>
            <a:off x="3990415" y="2798188"/>
            <a:ext cx="746536" cy="720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2938542" y="2156188"/>
            <a:ext cx="1346517" cy="249694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938541" y="1916832"/>
            <a:ext cx="1129403" cy="881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>
            <a:off x="4629668" y="2733080"/>
            <a:ext cx="620934" cy="4251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H="1">
            <a:off x="2938541" y="3158228"/>
            <a:ext cx="11294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H="1">
            <a:off x="5364088" y="2636912"/>
            <a:ext cx="18722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3032954" y="3334158"/>
            <a:ext cx="1208273" cy="135906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1640165" y="2733080"/>
            <a:ext cx="12298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1640165" y="3158228"/>
            <a:ext cx="12298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4355976" y="2303355"/>
            <a:ext cx="1" cy="454749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3078408" y="4856036"/>
            <a:ext cx="4024533" cy="5482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55945" y="1558533"/>
            <a:ext cx="169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activate inter-FPGA links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1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9224"/>
            <a:ext cx="8119611" cy="374441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Latency at Phase-1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7380312" y="1772816"/>
            <a:ext cx="1512168" cy="7075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100" b="1" dirty="0" smtClean="0">
                <a:solidFill>
                  <a:srgbClr val="FF0000"/>
                </a:solidFill>
              </a:rPr>
              <a:t>TDR</a:t>
            </a:r>
            <a:r>
              <a:rPr lang="en-GB" sz="4000" b="1" dirty="0" smtClean="0">
                <a:solidFill>
                  <a:srgbClr val="FF0000"/>
                </a:solidFill>
              </a:rPr>
              <a:t/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2900" dirty="0" smtClean="0">
                <a:solidFill>
                  <a:srgbClr val="FF0000"/>
                </a:solidFill>
              </a:rPr>
              <a:t>figures</a:t>
            </a:r>
            <a:endParaRPr lang="en-GB" sz="2900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364088" y="1700808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9344" y="4077072"/>
            <a:ext cx="8715436" cy="6075080"/>
          </a:xfrm>
        </p:spPr>
        <p:txBody>
          <a:bodyPr/>
          <a:lstStyle/>
          <a:p>
            <a:r>
              <a:rPr lang="en-GB" dirty="0" smtClean="0"/>
              <a:t>Latency is tight</a:t>
            </a:r>
          </a:p>
          <a:p>
            <a:r>
              <a:rPr lang="en-GB" dirty="0" smtClean="0"/>
              <a:t>Inter-FPGA fan-out is part of </a:t>
            </a:r>
            <a:r>
              <a:rPr lang="en-GB" dirty="0" err="1" smtClean="0"/>
              <a:t>algo</a:t>
            </a:r>
            <a:r>
              <a:rPr lang="en-GB" dirty="0" smtClean="0"/>
              <a:t> latency !  ~2BC ?</a:t>
            </a:r>
          </a:p>
          <a:p>
            <a:r>
              <a:rPr lang="en-GB" dirty="0"/>
              <a:t>Incoming signals on latency critical path </a:t>
            </a:r>
            <a:r>
              <a:rPr lang="en-GB" dirty="0" smtClean="0"/>
              <a:t>(Muons / NSW) might </a:t>
            </a:r>
            <a:r>
              <a:rPr lang="en-GB" dirty="0"/>
              <a:t>bypass </a:t>
            </a:r>
            <a:r>
              <a:rPr lang="en-GB" dirty="0" smtClean="0"/>
              <a:t>inter-FPGA fan-out (upstream duplication)</a:t>
            </a:r>
          </a:p>
          <a:p>
            <a:r>
              <a:rPr lang="en-GB" dirty="0" smtClean="0"/>
              <a:t>Check input MGT/deserialization latency assumptions against current reality (</a:t>
            </a:r>
            <a:r>
              <a:rPr lang="en-GB" dirty="0" err="1" smtClean="0"/>
              <a:t>Topo</a:t>
            </a:r>
            <a:r>
              <a:rPr lang="en-GB" dirty="0" smtClean="0"/>
              <a:t> I)</a:t>
            </a:r>
            <a:endParaRPr lang="en-GB" dirty="0"/>
          </a:p>
          <a:p>
            <a:r>
              <a:rPr lang="en-GB" dirty="0" smtClean="0"/>
              <a:t>Electrical fast output path available (limited bandwidth)</a:t>
            </a:r>
          </a:p>
        </p:txBody>
      </p:sp>
      <p:sp>
        <p:nvSpPr>
          <p:cNvPr id="9" name="Ellipse 8"/>
          <p:cNvSpPr/>
          <p:nvPr/>
        </p:nvSpPr>
        <p:spPr>
          <a:xfrm>
            <a:off x="6804248" y="4458865"/>
            <a:ext cx="1008112" cy="510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8041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Microsoft Office PowerPoint</Application>
  <PresentationFormat>Bildschirmpräsentation (4:3)</PresentationFormat>
  <Paragraphs>176</Paragraphs>
  <Slides>15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Verdana</vt:lpstr>
      <vt:lpstr>Wingdings</vt:lpstr>
      <vt:lpstr>Larissa-Design</vt:lpstr>
      <vt:lpstr>Acrobat Document</vt:lpstr>
      <vt:lpstr>L1Topo</vt:lpstr>
      <vt:lpstr>L1Topo in its habitat</vt:lpstr>
      <vt:lpstr>L1Topo / run 2</vt:lpstr>
      <vt:lpstr>L1Topo / Run-2</vt:lpstr>
      <vt:lpstr>L1Topo unplugged</vt:lpstr>
      <vt:lpstr>L1Topo floor plan / run-2</vt:lpstr>
      <vt:lpstr>L1Topo  phase 1</vt:lpstr>
      <vt:lpstr>L1Topo floor plan / phase-1</vt:lpstr>
      <vt:lpstr>Latency at Phase-1</vt:lpstr>
      <vt:lpstr>Summary: Modifications wrt run-2</vt:lpstr>
      <vt:lpstr>Needs / changes for phase-2</vt:lpstr>
      <vt:lpstr>L0Topo floor plan / phase-2</vt:lpstr>
      <vt:lpstr>Summary of changes for phase-2</vt:lpstr>
      <vt:lpstr>Stop press – NSW latency</vt:lpstr>
      <vt:lpstr>Summary / outlook / discussion</vt:lpstr>
    </vt:vector>
  </TitlesOfParts>
  <Company>Johannes Gutenberg-Universität Mainz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1217</cp:revision>
  <cp:lastPrinted>2014-07-16T13:05:00Z</cp:lastPrinted>
  <dcterms:created xsi:type="dcterms:W3CDTF">2009-12-08T11:59:40Z</dcterms:created>
  <dcterms:modified xsi:type="dcterms:W3CDTF">2016-02-08T19:45:19Z</dcterms:modified>
</cp:coreProperties>
</file>