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47" r:id="rId2"/>
    <p:sldId id="348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49" r:id="rId11"/>
    <p:sldId id="358" r:id="rId12"/>
    <p:sldId id="359" r:id="rId13"/>
    <p:sldId id="346" r:id="rId14"/>
    <p:sldId id="299" r:id="rId15"/>
    <p:sldId id="321" r:id="rId16"/>
    <p:sldId id="323" r:id="rId17"/>
    <p:sldId id="324" r:id="rId18"/>
    <p:sldId id="320" r:id="rId19"/>
    <p:sldId id="316" r:id="rId20"/>
    <p:sldId id="325" r:id="rId21"/>
    <p:sldId id="326" r:id="rId22"/>
    <p:sldId id="327" r:id="rId23"/>
    <p:sldId id="328" r:id="rId24"/>
    <p:sldId id="329" r:id="rId25"/>
    <p:sldId id="330" r:id="rId26"/>
    <p:sldId id="334" r:id="rId27"/>
    <p:sldId id="331" r:id="rId28"/>
    <p:sldId id="332" r:id="rId29"/>
    <p:sldId id="336" r:id="rId30"/>
    <p:sldId id="335" r:id="rId31"/>
    <p:sldId id="337" r:id="rId32"/>
    <p:sldId id="338" r:id="rId33"/>
    <p:sldId id="339" r:id="rId34"/>
    <p:sldId id="343" r:id="rId35"/>
    <p:sldId id="340" r:id="rId36"/>
    <p:sldId id="345" r:id="rId37"/>
    <p:sldId id="341" r:id="rId38"/>
    <p:sldId id="344" r:id="rId39"/>
    <p:sldId id="34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00"/>
    <a:srgbClr val="FFFFCC"/>
    <a:srgbClr val="FFCCFF"/>
    <a:srgbClr val="CC9B00"/>
    <a:srgbClr val="CCFF99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2" autoAdjust="0"/>
    <p:restoredTop sz="94737" autoAdjust="0"/>
  </p:normalViewPr>
  <p:slideViewPr>
    <p:cSldViewPr>
      <p:cViewPr varScale="1">
        <p:scale>
          <a:sx n="61" d="100"/>
          <a:sy n="61" d="100"/>
        </p:scale>
        <p:origin x="12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5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5F965-1F57-4958-B311-07005FE7AB40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C09CE-117B-49D3-8BCA-DDAE721A3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1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492875"/>
            <a:ext cx="4343400" cy="365125"/>
          </a:xfrm>
        </p:spPr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6553200" cy="693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3246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28th February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867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L1Topo requirements for Phase-1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838200" cy="457200"/>
          </a:xfrm>
        </p:spPr>
        <p:txBody>
          <a:bodyPr/>
          <a:lstStyle>
            <a:lvl1pPr>
              <a:defRPr/>
            </a:lvl1pPr>
          </a:lstStyle>
          <a:p>
            <a:fld id="{EF0CDDD9-63F0-44E8-951F-7D23E9DA8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324600"/>
            <a:ext cx="4419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B9CF46-7992-4875-B408-1955E4CDBF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gray">
          <a:xfrm>
            <a:off x="1143000" y="1447800"/>
            <a:ext cx="7423150" cy="3175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GB" sz="2400" b="0">
              <a:latin typeface="Tahoma" pitchFamily="34" charset="0"/>
            </a:endParaRPr>
          </a:p>
        </p:txBody>
      </p:sp>
      <p:pic>
        <p:nvPicPr>
          <p:cNvPr id="9" name="Picture 14" descr="BhamATLAS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606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ClusterA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33400"/>
            <a:ext cx="7778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28th February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622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9CF46-7992-4875-B408-1955E4CD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L1Topo requirements</a:t>
            </a:r>
            <a:r>
              <a:rPr lang="en-GB" dirty="0"/>
              <a:t> </a:t>
            </a:r>
            <a:r>
              <a:rPr lang="en-GB" sz="3600" dirty="0" smtClean="0"/>
              <a:t>for Phase-1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212"/>
            <a:ext cx="8153400" cy="4373563"/>
          </a:xfrm>
        </p:spPr>
        <p:txBody>
          <a:bodyPr>
            <a:normAutofit fontScale="92500" lnSpcReduction="20000"/>
          </a:bodyPr>
          <a:lstStyle/>
          <a:p>
            <a:endParaRPr lang="en-GB" sz="2800" dirty="0" smtClean="0"/>
          </a:p>
          <a:p>
            <a:pPr lvl="1"/>
            <a:r>
              <a:rPr lang="en-GB" dirty="0" smtClean="0"/>
              <a:t>Long established task-force to outline Topological Trigger module requirements in Run-3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There has been another long hiatus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But the end is (possibly) in sight</a:t>
            </a:r>
          </a:p>
          <a:p>
            <a:pPr lvl="2"/>
            <a:r>
              <a:rPr lang="en-GB" dirty="0" smtClean="0"/>
              <a:t>Many thanks to Ian and Robin for kicking me out of my previous lethargy</a:t>
            </a:r>
          </a:p>
          <a:p>
            <a:pPr lvl="1"/>
            <a:r>
              <a:rPr lang="en-GB" dirty="0" smtClean="0"/>
              <a:t>Summary</a:t>
            </a:r>
          </a:p>
          <a:p>
            <a:pPr lvl="2"/>
            <a:r>
              <a:rPr lang="en-GB" dirty="0" smtClean="0"/>
              <a:t>All information now gathered (</a:t>
            </a:r>
            <a:r>
              <a:rPr lang="en-GB" sz="2000" dirty="0" smtClean="0"/>
              <a:t>almost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Draft document complete (</a:t>
            </a:r>
            <a:r>
              <a:rPr lang="en-GB" sz="2200" dirty="0" smtClean="0"/>
              <a:t>almost</a:t>
            </a:r>
            <a:r>
              <a:rPr lang="en-GB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6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Commissioning at Phase-1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4619" y="3070703"/>
            <a:ext cx="2927215" cy="3634897"/>
          </a:xfrm>
        </p:spPr>
        <p:txBody>
          <a:bodyPr>
            <a:normAutofit fontScale="70000" lnSpcReduction="20000"/>
          </a:bodyPr>
          <a:lstStyle/>
          <a:p>
            <a:r>
              <a:rPr lang="en-GB" sz="4000" b="1" dirty="0" smtClean="0">
                <a:solidFill>
                  <a:srgbClr val="00B050"/>
                </a:solidFill>
              </a:rPr>
              <a:t>Proposal for first </a:t>
            </a:r>
            <a:r>
              <a:rPr lang="en-GB" sz="4000" b="1" dirty="0" smtClean="0">
                <a:solidFill>
                  <a:srgbClr val="00B050"/>
                </a:solidFill>
              </a:rPr>
              <a:t>week, month (year?)</a:t>
            </a:r>
            <a:r>
              <a:rPr lang="en-GB" sz="4000" b="1" dirty="0" smtClean="0">
                <a:solidFill>
                  <a:srgbClr val="00B050"/>
                </a:solidFill>
              </a:rPr>
              <a:t>:</a:t>
            </a:r>
            <a:endParaRPr lang="en-GB" sz="4000" b="1" dirty="0" smtClean="0">
              <a:solidFill>
                <a:srgbClr val="00B050"/>
              </a:solidFill>
            </a:endParaRPr>
          </a:p>
          <a:p>
            <a:r>
              <a:rPr lang="en-GB" dirty="0" smtClean="0"/>
              <a:t>Old </a:t>
            </a:r>
            <a:r>
              <a:rPr lang="en-GB" dirty="0" err="1" smtClean="0"/>
              <a:t>topo</a:t>
            </a:r>
            <a:r>
              <a:rPr lang="en-GB" dirty="0" smtClean="0"/>
              <a:t>(s), </a:t>
            </a:r>
            <a:r>
              <a:rPr lang="en-GB" dirty="0" smtClean="0"/>
              <a:t>maintain Run-2 </a:t>
            </a:r>
            <a:r>
              <a:rPr lang="en-GB" dirty="0" err="1" smtClean="0"/>
              <a:t>Topo</a:t>
            </a:r>
            <a:r>
              <a:rPr lang="en-GB" dirty="0" smtClean="0"/>
              <a:t> items</a:t>
            </a:r>
          </a:p>
          <a:p>
            <a:r>
              <a:rPr lang="en-GB" dirty="0" err="1" smtClean="0"/>
              <a:t>Topo</a:t>
            </a:r>
            <a:r>
              <a:rPr lang="en-GB" dirty="0" smtClean="0"/>
              <a:t> </a:t>
            </a:r>
            <a:r>
              <a:rPr lang="en-GB" dirty="0" smtClean="0"/>
              <a:t>2+3, </a:t>
            </a:r>
            <a:r>
              <a:rPr lang="en-GB" dirty="0" smtClean="0"/>
              <a:t>develop and test Run-3 </a:t>
            </a:r>
            <a:r>
              <a:rPr lang="en-GB" dirty="0" err="1" smtClean="0"/>
              <a:t>Topo</a:t>
            </a:r>
            <a:r>
              <a:rPr lang="en-GB" dirty="0" smtClean="0"/>
              <a:t> items </a:t>
            </a:r>
          </a:p>
          <a:p>
            <a:r>
              <a:rPr lang="en-GB" dirty="0" err="1" smtClean="0"/>
              <a:t>Topo</a:t>
            </a:r>
            <a:r>
              <a:rPr lang="en-GB" dirty="0" smtClean="0"/>
              <a:t> 3, develop and test simple Run-3 items</a:t>
            </a:r>
          </a:p>
          <a:p>
            <a:pPr marL="0" indent="0">
              <a:buNone/>
            </a:pPr>
            <a:endParaRPr lang="en-GB" sz="2600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159" y="1935808"/>
            <a:ext cx="1600200" cy="762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Legacy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Simple Items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159" y="2971800"/>
            <a:ext cx="1600200" cy="762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Legacy</a:t>
            </a:r>
          </a:p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Topo</a:t>
            </a:r>
            <a:r>
              <a:rPr lang="en-GB" b="1" dirty="0" smtClean="0">
                <a:solidFill>
                  <a:schemeClr val="tx1"/>
                </a:solidFill>
              </a:rPr>
              <a:t> Items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159" y="4038600"/>
            <a:ext cx="1600200" cy="762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Phase-1</a:t>
            </a:r>
          </a:p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Topo</a:t>
            </a:r>
            <a:r>
              <a:rPr lang="en-GB" b="1" dirty="0" smtClean="0">
                <a:solidFill>
                  <a:schemeClr val="tx1"/>
                </a:solidFill>
              </a:rPr>
              <a:t> Items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4159" y="5105400"/>
            <a:ext cx="1600200" cy="762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Phase-1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Simple Items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76600" y="2971800"/>
            <a:ext cx="1600200" cy="762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OLD TOPO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6600" y="4038600"/>
            <a:ext cx="1600200" cy="762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TOPO2+3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6600" y="5105400"/>
            <a:ext cx="1600200" cy="762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TOPO1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43300" y="1935808"/>
            <a:ext cx="1066800" cy="762000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CTP IN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91200" y="1935808"/>
            <a:ext cx="1066800" cy="762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CTP</a:t>
            </a:r>
            <a:endParaRPr lang="en-GB" sz="2400" b="1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7" idx="3"/>
            <a:endCxn id="14" idx="1"/>
          </p:cNvCxnSpPr>
          <p:nvPr/>
        </p:nvCxnSpPr>
        <p:spPr>
          <a:xfrm>
            <a:off x="2374359" y="2316808"/>
            <a:ext cx="116894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  <a:endCxn id="11" idx="1"/>
          </p:cNvCxnSpPr>
          <p:nvPr/>
        </p:nvCxnSpPr>
        <p:spPr>
          <a:xfrm>
            <a:off x="2374359" y="3352800"/>
            <a:ext cx="90224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352470" y="5460460"/>
            <a:ext cx="90224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352471" y="4419600"/>
            <a:ext cx="90224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622259" y="2315190"/>
            <a:ext cx="116894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5" idx="2"/>
          </p:cNvCxnSpPr>
          <p:nvPr/>
        </p:nvCxnSpPr>
        <p:spPr>
          <a:xfrm flipV="1">
            <a:off x="4851668" y="2697808"/>
            <a:ext cx="1472932" cy="27885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851669" y="2697808"/>
            <a:ext cx="1168941" cy="17217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876800" y="2697808"/>
            <a:ext cx="914400" cy="6549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17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n days of Run-3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7212"/>
            <a:ext cx="8229600" cy="4497388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New MUCTPI will be in place</a:t>
            </a:r>
          </a:p>
          <a:p>
            <a:pPr lvl="1"/>
            <a:r>
              <a:rPr lang="en-GB" dirty="0" smtClean="0"/>
              <a:t>Timing in possible during LS2 (probably)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Muon multiplicities + </a:t>
            </a:r>
            <a:r>
              <a:rPr lang="en-GB" dirty="0" err="1" smtClean="0">
                <a:solidFill>
                  <a:srgbClr val="00B050"/>
                </a:solidFill>
              </a:rPr>
              <a:t>topo</a:t>
            </a:r>
            <a:r>
              <a:rPr lang="en-GB" dirty="0" smtClean="0">
                <a:solidFill>
                  <a:srgbClr val="00B050"/>
                </a:solidFill>
              </a:rPr>
              <a:t> algorithms available on day 1 via new route</a:t>
            </a:r>
          </a:p>
          <a:p>
            <a:pPr lvl="1"/>
            <a:r>
              <a:rPr lang="en-GB" dirty="0" smtClean="0"/>
              <a:t>Old style Muon to TOPO connectivity gone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Muon + other TOB triggers not possible in legacy </a:t>
            </a:r>
            <a:r>
              <a:rPr lang="en-GB" dirty="0" err="1" smtClean="0">
                <a:solidFill>
                  <a:srgbClr val="FF0000"/>
                </a:solidFill>
              </a:rPr>
              <a:t>Topo</a:t>
            </a:r>
            <a:endParaRPr lang="en-GB" dirty="0" smtClean="0">
              <a:solidFill>
                <a:srgbClr val="FF0000"/>
              </a:solidFill>
            </a:endParaRPr>
          </a:p>
          <a:p>
            <a:pPr lvl="2"/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err="1" smtClean="0"/>
              <a:t>FEXes</a:t>
            </a:r>
            <a:r>
              <a:rPr lang="en-GB" dirty="0" smtClean="0"/>
              <a:t> and new </a:t>
            </a:r>
            <a:r>
              <a:rPr lang="en-GB" dirty="0" err="1" smtClean="0"/>
              <a:t>Topo</a:t>
            </a:r>
            <a:r>
              <a:rPr lang="en-GB" dirty="0" smtClean="0"/>
              <a:t> will be in place (hopefully!)</a:t>
            </a:r>
          </a:p>
          <a:p>
            <a:pPr lvl="1"/>
            <a:r>
              <a:rPr lang="en-GB" dirty="0" smtClean="0"/>
              <a:t>But my feeling is much calibration still required with beam</a:t>
            </a:r>
          </a:p>
          <a:p>
            <a:pPr lvl="2"/>
            <a:r>
              <a:rPr lang="en-GB" dirty="0" smtClean="0"/>
              <a:t>Individual super-cell timing calibration is basic minimum</a:t>
            </a:r>
          </a:p>
          <a:p>
            <a:pPr lvl="2"/>
            <a:r>
              <a:rPr lang="en-GB" dirty="0" smtClean="0"/>
              <a:t>Will need to verify that NO super-cells are triggering early</a:t>
            </a:r>
          </a:p>
          <a:p>
            <a:pPr lvl="1"/>
            <a:r>
              <a:rPr lang="en-GB" dirty="0" smtClean="0"/>
              <a:t>Beyond timing, many other ‘calibrations’ are necessary</a:t>
            </a:r>
          </a:p>
          <a:p>
            <a:pPr lvl="2"/>
            <a:r>
              <a:rPr lang="en-GB" dirty="0" smtClean="0"/>
              <a:t>Filters, energy, pedestal correction, threshold/isolation tuning</a:t>
            </a:r>
          </a:p>
          <a:p>
            <a:pPr lvl="1"/>
            <a:r>
              <a:rPr lang="en-GB" dirty="0" smtClean="0"/>
              <a:t>Until all these are studied </a:t>
            </a:r>
            <a:r>
              <a:rPr lang="en-GB" dirty="0" smtClean="0">
                <a:solidFill>
                  <a:srgbClr val="FF0000"/>
                </a:solidFill>
              </a:rPr>
              <a:t>with data</a:t>
            </a:r>
            <a:r>
              <a:rPr lang="en-GB" dirty="0" smtClean="0"/>
              <a:t>, new system is unlikely to out-perform legacy trigger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03315" y="5754727"/>
            <a:ext cx="3730893" cy="52322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How long will this take?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34247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4675"/>
            <a:ext cx="8229600" cy="44958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Draft document nearing completion</a:t>
            </a:r>
          </a:p>
          <a:p>
            <a:pPr lvl="1"/>
            <a:r>
              <a:rPr lang="en-GB" dirty="0" smtClean="0"/>
              <a:t>Current version attached to agenda</a:t>
            </a:r>
          </a:p>
          <a:p>
            <a:r>
              <a:rPr lang="en-GB" dirty="0" smtClean="0"/>
              <a:t>Next stage, feedback from task-force</a:t>
            </a:r>
          </a:p>
          <a:p>
            <a:pPr lvl="1"/>
            <a:r>
              <a:rPr lang="en-GB" dirty="0" smtClean="0"/>
              <a:t>Via email and a meeting soon…</a:t>
            </a:r>
          </a:p>
          <a:p>
            <a:pPr lvl="1"/>
            <a:endParaRPr lang="en-GB" dirty="0"/>
          </a:p>
          <a:p>
            <a:r>
              <a:rPr lang="en-GB" dirty="0" smtClean="0"/>
              <a:t>General conclusions on </a:t>
            </a:r>
            <a:r>
              <a:rPr lang="en-GB" dirty="0" err="1" smtClean="0"/>
              <a:t>Topo</a:t>
            </a:r>
            <a:r>
              <a:rPr lang="en-GB" dirty="0" smtClean="0"/>
              <a:t> requirements</a:t>
            </a:r>
          </a:p>
          <a:p>
            <a:pPr lvl="1"/>
            <a:r>
              <a:rPr lang="en-GB" dirty="0" smtClean="0"/>
              <a:t>Current </a:t>
            </a:r>
            <a:r>
              <a:rPr lang="en-GB" dirty="0" err="1" smtClean="0"/>
              <a:t>Topo</a:t>
            </a:r>
            <a:r>
              <a:rPr lang="en-GB" dirty="0" smtClean="0"/>
              <a:t> design could be stretched to accommodate Phase-1 inputs</a:t>
            </a:r>
          </a:p>
          <a:p>
            <a:pPr lvl="2"/>
            <a:r>
              <a:rPr lang="en-GB" dirty="0" smtClean="0"/>
              <a:t>But with inevitable compromises in some algorithms</a:t>
            </a:r>
          </a:p>
          <a:p>
            <a:pPr lvl="1"/>
            <a:r>
              <a:rPr lang="en-GB" dirty="0" smtClean="0"/>
              <a:t>An upgraded design with more inputs resolves many of these issues</a:t>
            </a:r>
          </a:p>
          <a:p>
            <a:pPr lvl="2"/>
            <a:r>
              <a:rPr lang="en-GB" dirty="0" smtClean="0"/>
              <a:t>Maybe with some smaller compromises, should be studied</a:t>
            </a:r>
          </a:p>
          <a:p>
            <a:pPr lvl="2"/>
            <a:r>
              <a:rPr lang="en-GB" dirty="0" smtClean="0"/>
              <a:t>But latency is likely to be critical for some algorithms with either design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6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GB" dirty="0" smtClean="0"/>
              <a:t>Talk from previous L1Calo Joint Meeting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L1Topo for Phase-1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Taskforce Latest News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lnSpcReduction="10000"/>
          </a:bodyPr>
          <a:lstStyle/>
          <a:p>
            <a:endParaRPr lang="en-GB" sz="2800" dirty="0" smtClean="0"/>
          </a:p>
          <a:p>
            <a:r>
              <a:rPr lang="en-GB" dirty="0" smtClean="0"/>
              <a:t>Updated version of talk given in TDAQ week:</a:t>
            </a:r>
          </a:p>
          <a:p>
            <a:pPr lvl="1"/>
            <a:r>
              <a:rPr lang="en-GB" sz="2000" dirty="0"/>
              <a:t>https://indico.cern.ch/event/538558/contributions/2287652/attachments/1345521/2028470/topo160929.pdf</a:t>
            </a:r>
            <a:endParaRPr lang="en-GB" sz="2000" dirty="0" smtClean="0"/>
          </a:p>
          <a:p>
            <a:pPr marL="457200" lvl="1" indent="0">
              <a:buNone/>
            </a:pPr>
            <a:endParaRPr lang="en-GB" sz="2400" dirty="0" smtClean="0"/>
          </a:p>
          <a:p>
            <a:r>
              <a:rPr lang="en-GB" dirty="0" smtClean="0"/>
              <a:t>Warning, much of that talk wrong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All errors/misunderstandings are/were mine</a:t>
            </a:r>
          </a:p>
          <a:p>
            <a:pPr lvl="1"/>
            <a:endParaRPr lang="en-GB" sz="2400" dirty="0"/>
          </a:p>
          <a:p>
            <a:r>
              <a:rPr lang="en-GB" sz="2800" dirty="0" smtClean="0"/>
              <a:t>Taskforce has met three times so far</a:t>
            </a:r>
          </a:p>
          <a:p>
            <a:pPr lvl="1"/>
            <a:r>
              <a:rPr lang="en-GB" sz="2400" dirty="0" smtClean="0"/>
              <a:t>Still have work to do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9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Reminder: </a:t>
            </a:r>
            <a:r>
              <a:rPr lang="en-GB" sz="3600" dirty="0" err="1" smtClean="0"/>
              <a:t>Topo</a:t>
            </a:r>
            <a:r>
              <a:rPr lang="en-GB" sz="3600" dirty="0" smtClean="0"/>
              <a:t> Requirements</a:t>
            </a:r>
            <a:br>
              <a:rPr lang="en-GB" sz="3600" dirty="0" smtClean="0"/>
            </a:br>
            <a:r>
              <a:rPr lang="en-GB" sz="3600" dirty="0" smtClean="0"/>
              <a:t>Task Force - who not to blame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543800" cy="43735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Physics and Trigger Requirements</a:t>
            </a:r>
          </a:p>
          <a:p>
            <a:pPr lvl="1"/>
            <a:r>
              <a:rPr lang="en-GB" dirty="0" smtClean="0"/>
              <a:t>Brian Petersen, Martin </a:t>
            </a:r>
            <a:r>
              <a:rPr lang="en-GB" dirty="0" err="1" smtClean="0"/>
              <a:t>Zur-Nedden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err="1" smtClean="0"/>
              <a:t>Topo</a:t>
            </a:r>
            <a:r>
              <a:rPr lang="en-GB" dirty="0" smtClean="0"/>
              <a:t> and Central Interfaces</a:t>
            </a:r>
          </a:p>
          <a:p>
            <a:pPr lvl="1"/>
            <a:r>
              <a:rPr lang="en-GB" dirty="0" smtClean="0"/>
              <a:t>Katharina </a:t>
            </a:r>
            <a:r>
              <a:rPr lang="en-GB" dirty="0" err="1" smtClean="0"/>
              <a:t>Bierwagen</a:t>
            </a:r>
            <a:r>
              <a:rPr lang="en-GB" dirty="0" smtClean="0"/>
              <a:t>, </a:t>
            </a:r>
            <a:r>
              <a:rPr lang="en-GB" dirty="0" err="1" smtClean="0"/>
              <a:t>Thilo</a:t>
            </a:r>
            <a:r>
              <a:rPr lang="en-GB" dirty="0" smtClean="0"/>
              <a:t> </a:t>
            </a:r>
            <a:r>
              <a:rPr lang="en-GB" dirty="0" err="1" smtClean="0"/>
              <a:t>Pauly</a:t>
            </a:r>
            <a:r>
              <a:rPr lang="en-GB" dirty="0" smtClean="0"/>
              <a:t>, </a:t>
            </a:r>
            <a:r>
              <a:rPr lang="en-GB" dirty="0" err="1" smtClean="0"/>
              <a:t>Uli</a:t>
            </a:r>
            <a:r>
              <a:rPr lang="en-GB" dirty="0" smtClean="0"/>
              <a:t> </a:t>
            </a:r>
            <a:r>
              <a:rPr lang="en-GB" dirty="0" err="1" smtClean="0"/>
              <a:t>Shaeffer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FEX Interfaces</a:t>
            </a:r>
          </a:p>
          <a:p>
            <a:pPr lvl="1"/>
            <a:r>
              <a:rPr lang="en-GB" dirty="0" smtClean="0"/>
              <a:t>Michael </a:t>
            </a:r>
            <a:r>
              <a:rPr lang="en-GB" dirty="0" err="1" smtClean="0"/>
              <a:t>Begel</a:t>
            </a:r>
            <a:r>
              <a:rPr lang="en-GB" dirty="0" smtClean="0"/>
              <a:t>, </a:t>
            </a:r>
            <a:r>
              <a:rPr lang="en-GB" dirty="0" err="1" smtClean="0"/>
              <a:t>Weiming</a:t>
            </a:r>
            <a:r>
              <a:rPr lang="en-GB" dirty="0"/>
              <a:t> </a:t>
            </a:r>
            <a:r>
              <a:rPr lang="en-GB" dirty="0" smtClean="0"/>
              <a:t>Qian, Elena Rocco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Phase-2 and interested parties</a:t>
            </a:r>
          </a:p>
          <a:p>
            <a:pPr lvl="1"/>
            <a:r>
              <a:rPr lang="en-GB" dirty="0" smtClean="0"/>
              <a:t>David Sankey, Robin Middleton, </a:t>
            </a:r>
            <a:r>
              <a:rPr lang="en-GB" dirty="0" err="1" smtClean="0"/>
              <a:t>Murrough</a:t>
            </a:r>
            <a:r>
              <a:rPr lang="en-GB" dirty="0" smtClean="0"/>
              <a:t> Landon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1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Next steps</a:t>
            </a:r>
            <a:br>
              <a:rPr lang="en-GB" dirty="0" smtClean="0"/>
            </a:br>
            <a:r>
              <a:rPr lang="en-GB" dirty="0" smtClean="0">
                <a:solidFill>
                  <a:srgbClr val="CC9B00"/>
                </a:solidFill>
              </a:rPr>
              <a:t>(</a:t>
            </a:r>
            <a:r>
              <a:rPr lang="en-GB" smtClean="0">
                <a:solidFill>
                  <a:srgbClr val="CC9B00"/>
                </a:solidFill>
              </a:rPr>
              <a:t>from 2</a:t>
            </a:r>
            <a:r>
              <a:rPr lang="en-GB" baseline="30000" smtClean="0">
                <a:solidFill>
                  <a:srgbClr val="CC9B00"/>
                </a:solidFill>
              </a:rPr>
              <a:t>nd</a:t>
            </a:r>
            <a:r>
              <a:rPr lang="en-GB" smtClean="0">
                <a:solidFill>
                  <a:srgbClr val="CC9B00"/>
                </a:solidFill>
              </a:rPr>
              <a:t> </a:t>
            </a:r>
            <a:r>
              <a:rPr lang="en-GB" dirty="0" smtClean="0">
                <a:solidFill>
                  <a:srgbClr val="CC9B00"/>
                </a:solidFill>
              </a:rPr>
              <a:t>meeting with notes)</a:t>
            </a:r>
            <a:endParaRPr lang="en-GB" dirty="0">
              <a:solidFill>
                <a:srgbClr val="CC9B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 will set up </a:t>
            </a:r>
            <a:r>
              <a:rPr lang="en-GB" dirty="0" err="1" smtClean="0"/>
              <a:t>twiki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Also will try to have a first shot at defining i/o for a ‘counting’ </a:t>
            </a:r>
            <a:r>
              <a:rPr lang="en-GB" dirty="0" err="1" smtClean="0"/>
              <a:t>Topo</a:t>
            </a:r>
            <a:r>
              <a:rPr lang="en-GB" dirty="0" smtClean="0"/>
              <a:t> module</a:t>
            </a:r>
          </a:p>
          <a:p>
            <a:pPr lvl="1"/>
            <a:r>
              <a:rPr lang="en-GB" dirty="0" smtClean="0"/>
              <a:t>Maybe some, but not all simple thresholds can be done here</a:t>
            </a:r>
          </a:p>
          <a:p>
            <a:pPr lvl="1"/>
            <a:r>
              <a:rPr lang="en-GB" dirty="0" smtClean="0"/>
              <a:t>Starts to define grouping of information on FEX outputs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Would still like more input on </a:t>
            </a:r>
            <a:r>
              <a:rPr lang="en-GB" dirty="0" err="1" smtClean="0"/>
              <a:t>Topo</a:t>
            </a:r>
            <a:r>
              <a:rPr lang="en-GB" dirty="0" smtClean="0"/>
              <a:t>/CTP i/o</a:t>
            </a:r>
          </a:p>
          <a:p>
            <a:endParaRPr lang="en-GB" dirty="0"/>
          </a:p>
          <a:p>
            <a:r>
              <a:rPr lang="en-GB" dirty="0" smtClean="0"/>
              <a:t>Next meeting when I’ve made some progress!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05200" y="1752600"/>
            <a:ext cx="106631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Not done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566654" y="3657600"/>
            <a:ext cx="3643177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First attempt will be presented today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573139" y="5029200"/>
            <a:ext cx="3744295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I’m still a bit hazy here – next meeting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705473" y="5867400"/>
            <a:ext cx="301774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Held, now I </a:t>
            </a:r>
            <a:r>
              <a:rPr lang="en-GB" smtClean="0"/>
              <a:t>have more to do…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27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(Most of) rest of today’s talk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Concentrate on Run-3 commissioning phase</a:t>
            </a:r>
          </a:p>
          <a:p>
            <a:pPr lvl="1"/>
            <a:r>
              <a:rPr lang="en-GB" dirty="0" smtClean="0"/>
              <a:t>In many ways the most demanding period before Phase 2</a:t>
            </a:r>
          </a:p>
          <a:p>
            <a:r>
              <a:rPr lang="en-GB" dirty="0" smtClean="0"/>
              <a:t>Are the current module specifications and numerology sufficient?</a:t>
            </a:r>
          </a:p>
          <a:p>
            <a:pPr lvl="1"/>
            <a:r>
              <a:rPr lang="en-GB" dirty="0" smtClean="0"/>
              <a:t> particularly 3 </a:t>
            </a:r>
            <a:r>
              <a:rPr lang="en-GB" dirty="0" err="1" smtClean="0"/>
              <a:t>Topo</a:t>
            </a:r>
            <a:r>
              <a:rPr lang="en-GB" dirty="0" smtClean="0"/>
              <a:t> Processors</a:t>
            </a:r>
            <a:endParaRPr lang="en-GB" dirty="0"/>
          </a:p>
          <a:p>
            <a:r>
              <a:rPr lang="en-GB" dirty="0" smtClean="0"/>
              <a:t>What’s the best way to organise the </a:t>
            </a:r>
            <a:r>
              <a:rPr lang="en-GB" dirty="0" err="1" smtClean="0"/>
              <a:t>Topo</a:t>
            </a:r>
            <a:r>
              <a:rPr lang="en-GB" dirty="0" smtClean="0"/>
              <a:t> Modules and inputs</a:t>
            </a:r>
          </a:p>
          <a:p>
            <a:pPr lvl="1"/>
            <a:r>
              <a:rPr lang="en-GB" dirty="0" smtClean="0"/>
              <a:t>For convenience</a:t>
            </a:r>
          </a:p>
          <a:p>
            <a:pPr lvl="1"/>
            <a:r>
              <a:rPr lang="en-GB" dirty="0" smtClean="0"/>
              <a:t>For commissioning purposes</a:t>
            </a:r>
          </a:p>
          <a:p>
            <a:pPr lvl="1"/>
            <a:r>
              <a:rPr lang="en-GB" dirty="0" smtClean="0"/>
              <a:t>Do they fully address trigger needs?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Light on details of output, but hopefully good first guess at inputs to </a:t>
            </a:r>
            <a:r>
              <a:rPr lang="en-GB" dirty="0" err="1" smtClean="0"/>
              <a:t>Topo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Commissioning at Phase-1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Is it feasible to start Run-3 with minimal legacy trigger items?</a:t>
            </a:r>
          </a:p>
          <a:p>
            <a:pPr lvl="1"/>
            <a:r>
              <a:rPr lang="en-GB" dirty="0" smtClean="0"/>
              <a:t>If so, for how long?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How do we commission new </a:t>
            </a:r>
            <a:r>
              <a:rPr lang="en-GB" dirty="0" err="1" smtClean="0"/>
              <a:t>Topo</a:t>
            </a:r>
            <a:r>
              <a:rPr lang="en-GB" dirty="0" smtClean="0"/>
              <a:t> algorithms?</a:t>
            </a:r>
          </a:p>
          <a:p>
            <a:pPr lvl="1"/>
            <a:r>
              <a:rPr lang="en-GB" dirty="0" smtClean="0"/>
              <a:t>Note that includes the trivial ones!</a:t>
            </a:r>
          </a:p>
          <a:p>
            <a:pPr lvl="1"/>
            <a:r>
              <a:rPr lang="en-GB" dirty="0" smtClean="0"/>
              <a:t>This has proved a difficult issue in Run-2</a:t>
            </a:r>
          </a:p>
          <a:p>
            <a:pPr lvl="2"/>
            <a:r>
              <a:rPr lang="en-GB" dirty="0" smtClean="0"/>
              <a:t>And we’ll be commissioning </a:t>
            </a:r>
            <a:r>
              <a:rPr lang="en-GB" dirty="0" err="1" smtClean="0"/>
              <a:t>eFEXs</a:t>
            </a:r>
            <a:r>
              <a:rPr lang="en-GB" dirty="0" smtClean="0"/>
              <a:t>, </a:t>
            </a:r>
            <a:r>
              <a:rPr lang="en-GB" dirty="0" err="1" smtClean="0"/>
              <a:t>jFEXs</a:t>
            </a:r>
            <a:r>
              <a:rPr lang="en-GB" dirty="0" smtClean="0"/>
              <a:t>, </a:t>
            </a:r>
            <a:r>
              <a:rPr lang="en-GB" dirty="0" err="1" smtClean="0"/>
              <a:t>gFEX</a:t>
            </a:r>
            <a:r>
              <a:rPr lang="en-GB" dirty="0" smtClean="0"/>
              <a:t> in parallel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How do we use (possibly) limited CTP inputs to do all of these things simultaneously?</a:t>
            </a:r>
          </a:p>
          <a:p>
            <a:pPr lvl="1"/>
            <a:r>
              <a:rPr lang="en-GB" dirty="0" smtClean="0"/>
              <a:t>Do we need a more flexible Level-1 menu?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67200" y="2209800"/>
            <a:ext cx="4266617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Or, more ambitiously, run all relevant Run-2</a:t>
            </a:r>
          </a:p>
          <a:p>
            <a:r>
              <a:rPr lang="en-GB" dirty="0" smtClean="0"/>
              <a:t>Triggers, while also adding  new ones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5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Phase-1 </a:t>
            </a:r>
            <a:r>
              <a:rPr lang="en-GB" dirty="0" err="1" smtClean="0"/>
              <a:t>Commisioning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15830" y="1554806"/>
            <a:ext cx="1600200" cy="762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CMX  x  12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62081" y="3766227"/>
            <a:ext cx="1600200" cy="762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CTP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62081" y="3466290"/>
            <a:ext cx="1600200" cy="28534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CTPIN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62081" y="3180945"/>
            <a:ext cx="1600200" cy="28534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CTPIN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62081" y="2895600"/>
            <a:ext cx="1600200" cy="28534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CTPIN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15830" y="3993206"/>
            <a:ext cx="1600200" cy="5334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TOPO  x  3 (+?)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endCxn id="12" idx="1"/>
          </p:cNvCxnSpPr>
          <p:nvPr/>
        </p:nvCxnSpPr>
        <p:spPr>
          <a:xfrm>
            <a:off x="3416030" y="1707206"/>
            <a:ext cx="2046051" cy="1331067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416029" y="1974716"/>
            <a:ext cx="2046051" cy="1331067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416030" y="2277895"/>
            <a:ext cx="2046051" cy="1331067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39055" y="2088206"/>
            <a:ext cx="1507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e</a:t>
            </a:r>
            <a:r>
              <a:rPr lang="en-GB" dirty="0" smtClean="0">
                <a:solidFill>
                  <a:srgbClr val="7030A0"/>
                </a:solidFill>
              </a:rPr>
              <a:t>lectrical links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120630" y="2316806"/>
            <a:ext cx="0" cy="1676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282758" y="2316806"/>
            <a:ext cx="0" cy="1676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425430" y="2316806"/>
            <a:ext cx="0" cy="1676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577830" y="2316806"/>
            <a:ext cx="0" cy="1676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739958" y="2316806"/>
            <a:ext cx="0" cy="1676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882630" y="2316806"/>
            <a:ext cx="0" cy="1676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035030" y="2316806"/>
            <a:ext cx="0" cy="1676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8" idx="1"/>
          </p:cNvCxnSpPr>
          <p:nvPr/>
        </p:nvCxnSpPr>
        <p:spPr>
          <a:xfrm>
            <a:off x="3416030" y="4147227"/>
            <a:ext cx="2046051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416030" y="4299627"/>
            <a:ext cx="2046051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17160" y="2970340"/>
            <a:ext cx="128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optical links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54293" y="3466290"/>
            <a:ext cx="1507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F0"/>
                </a:solidFill>
              </a:rPr>
              <a:t>optical or</a:t>
            </a:r>
          </a:p>
          <a:p>
            <a:pPr algn="ctr"/>
            <a:r>
              <a:rPr lang="en-GB" dirty="0">
                <a:solidFill>
                  <a:srgbClr val="00B0F0"/>
                </a:solidFill>
              </a:rPr>
              <a:t>e</a:t>
            </a:r>
            <a:r>
              <a:rPr lang="en-GB" dirty="0" smtClean="0">
                <a:solidFill>
                  <a:srgbClr val="00B0F0"/>
                </a:solidFill>
              </a:rPr>
              <a:t>lectrical links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3730" y="5410200"/>
            <a:ext cx="1600200" cy="762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EFEX  x  24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20630" y="5410200"/>
            <a:ext cx="1600200" cy="762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J</a:t>
            </a:r>
            <a:r>
              <a:rPr lang="en-GB" b="1" dirty="0" smtClean="0">
                <a:solidFill>
                  <a:schemeClr val="tx1"/>
                </a:solidFill>
              </a:rPr>
              <a:t>FEX  x  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87530" y="5410200"/>
            <a:ext cx="1600200" cy="762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GFEX  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609600" y="4528227"/>
            <a:ext cx="1496439" cy="88197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2" idx="0"/>
          </p:cNvCxnSpPr>
          <p:nvPr/>
        </p:nvCxnSpPr>
        <p:spPr>
          <a:xfrm flipV="1">
            <a:off x="1053830" y="4528227"/>
            <a:ext cx="1228928" cy="88197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1461599" y="4528227"/>
            <a:ext cx="963831" cy="88197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3" idx="2"/>
          </p:cNvCxnSpPr>
          <p:nvPr/>
        </p:nvCxnSpPr>
        <p:spPr>
          <a:xfrm flipV="1">
            <a:off x="2577830" y="4526606"/>
            <a:ext cx="38100" cy="8835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2739958" y="4526606"/>
            <a:ext cx="384242" cy="8835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0"/>
          </p:cNvCxnSpPr>
          <p:nvPr/>
        </p:nvCxnSpPr>
        <p:spPr>
          <a:xfrm flipH="1" flipV="1">
            <a:off x="3035030" y="4528227"/>
            <a:ext cx="1752600" cy="88197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ontent Placeholder 36"/>
          <p:cNvSpPr>
            <a:spLocks noGrp="1"/>
          </p:cNvSpPr>
          <p:nvPr>
            <p:ph idx="1"/>
          </p:nvPr>
        </p:nvSpPr>
        <p:spPr>
          <a:xfrm>
            <a:off x="5791201" y="4724400"/>
            <a:ext cx="3352799" cy="190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Actually legacy </a:t>
            </a:r>
            <a:r>
              <a:rPr lang="en-GB" b="1" dirty="0" err="1" smtClean="0">
                <a:solidFill>
                  <a:srgbClr val="00B050"/>
                </a:solidFill>
              </a:rPr>
              <a:t>Topos</a:t>
            </a:r>
            <a:r>
              <a:rPr lang="en-GB" b="1" dirty="0" smtClean="0">
                <a:solidFill>
                  <a:srgbClr val="00B050"/>
                </a:solidFill>
              </a:rPr>
              <a:t> will run in parallel with three new </a:t>
            </a:r>
            <a:r>
              <a:rPr lang="en-GB" b="1" dirty="0" err="1" smtClean="0">
                <a:solidFill>
                  <a:srgbClr val="00B050"/>
                </a:solidFill>
              </a:rPr>
              <a:t>Topos</a:t>
            </a:r>
            <a:endParaRPr lang="en-GB" b="1" dirty="0" smtClean="0">
              <a:solidFill>
                <a:srgbClr val="00B050"/>
              </a:solidFill>
            </a:endParaRPr>
          </a:p>
          <a:p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3730" y="3993206"/>
            <a:ext cx="979251" cy="5334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MUCTPI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>
            <a:stCxn id="44" idx="3"/>
            <a:endCxn id="13" idx="1"/>
          </p:cNvCxnSpPr>
          <p:nvPr/>
        </p:nvCxnSpPr>
        <p:spPr>
          <a:xfrm>
            <a:off x="1232981" y="4259906"/>
            <a:ext cx="582849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2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of document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137" y="1763755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/>
              <a:t>Topo</a:t>
            </a:r>
            <a:r>
              <a:rPr lang="en-GB" dirty="0" smtClean="0"/>
              <a:t> input numerology</a:t>
            </a:r>
          </a:p>
          <a:p>
            <a:pPr lvl="1"/>
            <a:r>
              <a:rPr lang="en-GB" dirty="0" smtClean="0"/>
              <a:t>All the </a:t>
            </a:r>
            <a:r>
              <a:rPr lang="en-GB" dirty="0" err="1" smtClean="0"/>
              <a:t>FEXes</a:t>
            </a:r>
            <a:endParaRPr lang="en-GB" dirty="0" smtClean="0"/>
          </a:p>
          <a:p>
            <a:pPr lvl="1"/>
            <a:r>
              <a:rPr lang="en-GB" dirty="0" smtClean="0"/>
              <a:t>Also MUCTPI</a:t>
            </a:r>
          </a:p>
          <a:p>
            <a:r>
              <a:rPr lang="en-GB" dirty="0" smtClean="0"/>
              <a:t>Trigger requirements</a:t>
            </a:r>
          </a:p>
          <a:p>
            <a:pPr lvl="1"/>
            <a:r>
              <a:rPr lang="en-GB" dirty="0" smtClean="0"/>
              <a:t>Topological Triggers</a:t>
            </a:r>
          </a:p>
          <a:p>
            <a:pPr lvl="1"/>
            <a:r>
              <a:rPr lang="en-GB" dirty="0" smtClean="0"/>
              <a:t>Non-topological triggers (thresholds, multiplicities)</a:t>
            </a:r>
          </a:p>
          <a:p>
            <a:r>
              <a:rPr lang="en-GB" dirty="0" smtClean="0"/>
              <a:t>Strawman </a:t>
            </a:r>
            <a:r>
              <a:rPr lang="en-GB" dirty="0" err="1" smtClean="0"/>
              <a:t>Topo</a:t>
            </a:r>
            <a:r>
              <a:rPr lang="en-GB" dirty="0" smtClean="0"/>
              <a:t> Connectivity</a:t>
            </a:r>
          </a:p>
          <a:p>
            <a:pPr lvl="1"/>
            <a:r>
              <a:rPr lang="en-GB" dirty="0" smtClean="0"/>
              <a:t>How does it fit into current design?</a:t>
            </a:r>
          </a:p>
          <a:p>
            <a:pPr lvl="1"/>
            <a:r>
              <a:rPr lang="en-GB" dirty="0" smtClean="0"/>
              <a:t>How does it fit into upgraded design?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How do we deal with commissioning period?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Red as currently missing!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big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0" y="2715642"/>
            <a:ext cx="2648356" cy="3989958"/>
          </a:xfrm>
        </p:spPr>
        <p:txBody>
          <a:bodyPr>
            <a:normAutofit fontScale="70000" lnSpcReduction="20000"/>
          </a:bodyPr>
          <a:lstStyle/>
          <a:p>
            <a:r>
              <a:rPr lang="en-GB" sz="4000" b="1" dirty="0" smtClean="0">
                <a:solidFill>
                  <a:srgbClr val="00B050"/>
                </a:solidFill>
              </a:rPr>
              <a:t>Proposal for first year:</a:t>
            </a:r>
          </a:p>
          <a:p>
            <a:r>
              <a:rPr lang="en-GB" dirty="0" smtClean="0"/>
              <a:t>Old </a:t>
            </a:r>
            <a:r>
              <a:rPr lang="en-GB" dirty="0" err="1" smtClean="0"/>
              <a:t>topos</a:t>
            </a:r>
            <a:r>
              <a:rPr lang="en-GB" dirty="0" smtClean="0"/>
              <a:t>, maintain Run-2 </a:t>
            </a:r>
            <a:r>
              <a:rPr lang="en-GB" dirty="0" err="1" smtClean="0"/>
              <a:t>Topo</a:t>
            </a:r>
            <a:r>
              <a:rPr lang="en-GB" dirty="0" smtClean="0"/>
              <a:t> items</a:t>
            </a:r>
          </a:p>
          <a:p>
            <a:r>
              <a:rPr lang="en-GB" dirty="0" err="1" smtClean="0"/>
              <a:t>Topo</a:t>
            </a:r>
            <a:r>
              <a:rPr lang="en-GB" dirty="0" smtClean="0"/>
              <a:t> 1+2, develop and test Run-3 </a:t>
            </a:r>
            <a:r>
              <a:rPr lang="en-GB" dirty="0" err="1" smtClean="0"/>
              <a:t>Topo</a:t>
            </a:r>
            <a:r>
              <a:rPr lang="en-GB" dirty="0" smtClean="0"/>
              <a:t> items </a:t>
            </a:r>
          </a:p>
          <a:p>
            <a:r>
              <a:rPr lang="en-GB" dirty="0" err="1" smtClean="0"/>
              <a:t>Topo</a:t>
            </a:r>
            <a:r>
              <a:rPr lang="en-GB" dirty="0" smtClean="0"/>
              <a:t> 3, develop and test simple Run-3 items</a:t>
            </a:r>
          </a:p>
          <a:p>
            <a:pPr marL="0" indent="0">
              <a:buNone/>
            </a:pPr>
            <a:endParaRPr lang="en-GB" sz="2600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159" y="1935808"/>
            <a:ext cx="1600200" cy="762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Legacy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Simple Items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159" y="2971800"/>
            <a:ext cx="1600200" cy="762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Legacy</a:t>
            </a:r>
          </a:p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Topo</a:t>
            </a:r>
            <a:r>
              <a:rPr lang="en-GB" b="1" dirty="0" smtClean="0">
                <a:solidFill>
                  <a:schemeClr val="tx1"/>
                </a:solidFill>
              </a:rPr>
              <a:t> Items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159" y="4038600"/>
            <a:ext cx="1600200" cy="762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Phase-1</a:t>
            </a:r>
          </a:p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Topo</a:t>
            </a:r>
            <a:r>
              <a:rPr lang="en-GB" b="1" dirty="0" smtClean="0">
                <a:solidFill>
                  <a:schemeClr val="tx1"/>
                </a:solidFill>
              </a:rPr>
              <a:t> Items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4159" y="5105400"/>
            <a:ext cx="1600200" cy="762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Phase-1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Simple Items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76600" y="2971800"/>
            <a:ext cx="1600200" cy="762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OLD TOPO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6600" y="4038600"/>
            <a:ext cx="1600200" cy="762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TOPO * 2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6600" y="5105400"/>
            <a:ext cx="1600200" cy="762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TOPO 3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43300" y="1935808"/>
            <a:ext cx="1066800" cy="762000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CTP IN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91200" y="1935808"/>
            <a:ext cx="1066800" cy="762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CTP</a:t>
            </a:r>
            <a:endParaRPr lang="en-GB" sz="2400" b="1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7" idx="3"/>
            <a:endCxn id="14" idx="1"/>
          </p:cNvCxnSpPr>
          <p:nvPr/>
        </p:nvCxnSpPr>
        <p:spPr>
          <a:xfrm>
            <a:off x="2374359" y="2316808"/>
            <a:ext cx="116894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  <a:endCxn id="11" idx="1"/>
          </p:cNvCxnSpPr>
          <p:nvPr/>
        </p:nvCxnSpPr>
        <p:spPr>
          <a:xfrm>
            <a:off x="2374359" y="3352800"/>
            <a:ext cx="90224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352470" y="5460460"/>
            <a:ext cx="90224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352471" y="4419600"/>
            <a:ext cx="90224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622259" y="2315190"/>
            <a:ext cx="116894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5" idx="2"/>
          </p:cNvCxnSpPr>
          <p:nvPr/>
        </p:nvCxnSpPr>
        <p:spPr>
          <a:xfrm flipV="1">
            <a:off x="4851668" y="2697808"/>
            <a:ext cx="1472932" cy="27885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851669" y="2697808"/>
            <a:ext cx="1168941" cy="17217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876800" y="2697808"/>
            <a:ext cx="914400" cy="6549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41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55" y="171693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Phase-1 Legacy menu is broadly similar to current menu</a:t>
            </a:r>
          </a:p>
          <a:p>
            <a:pPr lvl="1"/>
            <a:r>
              <a:rPr lang="en-GB" dirty="0" smtClean="0"/>
              <a:t>Not too unreasonable, if LHC luminosity is really restricted to 1.7x10</a:t>
            </a:r>
            <a:r>
              <a:rPr lang="en-GB" baseline="30000" dirty="0" smtClean="0"/>
              <a:t>34</a:t>
            </a:r>
            <a:r>
              <a:rPr lang="en-GB" dirty="0" smtClean="0"/>
              <a:t> for the next few years</a:t>
            </a:r>
          </a:p>
          <a:p>
            <a:pPr lvl="1"/>
            <a:r>
              <a:rPr lang="en-GB" dirty="0" smtClean="0"/>
              <a:t>Details will of course change, and there will be fine tuning</a:t>
            </a:r>
          </a:p>
          <a:p>
            <a:pPr lvl="1"/>
            <a:r>
              <a:rPr lang="en-GB" dirty="0" smtClean="0"/>
              <a:t>But in some ways things get simpler if luminosity has no big ramp-ups within one year</a:t>
            </a:r>
          </a:p>
          <a:p>
            <a:pPr lvl="1"/>
            <a:endParaRPr lang="en-GB" dirty="0" smtClean="0"/>
          </a:p>
          <a:p>
            <a:r>
              <a:rPr lang="en-GB" dirty="0" smtClean="0">
                <a:solidFill>
                  <a:srgbClr val="00B050"/>
                </a:solidFill>
              </a:rPr>
              <a:t>Legacy </a:t>
            </a:r>
            <a:r>
              <a:rPr lang="en-GB" dirty="0" err="1" smtClean="0">
                <a:solidFill>
                  <a:srgbClr val="00B050"/>
                </a:solidFill>
              </a:rPr>
              <a:t>Topo</a:t>
            </a:r>
            <a:r>
              <a:rPr lang="en-GB" dirty="0" smtClean="0">
                <a:solidFill>
                  <a:srgbClr val="00B050"/>
                </a:solidFill>
              </a:rPr>
              <a:t> may need streamlining</a:t>
            </a:r>
          </a:p>
          <a:p>
            <a:pPr lvl="1"/>
            <a:r>
              <a:rPr lang="en-GB" dirty="0" smtClean="0"/>
              <a:t>Perhaps more controversial</a:t>
            </a:r>
          </a:p>
          <a:p>
            <a:pPr lvl="1"/>
            <a:r>
              <a:rPr lang="en-GB" dirty="0" smtClean="0"/>
              <a:t>Probably needed to reduce number of Level-1 items, </a:t>
            </a:r>
            <a:r>
              <a:rPr lang="en-GB" dirty="0" err="1" smtClean="0"/>
              <a:t>Topo</a:t>
            </a:r>
            <a:r>
              <a:rPr lang="en-GB" dirty="0" smtClean="0"/>
              <a:t> outputs</a:t>
            </a:r>
          </a:p>
          <a:p>
            <a:pPr lvl="1"/>
            <a:r>
              <a:rPr lang="en-GB" dirty="0" smtClean="0"/>
              <a:t>My feeling is that once </a:t>
            </a:r>
            <a:r>
              <a:rPr lang="en-GB" dirty="0" err="1" smtClean="0"/>
              <a:t>Topo</a:t>
            </a:r>
            <a:r>
              <a:rPr lang="en-GB" dirty="0" smtClean="0"/>
              <a:t> usage becomes more standard, will focus in on ‘golden’ algorithms</a:t>
            </a:r>
          </a:p>
          <a:p>
            <a:pPr lvl="2"/>
            <a:r>
              <a:rPr lang="en-GB" dirty="0" smtClean="0"/>
              <a:t>Rather than having a range, to test out different options</a:t>
            </a:r>
          </a:p>
          <a:p>
            <a:pPr lvl="1"/>
            <a:r>
              <a:rPr lang="en-GB" dirty="0" smtClean="0"/>
              <a:t>You can see this sort of development in the stabilisation </a:t>
            </a:r>
            <a:r>
              <a:rPr lang="en-GB" dirty="0"/>
              <a:t>o</a:t>
            </a:r>
            <a:r>
              <a:rPr lang="en-GB" dirty="0" smtClean="0"/>
              <a:t>n ‘preferred’ non-</a:t>
            </a:r>
            <a:r>
              <a:rPr lang="en-GB" dirty="0" err="1" smtClean="0"/>
              <a:t>Topo</a:t>
            </a:r>
            <a:r>
              <a:rPr lang="en-GB" dirty="0" smtClean="0"/>
              <a:t> thresholds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9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Consequences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We don’t have to think too much about TOPO1 in the first year</a:t>
            </a:r>
          </a:p>
          <a:p>
            <a:pPr lvl="1"/>
            <a:r>
              <a:rPr lang="en-GB" dirty="0" smtClean="0"/>
              <a:t>Just consolidate key </a:t>
            </a:r>
            <a:r>
              <a:rPr lang="en-GB" dirty="0" err="1" smtClean="0"/>
              <a:t>Topo</a:t>
            </a:r>
            <a:r>
              <a:rPr lang="en-GB" dirty="0" smtClean="0"/>
              <a:t> algorithms into one (?) ‘traditional’ </a:t>
            </a:r>
            <a:r>
              <a:rPr lang="en-GB" dirty="0" err="1" smtClean="0"/>
              <a:t>Topo</a:t>
            </a:r>
            <a:r>
              <a:rPr lang="en-GB" dirty="0" smtClean="0"/>
              <a:t> processor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TOPO 1+2 can be used to mirror old </a:t>
            </a:r>
            <a:r>
              <a:rPr lang="en-GB" dirty="0" err="1" smtClean="0"/>
              <a:t>Topo</a:t>
            </a:r>
            <a:r>
              <a:rPr lang="en-GB" dirty="0" smtClean="0"/>
              <a:t> items, but with FEX inputs</a:t>
            </a:r>
          </a:p>
          <a:p>
            <a:pPr lvl="1"/>
            <a:r>
              <a:rPr lang="en-GB" dirty="0" smtClean="0"/>
              <a:t>The devil is in the details here…</a:t>
            </a:r>
          </a:p>
          <a:p>
            <a:pPr lvl="1"/>
            <a:r>
              <a:rPr lang="en-GB" dirty="0" smtClean="0"/>
              <a:t>…but not for this talk</a:t>
            </a:r>
          </a:p>
          <a:p>
            <a:endParaRPr lang="en-GB" dirty="0" smtClean="0"/>
          </a:p>
          <a:p>
            <a:r>
              <a:rPr lang="en-GB" dirty="0" smtClean="0"/>
              <a:t>TOPO3 should implement the Phase-1 equivalent of the legacy simple thresholds</a:t>
            </a:r>
          </a:p>
          <a:p>
            <a:pPr lvl="1"/>
            <a:r>
              <a:rPr lang="en-GB" dirty="0" smtClean="0"/>
              <a:t>With similar range and multiplicities to the current menu</a:t>
            </a:r>
          </a:p>
          <a:p>
            <a:pPr lvl="1"/>
            <a:r>
              <a:rPr lang="en-GB" dirty="0" smtClean="0"/>
              <a:t>Plus some extra ones due to new capabilities (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/>
              <a:t>gFEX</a:t>
            </a:r>
            <a:r>
              <a:rPr lang="en-GB" dirty="0" smtClean="0"/>
              <a:t>)</a:t>
            </a:r>
            <a:endParaRPr lang="en-GB" dirty="0"/>
          </a:p>
          <a:p>
            <a:pPr lvl="1"/>
            <a:r>
              <a:rPr lang="en-GB" dirty="0" smtClean="0"/>
              <a:t>Will concentrate on this for rest of talk</a:t>
            </a:r>
          </a:p>
          <a:p>
            <a:pPr lvl="1"/>
            <a:r>
              <a:rPr lang="en-GB" dirty="0" smtClean="0"/>
              <a:t>To do this we have to first understand the current menu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1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 threshold usage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2246" y="1679152"/>
            <a:ext cx="2971800" cy="4525963"/>
          </a:xfrm>
          <a:solidFill>
            <a:srgbClr val="FFFFCC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000" dirty="0" smtClean="0"/>
              <a:t>Electron/gamma CMX provides 48 bits</a:t>
            </a:r>
          </a:p>
          <a:p>
            <a:pPr lvl="1"/>
            <a:r>
              <a:rPr lang="en-GB" sz="1800" dirty="0" smtClean="0"/>
              <a:t>16 x 3</a:t>
            </a:r>
          </a:p>
          <a:p>
            <a:r>
              <a:rPr lang="en-GB" sz="2000" dirty="0"/>
              <a:t>M</a:t>
            </a:r>
            <a:r>
              <a:rPr lang="en-GB" sz="2000" dirty="0" smtClean="0"/>
              <a:t>ultiplicities 4-7 are </a:t>
            </a:r>
            <a:r>
              <a:rPr lang="en-GB" sz="2000" b="1" dirty="0" smtClean="0"/>
              <a:t>never</a:t>
            </a:r>
            <a:r>
              <a:rPr lang="en-GB" sz="2000" dirty="0" smtClean="0"/>
              <a:t> used</a:t>
            </a:r>
          </a:p>
          <a:p>
            <a:r>
              <a:rPr lang="en-GB" sz="2000" dirty="0" smtClean="0"/>
              <a:t>Only 24 bits of the output are really used</a:t>
            </a:r>
          </a:p>
          <a:p>
            <a:r>
              <a:rPr lang="en-GB" sz="2000" dirty="0" smtClean="0"/>
              <a:t>Some thresholds are just alternatives for different luminosities</a:t>
            </a:r>
          </a:p>
          <a:p>
            <a:pPr lvl="1"/>
            <a:r>
              <a:rPr lang="en-GB" sz="1600" dirty="0" smtClean="0"/>
              <a:t>Would not really be needed if the menu could be changed more flexibly during year</a:t>
            </a: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22834"/>
            <a:ext cx="5246370" cy="401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152400" y="4818434"/>
            <a:ext cx="2362200" cy="1143000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>
            <a:stCxn id="7" idx="6"/>
          </p:cNvCxnSpPr>
          <p:nvPr/>
        </p:nvCxnSpPr>
        <p:spPr>
          <a:xfrm flipV="1">
            <a:off x="2514600" y="4648200"/>
            <a:ext cx="3352800" cy="741734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3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Tau threshold usage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2246" y="1679152"/>
            <a:ext cx="2971800" cy="4645448"/>
          </a:xfrm>
          <a:solidFill>
            <a:srgbClr val="FFFFCC"/>
          </a:solidFill>
          <a:ln w="952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GB" sz="2000" dirty="0" smtClean="0"/>
              <a:t>Tau CMX provides 48 bits just like EM</a:t>
            </a:r>
            <a:endParaRPr lang="en-GB" sz="1800" dirty="0" smtClean="0"/>
          </a:p>
          <a:p>
            <a:r>
              <a:rPr lang="en-GB" sz="2000" dirty="0"/>
              <a:t>M</a:t>
            </a:r>
            <a:r>
              <a:rPr lang="en-GB" sz="2000" dirty="0" smtClean="0"/>
              <a:t>ultiplicities 3-7 are </a:t>
            </a:r>
            <a:r>
              <a:rPr lang="en-GB" sz="2000" b="1" dirty="0" smtClean="0"/>
              <a:t>never</a:t>
            </a:r>
            <a:r>
              <a:rPr lang="en-GB" sz="2000" dirty="0" smtClean="0"/>
              <a:t> used</a:t>
            </a:r>
          </a:p>
          <a:p>
            <a:r>
              <a:rPr lang="en-GB" sz="2000" dirty="0" smtClean="0"/>
              <a:t>Only ~15 bits of the output are really used</a:t>
            </a:r>
          </a:p>
          <a:p>
            <a:r>
              <a:rPr lang="en-GB" sz="2000" dirty="0" smtClean="0"/>
              <a:t>The ‘IL’, ‘IT’ are useful labour saving devices for comparing isolation options</a:t>
            </a:r>
          </a:p>
          <a:p>
            <a:pPr lvl="1"/>
            <a:r>
              <a:rPr lang="en-GB" sz="1600" dirty="0" smtClean="0"/>
              <a:t>But can easily be done via emulation offline</a:t>
            </a:r>
          </a:p>
          <a:p>
            <a:r>
              <a:rPr lang="en-GB" sz="2000" dirty="0" smtClean="0"/>
              <a:t>TAU8 is just for Background</a:t>
            </a:r>
          </a:p>
          <a:p>
            <a:r>
              <a:rPr lang="en-GB" sz="2000" dirty="0" smtClean="0"/>
              <a:t>Other low thresholds soon to be superseded by </a:t>
            </a:r>
            <a:r>
              <a:rPr lang="en-GB" sz="2000" dirty="0" err="1" smtClean="0"/>
              <a:t>Topo</a:t>
            </a:r>
            <a:r>
              <a:rPr lang="en-GB" sz="2000" dirty="0" smtClean="0"/>
              <a:t> algorithms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21213"/>
            <a:ext cx="5120640" cy="397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54809" y="4800600"/>
            <a:ext cx="1280287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NOT USED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3528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Jet threshold usage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2246" y="1679152"/>
            <a:ext cx="2971800" cy="4645448"/>
          </a:xfrm>
          <a:solidFill>
            <a:srgbClr val="FFFFCC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000" dirty="0" smtClean="0"/>
              <a:t>Jet CMX provides 60 bits:</a:t>
            </a:r>
          </a:p>
          <a:p>
            <a:pPr lvl="1"/>
            <a:r>
              <a:rPr lang="en-GB" sz="1400" dirty="0" smtClean="0"/>
              <a:t>15 x 2 plus 10 x 3</a:t>
            </a:r>
          </a:p>
          <a:p>
            <a:r>
              <a:rPr lang="en-GB" sz="2000" dirty="0" smtClean="0"/>
              <a:t>More extensive usage of most thresholds, multiplicities</a:t>
            </a:r>
          </a:p>
          <a:p>
            <a:r>
              <a:rPr lang="en-GB" sz="2000" dirty="0" smtClean="0"/>
              <a:t>Still only ~40 bits of the output are really used</a:t>
            </a:r>
          </a:p>
          <a:p>
            <a:r>
              <a:rPr lang="en-GB" sz="2000" dirty="0" smtClean="0"/>
              <a:t>2-3 thresholds either not used, or for very specialised usage</a:t>
            </a:r>
          </a:p>
          <a:p>
            <a:pPr lvl="1"/>
            <a:r>
              <a:rPr lang="en-GB" sz="1600" dirty="0" smtClean="0"/>
              <a:t>Probably more naturally performed in a </a:t>
            </a:r>
            <a:r>
              <a:rPr lang="en-GB" sz="1600" dirty="0" err="1" smtClean="0"/>
              <a:t>Topo</a:t>
            </a:r>
            <a:r>
              <a:rPr lang="en-GB" sz="1600" dirty="0" smtClean="0"/>
              <a:t>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45243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92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Muon threshold usage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5850947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3505200"/>
            <a:ext cx="2971800" cy="2740448"/>
          </a:xfrm>
          <a:solidFill>
            <a:srgbClr val="FFFFCC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000" dirty="0" smtClean="0"/>
              <a:t>MUCTPI provides 18 bits:</a:t>
            </a:r>
          </a:p>
          <a:p>
            <a:pPr lvl="1"/>
            <a:r>
              <a:rPr lang="en-GB" sz="1400" dirty="0"/>
              <a:t>6</a:t>
            </a:r>
            <a:r>
              <a:rPr lang="en-GB" sz="1400" dirty="0" smtClean="0"/>
              <a:t> x 3</a:t>
            </a:r>
          </a:p>
          <a:p>
            <a:r>
              <a:rPr lang="en-GB" sz="2000" dirty="0" smtClean="0"/>
              <a:t>Also no usage of high multiplicity bit</a:t>
            </a:r>
          </a:p>
          <a:p>
            <a:r>
              <a:rPr lang="en-GB" sz="2000" dirty="0" smtClean="0"/>
              <a:t>Only 10 bits of the output are currently used</a:t>
            </a:r>
          </a:p>
        </p:txBody>
      </p:sp>
    </p:spTree>
    <p:extLst>
      <p:ext uri="{BB962C8B-B14F-4D97-AF65-F5344CB8AC3E}">
        <p14:creationId xmlns:p14="http://schemas.microsoft.com/office/powerpoint/2010/main" val="353123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Energy Thresholds </a:t>
            </a:r>
            <a:br>
              <a:rPr lang="en-GB" dirty="0" smtClean="0"/>
            </a:br>
            <a:r>
              <a:rPr lang="en-GB" dirty="0" smtClean="0"/>
              <a:t>and Heavy 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Total Energy:</a:t>
            </a:r>
          </a:p>
          <a:p>
            <a:pPr lvl="1"/>
            <a:r>
              <a:rPr lang="en-GB" dirty="0" smtClean="0"/>
              <a:t>16 thresholds available</a:t>
            </a:r>
          </a:p>
          <a:p>
            <a:pPr lvl="1"/>
            <a:r>
              <a:rPr lang="en-GB" dirty="0" smtClean="0"/>
              <a:t>Rarely used in proton-proton </a:t>
            </a:r>
          </a:p>
          <a:p>
            <a:pPr lvl="1"/>
            <a:r>
              <a:rPr lang="en-GB" dirty="0" smtClean="0"/>
              <a:t>Probably too few for Heavy Ions</a:t>
            </a:r>
          </a:p>
          <a:p>
            <a:r>
              <a:rPr lang="en-GB" dirty="0" smtClean="0"/>
              <a:t>Missing Energy:</a:t>
            </a:r>
          </a:p>
          <a:p>
            <a:pPr lvl="1"/>
            <a:r>
              <a:rPr lang="en-GB" dirty="0" smtClean="0"/>
              <a:t>16 thresholds available</a:t>
            </a:r>
          </a:p>
          <a:p>
            <a:pPr lvl="1"/>
            <a:r>
              <a:rPr lang="en-GB" dirty="0" smtClean="0"/>
              <a:t>Only 8 are used in current menu</a:t>
            </a:r>
          </a:p>
          <a:p>
            <a:pPr lvl="2"/>
            <a:r>
              <a:rPr lang="en-GB" dirty="0" smtClean="0"/>
              <a:t>And half of them are back-up/fall-back thresholds</a:t>
            </a:r>
          </a:p>
          <a:p>
            <a:pPr lvl="2"/>
            <a:r>
              <a:rPr lang="en-GB" dirty="0" smtClean="0"/>
              <a:t>No real need for back-up if menu were more flexible</a:t>
            </a:r>
          </a:p>
          <a:p>
            <a:r>
              <a:rPr lang="en-GB" dirty="0" smtClean="0"/>
              <a:t>Missing Energy Significance:</a:t>
            </a:r>
          </a:p>
          <a:p>
            <a:pPr lvl="1"/>
            <a:r>
              <a:rPr lang="en-GB" dirty="0" smtClean="0"/>
              <a:t>8 thresholds available</a:t>
            </a:r>
          </a:p>
          <a:p>
            <a:pPr lvl="1"/>
            <a:r>
              <a:rPr lang="en-GB" dirty="0" smtClean="0"/>
              <a:t>Only 2 used in anger</a:t>
            </a:r>
          </a:p>
          <a:p>
            <a:pPr lvl="1"/>
            <a:r>
              <a:rPr lang="en-GB" dirty="0" smtClean="0"/>
              <a:t>Surely the natural territory of </a:t>
            </a:r>
            <a:r>
              <a:rPr lang="en-GB" dirty="0" err="1" smtClean="0"/>
              <a:t>Topo</a:t>
            </a:r>
            <a:r>
              <a:rPr lang="en-GB" dirty="0" smtClean="0"/>
              <a:t> and (eventually) </a:t>
            </a:r>
            <a:r>
              <a:rPr lang="en-GB" dirty="0" err="1" smtClean="0"/>
              <a:t>gFEX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Note that the needs of Heavy Ions and proton running are quite different</a:t>
            </a:r>
          </a:p>
          <a:p>
            <a:pPr lvl="1"/>
            <a:r>
              <a:rPr lang="en-GB" dirty="0" smtClean="0"/>
              <a:t>But we only ever have to support one at a time (hopefully)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refer not to clutter up menu/</a:t>
            </a:r>
            <a:r>
              <a:rPr lang="en-GB" dirty="0" err="1" smtClean="0"/>
              <a:t>Topo</a:t>
            </a:r>
            <a:r>
              <a:rPr lang="en-GB" dirty="0" smtClean="0"/>
              <a:t> usage with both sets at the same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Summary of Lessons </a:t>
            </a:r>
            <a:br>
              <a:rPr lang="en-GB" dirty="0" smtClean="0"/>
            </a:br>
            <a:r>
              <a:rPr lang="en-GB" dirty="0" smtClean="0"/>
              <a:t>from current non-</a:t>
            </a:r>
            <a:r>
              <a:rPr lang="en-GB" dirty="0" err="1" smtClean="0"/>
              <a:t>Topo</a:t>
            </a:r>
            <a:r>
              <a:rPr lang="en-GB" dirty="0" smtClean="0"/>
              <a:t> items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menu doesn’t come near to occupying all the bits we currently provide</a:t>
            </a:r>
          </a:p>
          <a:p>
            <a:pPr lvl="1"/>
            <a:r>
              <a:rPr lang="en-GB" dirty="0" smtClean="0"/>
              <a:t>Though it may very well be occupying all the CTP inputs!</a:t>
            </a:r>
          </a:p>
          <a:p>
            <a:r>
              <a:rPr lang="en-GB" dirty="0" smtClean="0"/>
              <a:t>Allowing some breathing space for the Run-3 TOPO 3 outputs, could look something like: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What about the inputs?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09545"/>
            <a:ext cx="593407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85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7426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Each type of FEX provides several copies of the same set of data (TOBs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These copies can be sent to a individual </a:t>
            </a:r>
            <a:r>
              <a:rPr lang="en-GB" dirty="0" err="1" smtClean="0"/>
              <a:t>Topo</a:t>
            </a:r>
            <a:r>
              <a:rPr lang="en-GB" dirty="0" smtClean="0"/>
              <a:t>/FPGAs</a:t>
            </a:r>
          </a:p>
          <a:p>
            <a:pPr lvl="1"/>
            <a:r>
              <a:rPr lang="en-GB" dirty="0" smtClean="0"/>
              <a:t>But not necessarily </a:t>
            </a:r>
            <a:r>
              <a:rPr lang="en-GB" b="1" dirty="0" smtClean="0"/>
              <a:t>ALL</a:t>
            </a:r>
            <a:r>
              <a:rPr lang="en-GB" dirty="0" smtClean="0"/>
              <a:t> outputs to </a:t>
            </a:r>
            <a:r>
              <a:rPr lang="en-GB" b="1" dirty="0" smtClean="0"/>
              <a:t>EVERY</a:t>
            </a:r>
            <a:r>
              <a:rPr lang="en-GB" dirty="0" smtClean="0"/>
              <a:t> </a:t>
            </a:r>
            <a:r>
              <a:rPr lang="en-GB" dirty="0" err="1" smtClean="0"/>
              <a:t>Topo</a:t>
            </a:r>
            <a:r>
              <a:rPr lang="en-GB" dirty="0" smtClean="0"/>
              <a:t>/FPGA</a:t>
            </a:r>
          </a:p>
          <a:p>
            <a:pPr lvl="1"/>
            <a:r>
              <a:rPr lang="en-GB" dirty="0" smtClean="0"/>
              <a:t>Only those that need it for the algorithms they perform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55559" y="5531796"/>
            <a:ext cx="1600200" cy="762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FEX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0" y="5531796"/>
            <a:ext cx="1600200" cy="762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TOPO</a:t>
            </a:r>
            <a:endParaRPr lang="en-GB" sz="2400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33870" y="5886856"/>
            <a:ext cx="90224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858000" y="4388796"/>
            <a:ext cx="1600200" cy="762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TOPO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0" y="3245796"/>
            <a:ext cx="1600200" cy="762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TOPO</a:t>
            </a:r>
            <a:endParaRPr lang="en-GB" sz="2400" b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endCxn id="10" idx="1"/>
          </p:cNvCxnSpPr>
          <p:nvPr/>
        </p:nvCxnSpPr>
        <p:spPr>
          <a:xfrm flipV="1">
            <a:off x="5955759" y="4769796"/>
            <a:ext cx="902241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355559" y="3250660"/>
            <a:ext cx="1600200" cy="762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FEX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endCxn id="11" idx="1"/>
          </p:cNvCxnSpPr>
          <p:nvPr/>
        </p:nvCxnSpPr>
        <p:spPr>
          <a:xfrm flipV="1">
            <a:off x="5955759" y="3626796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3"/>
          </p:cNvCxnSpPr>
          <p:nvPr/>
        </p:nvCxnSpPr>
        <p:spPr>
          <a:xfrm>
            <a:off x="5955759" y="3631660"/>
            <a:ext cx="880352" cy="98573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3271330"/>
            <a:ext cx="3733800" cy="290086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Ideally can group algorithms into logical sets requiring subset of TOBs</a:t>
            </a:r>
          </a:p>
          <a:p>
            <a:pPr lvl="1"/>
            <a:r>
              <a:rPr lang="en-GB" dirty="0" smtClean="0"/>
              <a:t>To avoid extra latency in FPGA-FPGA link</a:t>
            </a:r>
          </a:p>
          <a:p>
            <a:r>
              <a:rPr lang="en-GB" dirty="0" smtClean="0"/>
              <a:t>Easy for simple thresholding algorithms in TOPO3</a:t>
            </a:r>
          </a:p>
          <a:p>
            <a:pPr lvl="1"/>
            <a:r>
              <a:rPr lang="en-GB" dirty="0" smtClean="0"/>
              <a:t>May be impossible to avoid in some more complex cases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8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of Talk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Will only cover the newer material</a:t>
            </a:r>
          </a:p>
          <a:p>
            <a:pPr lvl="1"/>
            <a:r>
              <a:rPr lang="en-GB" dirty="0" smtClean="0"/>
              <a:t>Original details </a:t>
            </a:r>
            <a:r>
              <a:rPr lang="en-GB" dirty="0" smtClean="0"/>
              <a:t>are provided in the backup slides</a:t>
            </a:r>
          </a:p>
          <a:p>
            <a:r>
              <a:rPr lang="en-GB" dirty="0" smtClean="0"/>
              <a:t>Previously covered:</a:t>
            </a:r>
          </a:p>
          <a:p>
            <a:pPr lvl="1"/>
            <a:r>
              <a:rPr lang="en-GB" dirty="0" smtClean="0"/>
              <a:t>FEX output content</a:t>
            </a:r>
          </a:p>
          <a:p>
            <a:pPr lvl="1"/>
            <a:r>
              <a:rPr lang="en-GB" dirty="0" smtClean="0"/>
              <a:t>Analysis of simple multiplicity trigger requirements</a:t>
            </a:r>
          </a:p>
          <a:p>
            <a:r>
              <a:rPr lang="en-GB" dirty="0" smtClean="0"/>
              <a:t>Covered today:</a:t>
            </a:r>
          </a:p>
          <a:p>
            <a:pPr lvl="1"/>
            <a:r>
              <a:rPr lang="en-GB" dirty="0" smtClean="0"/>
              <a:t>Analysis of current topological trigger usage</a:t>
            </a:r>
          </a:p>
          <a:p>
            <a:pPr lvl="1"/>
            <a:r>
              <a:rPr lang="en-GB" dirty="0" smtClean="0"/>
              <a:t>Assignment of topological triggers to </a:t>
            </a:r>
            <a:r>
              <a:rPr lang="en-GB" dirty="0" err="1" smtClean="0"/>
              <a:t>Topo</a:t>
            </a:r>
            <a:r>
              <a:rPr lang="en-GB" dirty="0" smtClean="0"/>
              <a:t> modules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eFEX</a:t>
            </a:r>
            <a:r>
              <a:rPr lang="en-GB" dirty="0" smtClean="0"/>
              <a:t> outputs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24 modules, 2 x 16 fibre outputs</a:t>
            </a:r>
          </a:p>
          <a:p>
            <a:pPr lvl="1"/>
            <a:r>
              <a:rPr lang="en-GB" dirty="0" smtClean="0"/>
              <a:t>Various options for partitioning of outputs possible</a:t>
            </a:r>
          </a:p>
          <a:p>
            <a:pPr lvl="1"/>
            <a:r>
              <a:rPr lang="en-GB" dirty="0" smtClean="0"/>
              <a:t>My current preferred option:</a:t>
            </a:r>
          </a:p>
          <a:p>
            <a:pPr lvl="2"/>
            <a:r>
              <a:rPr lang="en-GB" dirty="0" smtClean="0">
                <a:solidFill>
                  <a:srgbClr val="00B050"/>
                </a:solidFill>
              </a:rPr>
              <a:t>1 x high priority/threshold EM TOBs</a:t>
            </a:r>
          </a:p>
          <a:p>
            <a:pPr lvl="2"/>
            <a:r>
              <a:rPr lang="en-GB" dirty="0" smtClean="0">
                <a:solidFill>
                  <a:srgbClr val="00B050"/>
                </a:solidFill>
              </a:rPr>
              <a:t>1 x </a:t>
            </a:r>
            <a:r>
              <a:rPr lang="en-GB" dirty="0" err="1" smtClean="0">
                <a:solidFill>
                  <a:srgbClr val="00B050"/>
                </a:solidFill>
              </a:rPr>
              <a:t>low+high</a:t>
            </a:r>
            <a:r>
              <a:rPr lang="en-GB" dirty="0" smtClean="0">
                <a:solidFill>
                  <a:srgbClr val="00B050"/>
                </a:solidFill>
              </a:rPr>
              <a:t> priority/threshold EM TOBs</a:t>
            </a:r>
          </a:p>
          <a:p>
            <a:pPr lvl="2"/>
            <a:r>
              <a:rPr lang="en-GB" dirty="0" smtClean="0">
                <a:solidFill>
                  <a:srgbClr val="0070C0"/>
                </a:solidFill>
              </a:rPr>
              <a:t>1 x high priority/threshold TAU TOBs</a:t>
            </a:r>
          </a:p>
          <a:p>
            <a:pPr lvl="2"/>
            <a:r>
              <a:rPr lang="en-GB" dirty="0" smtClean="0">
                <a:solidFill>
                  <a:srgbClr val="0070C0"/>
                </a:solidFill>
              </a:rPr>
              <a:t>1 x </a:t>
            </a:r>
            <a:r>
              <a:rPr lang="en-GB" dirty="0" err="1" smtClean="0">
                <a:solidFill>
                  <a:srgbClr val="0070C0"/>
                </a:solidFill>
              </a:rPr>
              <a:t>low+high</a:t>
            </a:r>
            <a:r>
              <a:rPr lang="en-GB" dirty="0" smtClean="0">
                <a:solidFill>
                  <a:srgbClr val="0070C0"/>
                </a:solidFill>
              </a:rPr>
              <a:t> priority/threshold TAU TOBs</a:t>
            </a:r>
          </a:p>
          <a:p>
            <a:r>
              <a:rPr lang="en-GB" dirty="0" smtClean="0"/>
              <a:t>Each link contains up to 7 objects</a:t>
            </a:r>
          </a:p>
          <a:p>
            <a:pPr lvl="1"/>
            <a:r>
              <a:rPr lang="en-GB" dirty="0" err="1" smtClean="0"/>
              <a:t>eFEX</a:t>
            </a:r>
            <a:r>
              <a:rPr lang="en-GB" dirty="0" smtClean="0"/>
              <a:t> </a:t>
            </a:r>
            <a:r>
              <a:rPr lang="en-GB" dirty="0"/>
              <a:t>c</a:t>
            </a:r>
            <a:r>
              <a:rPr lang="en-GB" dirty="0" smtClean="0"/>
              <a:t>overage about 2x current CPM</a:t>
            </a:r>
          </a:p>
          <a:p>
            <a:pPr lvl="2"/>
            <a:r>
              <a:rPr lang="en-GB" dirty="0" smtClean="0"/>
              <a:t>CPM saturates at 5 TOBs (</a:t>
            </a:r>
            <a:r>
              <a:rPr lang="en-GB" dirty="0" smtClean="0">
                <a:solidFill>
                  <a:srgbClr val="FF0000"/>
                </a:solidFill>
              </a:rPr>
              <a:t>only occasionally an issue for EM3</a:t>
            </a:r>
            <a:r>
              <a:rPr lang="en-GB" dirty="0" smtClean="0"/>
              <a:t>)</a:t>
            </a:r>
          </a:p>
          <a:p>
            <a:pPr lvl="2"/>
            <a:r>
              <a:rPr lang="en-GB" dirty="0" err="1" smtClean="0"/>
              <a:t>eFEX</a:t>
            </a:r>
            <a:r>
              <a:rPr lang="en-GB" dirty="0" smtClean="0"/>
              <a:t> saturation at 7+7 TOBs should be easily sufficient</a:t>
            </a:r>
          </a:p>
          <a:p>
            <a:pPr lvl="3"/>
            <a:r>
              <a:rPr lang="en-GB" dirty="0" smtClean="0"/>
              <a:t>For Phase-1 anyway, may need re-think for Phase-2</a:t>
            </a:r>
            <a:endParaRPr lang="en-GB" dirty="0"/>
          </a:p>
          <a:p>
            <a:r>
              <a:rPr lang="en-GB" dirty="0" smtClean="0"/>
              <a:t>With 4 different link outputs, 8 copies are possible</a:t>
            </a:r>
          </a:p>
          <a:p>
            <a:pPr lvl="1"/>
            <a:r>
              <a:rPr lang="en-GB" dirty="0" smtClean="0"/>
              <a:t>More than enough to feed 2 FPGAs in 4 </a:t>
            </a:r>
            <a:r>
              <a:rPr lang="en-GB" dirty="0" err="1" smtClean="0"/>
              <a:t>Topos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200" y="2895600"/>
            <a:ext cx="2057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6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jFEX</a:t>
            </a:r>
            <a:r>
              <a:rPr lang="en-GB" dirty="0" smtClean="0"/>
              <a:t> outputs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4196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7 modules, 4 x 12 Fibre outputs</a:t>
            </a:r>
          </a:p>
          <a:p>
            <a:pPr lvl="1"/>
            <a:r>
              <a:rPr lang="en-GB" dirty="0"/>
              <a:t>2</a:t>
            </a:r>
            <a:r>
              <a:rPr lang="en-GB" dirty="0" smtClean="0"/>
              <a:t> x 12 from Jet/Energy FPGAs (Missing Energy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2</a:t>
            </a:r>
            <a:r>
              <a:rPr lang="en-GB" dirty="0" smtClean="0"/>
              <a:t> x 12 from pure Jet FPGAs, separate regions</a:t>
            </a:r>
          </a:p>
          <a:p>
            <a:pPr lvl="1"/>
            <a:r>
              <a:rPr lang="en-GB" dirty="0" smtClean="0"/>
              <a:t>Suggest </a:t>
            </a:r>
            <a:r>
              <a:rPr lang="en-GB" dirty="0" smtClean="0">
                <a:solidFill>
                  <a:srgbClr val="FF0000"/>
                </a:solidFill>
              </a:rPr>
              <a:t>1 link for Energy TOBs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7030A0"/>
                </a:solidFill>
              </a:rPr>
              <a:t>2 per jet TOBs</a:t>
            </a:r>
          </a:p>
          <a:p>
            <a:pPr lvl="2"/>
            <a:r>
              <a:rPr lang="en-GB" dirty="0" smtClean="0">
                <a:solidFill>
                  <a:srgbClr val="00B050"/>
                </a:solidFill>
              </a:rPr>
              <a:t>1</a:t>
            </a:r>
            <a:r>
              <a:rPr lang="en-GB" baseline="30000" dirty="0" smtClean="0">
                <a:solidFill>
                  <a:srgbClr val="00B050"/>
                </a:solidFill>
              </a:rPr>
              <a:t>st</a:t>
            </a:r>
            <a:r>
              <a:rPr lang="en-GB" dirty="0" smtClean="0">
                <a:solidFill>
                  <a:srgbClr val="00B050"/>
                </a:solidFill>
              </a:rPr>
              <a:t> Jet link, all TOBs up to a limit</a:t>
            </a:r>
          </a:p>
          <a:p>
            <a:pPr lvl="2"/>
            <a:r>
              <a:rPr lang="en-GB" dirty="0" smtClean="0">
                <a:solidFill>
                  <a:srgbClr val="0070C0"/>
                </a:solidFill>
              </a:rPr>
              <a:t>2</a:t>
            </a:r>
            <a:r>
              <a:rPr lang="en-GB" baseline="30000" dirty="0" smtClean="0">
                <a:solidFill>
                  <a:srgbClr val="0070C0"/>
                </a:solidFill>
              </a:rPr>
              <a:t>nd</a:t>
            </a:r>
            <a:r>
              <a:rPr lang="en-GB" dirty="0" smtClean="0">
                <a:solidFill>
                  <a:srgbClr val="0070C0"/>
                </a:solidFill>
              </a:rPr>
              <a:t> Jet link, overflows, if any</a:t>
            </a:r>
          </a:p>
          <a:p>
            <a:r>
              <a:rPr lang="en-GB" dirty="0" smtClean="0"/>
              <a:t>Each Jet link contains up to 6 TOBs (??)</a:t>
            </a:r>
          </a:p>
          <a:p>
            <a:pPr lvl="1"/>
            <a:r>
              <a:rPr lang="en-GB" dirty="0" err="1" smtClean="0"/>
              <a:t>jFEX</a:t>
            </a:r>
            <a:r>
              <a:rPr lang="en-GB" dirty="0" smtClean="0"/>
              <a:t> FPGA region is &lt;2 x current JEM coverage</a:t>
            </a:r>
          </a:p>
          <a:p>
            <a:pPr lvl="2"/>
            <a:r>
              <a:rPr lang="en-GB" dirty="0" smtClean="0"/>
              <a:t>JEM saturates at 4 TOBs (currently rare except in HI)</a:t>
            </a:r>
          </a:p>
          <a:p>
            <a:pPr lvl="2"/>
            <a:r>
              <a:rPr lang="en-GB" dirty="0" smtClean="0"/>
              <a:t>Saturation at 6+6 should be sufficient in most regions</a:t>
            </a:r>
          </a:p>
          <a:p>
            <a:pPr lvl="3"/>
            <a:r>
              <a:rPr lang="en-GB" dirty="0" smtClean="0"/>
              <a:t>Probably also for Forward region</a:t>
            </a:r>
          </a:p>
          <a:p>
            <a:r>
              <a:rPr lang="en-GB" dirty="0"/>
              <a:t>With 3</a:t>
            </a:r>
            <a:r>
              <a:rPr lang="en-GB" dirty="0" smtClean="0"/>
              <a:t> </a:t>
            </a:r>
            <a:r>
              <a:rPr lang="en-GB" dirty="0"/>
              <a:t>different link </a:t>
            </a:r>
            <a:r>
              <a:rPr lang="en-GB" dirty="0" smtClean="0"/>
              <a:t>outputs</a:t>
            </a:r>
            <a:r>
              <a:rPr lang="en-GB" dirty="0"/>
              <a:t> </a:t>
            </a:r>
            <a:r>
              <a:rPr lang="en-GB" dirty="0" smtClean="0"/>
              <a:t>per FPGA, only 4 full copies</a:t>
            </a:r>
            <a:endParaRPr lang="en-GB" dirty="0"/>
          </a:p>
          <a:p>
            <a:pPr lvl="1"/>
            <a:r>
              <a:rPr lang="en-GB" dirty="0"/>
              <a:t>E</a:t>
            </a:r>
            <a:r>
              <a:rPr lang="en-GB" dirty="0" smtClean="0"/>
              <a:t>nough </a:t>
            </a:r>
            <a:r>
              <a:rPr lang="en-GB" dirty="0"/>
              <a:t>to feed 2 FPGAs in 2</a:t>
            </a:r>
            <a:r>
              <a:rPr lang="en-GB" dirty="0" smtClean="0"/>
              <a:t> </a:t>
            </a:r>
            <a:r>
              <a:rPr lang="en-GB" dirty="0" err="1" smtClean="0"/>
              <a:t>Topos</a:t>
            </a:r>
            <a:endParaRPr lang="en-GB" dirty="0" smtClean="0"/>
          </a:p>
          <a:p>
            <a:pPr lvl="1"/>
            <a:r>
              <a:rPr lang="en-GB" dirty="0" smtClean="0"/>
              <a:t>Could sacrifice some overflow links for </a:t>
            </a:r>
            <a:r>
              <a:rPr lang="en-GB" smtClean="0"/>
              <a:t>extra energy/priority jet </a:t>
            </a:r>
            <a:r>
              <a:rPr lang="en-GB" dirty="0" smtClean="0"/>
              <a:t>links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gFEX</a:t>
            </a:r>
            <a:r>
              <a:rPr lang="en-GB" dirty="0" smtClean="0"/>
              <a:t> outputs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1 module, 4 x 12 Fibre outputs</a:t>
            </a:r>
          </a:p>
          <a:p>
            <a:pPr lvl="1"/>
            <a:r>
              <a:rPr lang="en-GB" dirty="0" smtClean="0"/>
              <a:t>Similar to </a:t>
            </a:r>
            <a:r>
              <a:rPr lang="en-GB" dirty="0" err="1" smtClean="0"/>
              <a:t>jFEX</a:t>
            </a:r>
            <a:r>
              <a:rPr lang="en-GB" dirty="0" smtClean="0"/>
              <a:t>, 1 x 12 for global quantities and 3 x12 for jets, of various types </a:t>
            </a:r>
          </a:p>
          <a:p>
            <a:pPr lvl="1"/>
            <a:r>
              <a:rPr lang="en-GB" dirty="0" smtClean="0"/>
              <a:t>Not so easy to describe, as many different jet and global algorithms in parallel</a:t>
            </a:r>
          </a:p>
          <a:p>
            <a:pPr lvl="1"/>
            <a:r>
              <a:rPr lang="en-GB" dirty="0" smtClean="0"/>
              <a:t>However, Michael seemed happy with 8 Fibres to each </a:t>
            </a:r>
            <a:r>
              <a:rPr lang="en-GB" dirty="0" err="1" smtClean="0"/>
              <a:t>Topo</a:t>
            </a:r>
            <a:r>
              <a:rPr lang="en-GB" dirty="0" smtClean="0"/>
              <a:t> FPGA</a:t>
            </a:r>
          </a:p>
          <a:p>
            <a:pPr lvl="2"/>
            <a:r>
              <a:rPr lang="en-GB" dirty="0" smtClean="0"/>
              <a:t>2 from global, 2x3 from local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Less easy to predict link occupancy </a:t>
            </a:r>
          </a:p>
          <a:p>
            <a:pPr lvl="1"/>
            <a:r>
              <a:rPr lang="en-GB" dirty="0"/>
              <a:t>N</a:t>
            </a:r>
            <a:r>
              <a:rPr lang="en-GB" dirty="0" smtClean="0"/>
              <a:t>o current system to make an educated guess</a:t>
            </a:r>
          </a:p>
          <a:p>
            <a:pPr lvl="1"/>
            <a:r>
              <a:rPr lang="en-GB" dirty="0" smtClean="0"/>
              <a:t>Many different objects</a:t>
            </a:r>
          </a:p>
          <a:p>
            <a:pPr lvl="1"/>
            <a:r>
              <a:rPr lang="en-GB" dirty="0" smtClean="0"/>
              <a:t>But hopefully </a:t>
            </a:r>
            <a:r>
              <a:rPr lang="en-GB" dirty="0"/>
              <a:t>8</a:t>
            </a:r>
            <a:r>
              <a:rPr lang="en-GB" dirty="0" smtClean="0"/>
              <a:t> links is generous enough</a:t>
            </a:r>
          </a:p>
          <a:p>
            <a:pPr lvl="1"/>
            <a:endParaRPr lang="en-GB" dirty="0" smtClean="0"/>
          </a:p>
          <a:p>
            <a:r>
              <a:rPr lang="en-GB" dirty="0"/>
              <a:t>With 2</a:t>
            </a:r>
            <a:r>
              <a:rPr lang="en-GB" dirty="0" smtClean="0"/>
              <a:t> </a:t>
            </a:r>
            <a:r>
              <a:rPr lang="en-GB" dirty="0"/>
              <a:t>different link outputs per FPGA, 6</a:t>
            </a:r>
            <a:r>
              <a:rPr lang="en-GB" dirty="0" smtClean="0"/>
              <a:t> </a:t>
            </a:r>
            <a:r>
              <a:rPr lang="en-GB" dirty="0"/>
              <a:t>copies are </a:t>
            </a:r>
            <a:r>
              <a:rPr lang="en-GB" dirty="0" smtClean="0"/>
              <a:t>possible</a:t>
            </a:r>
          </a:p>
          <a:p>
            <a:pPr lvl="1"/>
            <a:r>
              <a:rPr lang="en-GB" dirty="0" smtClean="0"/>
              <a:t>Easily sufficient for </a:t>
            </a:r>
            <a:r>
              <a:rPr lang="en-GB" dirty="0"/>
              <a:t>3 </a:t>
            </a:r>
            <a:r>
              <a:rPr lang="en-GB" dirty="0" err="1" smtClean="0"/>
              <a:t>Topos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8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TOPO 3 Connectivity</a:t>
            </a:r>
            <a:br>
              <a:rPr lang="en-GB" dirty="0" smtClean="0"/>
            </a:br>
            <a:r>
              <a:rPr lang="en-GB" dirty="0" smtClean="0"/>
              <a:t>(aka Simple </a:t>
            </a:r>
            <a:r>
              <a:rPr lang="en-GB" dirty="0" err="1" smtClean="0"/>
              <a:t>Topo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943" y="3525345"/>
            <a:ext cx="3517800" cy="2819400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Need to work out CTP connectivity</a:t>
            </a:r>
          </a:p>
          <a:p>
            <a:pPr lvl="1"/>
            <a:r>
              <a:rPr lang="en-GB" dirty="0" smtClean="0"/>
              <a:t>electrical and/or</a:t>
            </a:r>
          </a:p>
          <a:p>
            <a:pPr lvl="1"/>
            <a:r>
              <a:rPr lang="en-GB" dirty="0"/>
              <a:t>o</a:t>
            </a:r>
            <a:r>
              <a:rPr lang="en-GB" dirty="0" smtClean="0"/>
              <a:t>ptical</a:t>
            </a:r>
          </a:p>
          <a:p>
            <a:r>
              <a:rPr lang="en-GB" dirty="0" smtClean="0"/>
              <a:t>Low latency not such an issue here (probably)</a:t>
            </a:r>
          </a:p>
          <a:p>
            <a:r>
              <a:rPr lang="en-GB" dirty="0" smtClean="0"/>
              <a:t>Note, no TAU low threshold/priority inputs</a:t>
            </a:r>
          </a:p>
          <a:p>
            <a:pPr lvl="1"/>
            <a:r>
              <a:rPr lang="en-GB" dirty="0" smtClean="0"/>
              <a:t>Only needed by </a:t>
            </a:r>
            <a:r>
              <a:rPr lang="en-GB" dirty="0" err="1" smtClean="0"/>
              <a:t>Topo</a:t>
            </a:r>
            <a:r>
              <a:rPr lang="en-GB" dirty="0" smtClean="0"/>
              <a:t> algorithms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1" r="33025"/>
          <a:stretch/>
        </p:blipFill>
        <p:spPr bwMode="auto">
          <a:xfrm>
            <a:off x="5832000" y="1626158"/>
            <a:ext cx="3096000" cy="167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104862" y="2241214"/>
            <a:ext cx="1600200" cy="16002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>
                <a:solidFill>
                  <a:schemeClr val="tx1"/>
                </a:solidFill>
              </a:rPr>
              <a:t>Topo</a:t>
            </a:r>
            <a:r>
              <a:rPr lang="en-GB" sz="2400" b="1" dirty="0" smtClean="0">
                <a:solidFill>
                  <a:schemeClr val="tx1"/>
                </a:solidFill>
              </a:rPr>
              <a:t> 3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Lepton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FPGA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04862" y="4300235"/>
            <a:ext cx="1600200" cy="16002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>
                <a:solidFill>
                  <a:schemeClr val="tx1"/>
                </a:solidFill>
              </a:rPr>
              <a:t>Topo</a:t>
            </a:r>
            <a:r>
              <a:rPr lang="en-GB" sz="2400" b="1" dirty="0" smtClean="0">
                <a:solidFill>
                  <a:schemeClr val="tx1"/>
                </a:solidFill>
              </a:rPr>
              <a:t> 3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Jet/Energy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FPGA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160062" y="2546014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156008" y="2927014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160062" y="3308014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160062" y="3664695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146280" y="4755814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142226" y="5060614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146280" y="5441614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146280" y="5798295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160062" y="4374814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705062" y="2550878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705062" y="3070497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705062" y="3520481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697361" y="4624411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697361" y="5144030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697361" y="5594014"/>
            <a:ext cx="902241" cy="4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72027" y="1675432"/>
            <a:ext cx="1078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Fibres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4926" y="1675433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Bits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08357" y="215918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32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08357" y="26961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16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08357" y="3146496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(16)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00656" y="417186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16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8357" y="478592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48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08357" y="52107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48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10546" y="2311584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EM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10546" y="2810481"/>
            <a:ext cx="693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TAU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99602" y="3289648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</a:rPr>
              <a:t>M</a:t>
            </a:r>
            <a:r>
              <a:rPr lang="en-GB" sz="2400" b="1" dirty="0" smtClean="0">
                <a:solidFill>
                  <a:srgbClr val="00B050"/>
                </a:solidFill>
              </a:rPr>
              <a:t>U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3386" y="4374814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Energy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99602" y="4869502"/>
            <a:ext cx="840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</a:rPr>
              <a:t>j</a:t>
            </a:r>
            <a:r>
              <a:rPr lang="en-GB" sz="2400" b="1" dirty="0" smtClean="0">
                <a:solidFill>
                  <a:srgbClr val="00B050"/>
                </a:solidFill>
              </a:rPr>
              <a:t> JETs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65938" y="5368045"/>
            <a:ext cx="908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g JETs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6966" y="2357750"/>
            <a:ext cx="90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EM low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6966" y="2747212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EM high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2459" y="3114712"/>
            <a:ext cx="103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TAU high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0861" y="3504957"/>
            <a:ext cx="1102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(MUCTPI)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63357" y="214585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24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59303" y="25519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24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63357" y="291566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24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23267" y="3312276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(8)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4302" y="4195012"/>
            <a:ext cx="9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j Energy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1088" y="4563253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>
                <a:solidFill>
                  <a:srgbClr val="00B050"/>
                </a:solidFill>
              </a:rPr>
              <a:t>jJET</a:t>
            </a:r>
            <a:r>
              <a:rPr lang="en-GB" b="1" dirty="0" smtClean="0">
                <a:solidFill>
                  <a:srgbClr val="00B050"/>
                </a:solidFill>
              </a:rPr>
              <a:t> high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7013" y="4869502"/>
            <a:ext cx="95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>
                <a:solidFill>
                  <a:srgbClr val="00B050"/>
                </a:solidFill>
              </a:rPr>
              <a:t>jJET</a:t>
            </a:r>
            <a:r>
              <a:rPr lang="en-GB" b="1" dirty="0" smtClean="0">
                <a:solidFill>
                  <a:srgbClr val="00B050"/>
                </a:solidFill>
              </a:rPr>
              <a:t> low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610" y="5224682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g Global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059" y="5578436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g JET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49575" y="399336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14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42065" y="437481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28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33360" y="468722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mtClean="0">
                <a:solidFill>
                  <a:srgbClr val="7030A0"/>
                </a:solidFill>
              </a:rPr>
              <a:t>28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19810" y="50630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419810" y="540934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7030A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9001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 on Simple </a:t>
            </a:r>
            <a:r>
              <a:rPr lang="en-GB" dirty="0" err="1" smtClean="0"/>
              <a:t>Topo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Looks feasible in terms of inputs</a:t>
            </a:r>
          </a:p>
          <a:p>
            <a:pPr lvl="1"/>
            <a:r>
              <a:rPr lang="en-GB" sz="2000" dirty="0" smtClean="0"/>
              <a:t>But already clear input fibre count is tight per FPGA</a:t>
            </a:r>
          </a:p>
          <a:p>
            <a:pPr lvl="1"/>
            <a:r>
              <a:rPr lang="en-GB" sz="2000" dirty="0" smtClean="0"/>
              <a:t>Already at ~80 inputs just for jet inputs</a:t>
            </a:r>
          </a:p>
          <a:p>
            <a:pPr lvl="1"/>
            <a:r>
              <a:rPr lang="en-GB" sz="2000" dirty="0" smtClean="0"/>
              <a:t>This looks tighter to me now I’ve understood the </a:t>
            </a:r>
            <a:r>
              <a:rPr lang="en-GB" sz="2000" dirty="0" err="1" smtClean="0"/>
              <a:t>jFEX</a:t>
            </a:r>
            <a:r>
              <a:rPr lang="en-GB" sz="2000" dirty="0" smtClean="0"/>
              <a:t> outputs more fully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Note that already reduced maximum required FEX output copies from 6 to 5</a:t>
            </a:r>
          </a:p>
          <a:p>
            <a:pPr lvl="1"/>
            <a:r>
              <a:rPr lang="en-GB" sz="2000" dirty="0" smtClean="0"/>
              <a:t>Further reduction possible:</a:t>
            </a:r>
          </a:p>
          <a:p>
            <a:pPr lvl="2"/>
            <a:r>
              <a:rPr lang="en-GB" sz="1800" dirty="0" err="1"/>
              <a:t>e</a:t>
            </a:r>
            <a:r>
              <a:rPr lang="en-GB" sz="1800" dirty="0" err="1" smtClean="0"/>
              <a:t>g</a:t>
            </a:r>
            <a:r>
              <a:rPr lang="en-GB" sz="1800" dirty="0" smtClean="0"/>
              <a:t> don’t need high priority EM/TAU elsewhere (?)</a:t>
            </a:r>
          </a:p>
          <a:p>
            <a:pPr lvl="1"/>
            <a:endParaRPr lang="en-GB" sz="2200" dirty="0" smtClean="0"/>
          </a:p>
          <a:p>
            <a:endParaRPr lang="en-GB" sz="2400" dirty="0" smtClean="0"/>
          </a:p>
          <a:p>
            <a:pPr lvl="1"/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2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Topo</a:t>
            </a:r>
            <a:r>
              <a:rPr lang="en-GB" dirty="0" smtClean="0"/>
              <a:t> </a:t>
            </a:r>
            <a:r>
              <a:rPr lang="en-GB" dirty="0" err="1" smtClean="0"/>
              <a:t>Topos</a:t>
            </a:r>
            <a:r>
              <a:rPr lang="en-GB" dirty="0" smtClean="0"/>
              <a:t> Connectivity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Next stage of the process</a:t>
            </a:r>
          </a:p>
          <a:p>
            <a:pPr lvl="1"/>
            <a:r>
              <a:rPr lang="en-GB" dirty="0" smtClean="0"/>
              <a:t>Need to understand what inputs needed by each </a:t>
            </a:r>
            <a:r>
              <a:rPr lang="en-GB" dirty="0" err="1" smtClean="0"/>
              <a:t>Topo</a:t>
            </a:r>
            <a:r>
              <a:rPr lang="en-GB" dirty="0" smtClean="0"/>
              <a:t> algorithm</a:t>
            </a:r>
          </a:p>
          <a:p>
            <a:pPr lvl="1"/>
            <a:r>
              <a:rPr lang="en-GB" dirty="0" smtClean="0"/>
              <a:t>Partition similar algorithms into FPGAs</a:t>
            </a:r>
          </a:p>
          <a:p>
            <a:pPr lvl="1"/>
            <a:r>
              <a:rPr lang="en-GB" dirty="0" smtClean="0"/>
              <a:t>Use input link numerology suggested by TOPO 3, see if it is suitable for </a:t>
            </a:r>
            <a:r>
              <a:rPr lang="en-GB" dirty="0" err="1" smtClean="0"/>
              <a:t>Topo</a:t>
            </a:r>
            <a:r>
              <a:rPr lang="en-GB" dirty="0" smtClean="0"/>
              <a:t> </a:t>
            </a:r>
            <a:r>
              <a:rPr lang="en-GB" dirty="0" err="1" smtClean="0"/>
              <a:t>Topos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Some algorithms require many inputs</a:t>
            </a:r>
          </a:p>
          <a:p>
            <a:pPr lvl="1"/>
            <a:r>
              <a:rPr lang="en-GB" dirty="0" smtClean="0"/>
              <a:t>But there </a:t>
            </a:r>
            <a:r>
              <a:rPr lang="en-GB" dirty="0" err="1" smtClean="0"/>
              <a:t>mayb</a:t>
            </a:r>
            <a:r>
              <a:rPr lang="en-GB" dirty="0" smtClean="0"/>
              <a:t> be restrictions too in terms of unnecessary combination</a:t>
            </a:r>
          </a:p>
          <a:p>
            <a:pPr lvl="2"/>
            <a:r>
              <a:rPr lang="en-GB" dirty="0" smtClean="0"/>
              <a:t>Are high priority/threshold EM objects need at all?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But jets on their own already take up a large number of links</a:t>
            </a:r>
          </a:p>
          <a:p>
            <a:pPr lvl="1"/>
            <a:r>
              <a:rPr lang="en-GB" dirty="0" smtClean="0"/>
              <a:t>Do any algorithms overflow the 80 link input per FPGA?</a:t>
            </a:r>
          </a:p>
          <a:p>
            <a:pPr lvl="2"/>
            <a:r>
              <a:rPr lang="en-GB" dirty="0" smtClean="0"/>
              <a:t>I’m hoping not many</a:t>
            </a:r>
          </a:p>
          <a:p>
            <a:pPr lvl="2"/>
            <a:r>
              <a:rPr lang="en-GB" dirty="0" smtClean="0"/>
              <a:t>In these cases FPGA-FPGA link is required, </a:t>
            </a:r>
            <a:r>
              <a:rPr lang="en-GB" dirty="0" smtClean="0">
                <a:solidFill>
                  <a:srgbClr val="FF0000"/>
                </a:solidFill>
              </a:rPr>
              <a:t>plus extra latency</a:t>
            </a:r>
          </a:p>
          <a:p>
            <a:pPr lvl="2"/>
            <a:r>
              <a:rPr lang="en-GB" dirty="0" smtClean="0"/>
              <a:t>Or some </a:t>
            </a:r>
            <a:r>
              <a:rPr lang="en-GB" smtClean="0"/>
              <a:t>other alternative…</a:t>
            </a:r>
            <a:endParaRPr lang="en-GB"/>
          </a:p>
          <a:p>
            <a:pPr lvl="2"/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new </a:t>
            </a:r>
            <a:r>
              <a:rPr lang="en-GB" dirty="0" err="1" smtClean="0"/>
              <a:t>Topo</a:t>
            </a:r>
            <a:r>
              <a:rPr lang="en-GB" dirty="0" smtClean="0"/>
              <a:t>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924800" cy="46482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Already decided to increase </a:t>
            </a:r>
            <a:r>
              <a:rPr lang="en-GB" dirty="0" err="1" smtClean="0"/>
              <a:t>Topo</a:t>
            </a:r>
            <a:r>
              <a:rPr lang="en-GB" dirty="0" smtClean="0"/>
              <a:t> output bandwidth</a:t>
            </a:r>
          </a:p>
          <a:p>
            <a:pPr lvl="1"/>
            <a:r>
              <a:rPr lang="en-GB" dirty="0" smtClean="0"/>
              <a:t>For Phase-2 compatibility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Could also augment </a:t>
            </a:r>
            <a:r>
              <a:rPr lang="en-GB" dirty="0" err="1" smtClean="0"/>
              <a:t>Topo</a:t>
            </a:r>
            <a:r>
              <a:rPr lang="en-GB" dirty="0" smtClean="0"/>
              <a:t> capacity</a:t>
            </a:r>
          </a:p>
          <a:p>
            <a:pPr lvl="1"/>
            <a:r>
              <a:rPr lang="en-GB" dirty="0" smtClean="0"/>
              <a:t>Move to </a:t>
            </a:r>
            <a:r>
              <a:rPr lang="en-GB" dirty="0" err="1" smtClean="0"/>
              <a:t>Ultrascale</a:t>
            </a:r>
            <a:r>
              <a:rPr lang="en-GB" dirty="0" smtClean="0"/>
              <a:t> FPGA</a:t>
            </a:r>
          </a:p>
          <a:p>
            <a:pPr lvl="1"/>
            <a:r>
              <a:rPr lang="en-GB" dirty="0" smtClean="0"/>
              <a:t>120 fibre inputs</a:t>
            </a:r>
          </a:p>
          <a:p>
            <a:pPr lvl="1"/>
            <a:r>
              <a:rPr lang="en-GB" dirty="0" smtClean="0"/>
              <a:t>More processing resources</a:t>
            </a:r>
          </a:p>
          <a:p>
            <a:pPr lvl="2"/>
            <a:r>
              <a:rPr lang="en-GB" dirty="0" smtClean="0"/>
              <a:t>Current </a:t>
            </a:r>
            <a:r>
              <a:rPr lang="en-GB" dirty="0" err="1" smtClean="0"/>
              <a:t>Topo</a:t>
            </a:r>
            <a:r>
              <a:rPr lang="en-GB" dirty="0" smtClean="0"/>
              <a:t> is already very stretched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Obviously a ‘bigger’ </a:t>
            </a:r>
            <a:r>
              <a:rPr lang="en-GB" dirty="0" err="1" smtClean="0"/>
              <a:t>Topo</a:t>
            </a:r>
            <a:r>
              <a:rPr lang="en-GB" dirty="0" smtClean="0"/>
              <a:t> is going to be easier to handle</a:t>
            </a:r>
          </a:p>
          <a:p>
            <a:pPr lvl="1"/>
            <a:r>
              <a:rPr lang="en-GB" dirty="0" smtClean="0"/>
              <a:t>Less concern about input intricacies</a:t>
            </a:r>
          </a:p>
          <a:p>
            <a:pPr lvl="1"/>
            <a:r>
              <a:rPr lang="en-GB" dirty="0" smtClean="0"/>
              <a:t>Probably removes need for FPGA-FPGA added latency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But is it necessary?</a:t>
            </a:r>
          </a:p>
          <a:p>
            <a:pPr lvl="1"/>
            <a:r>
              <a:rPr lang="en-GB" dirty="0" smtClean="0"/>
              <a:t>Difficult to be sure, we need to study further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6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brief slide on Phase-2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72440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The Task Force is meant to have at least one eye on Phase-2</a:t>
            </a:r>
          </a:p>
          <a:p>
            <a:pPr lvl="1"/>
            <a:r>
              <a:rPr lang="en-GB" dirty="0" smtClean="0"/>
              <a:t>Future re-usability, of </a:t>
            </a:r>
            <a:r>
              <a:rPr lang="en-GB" dirty="0" err="1" smtClean="0"/>
              <a:t>Topo</a:t>
            </a:r>
            <a:r>
              <a:rPr lang="en-GB" dirty="0" smtClean="0"/>
              <a:t>, if possible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 smtClean="0"/>
              <a:t>My Opinion</a:t>
            </a:r>
          </a:p>
          <a:p>
            <a:pPr lvl="1"/>
            <a:r>
              <a:rPr lang="en-GB" dirty="0" err="1" smtClean="0"/>
              <a:t>Topo</a:t>
            </a:r>
            <a:r>
              <a:rPr lang="en-GB" dirty="0" smtClean="0"/>
              <a:t> (Level-0/1 or whatever) is NOT so important to architectural decisions</a:t>
            </a:r>
          </a:p>
          <a:p>
            <a:pPr lvl="1"/>
            <a:r>
              <a:rPr lang="en-GB" dirty="0" smtClean="0"/>
              <a:t>Compared to the rest of ATLAS, it’s not a cost driver</a:t>
            </a:r>
          </a:p>
          <a:p>
            <a:pPr lvl="2"/>
            <a:r>
              <a:rPr lang="en-GB" dirty="0" smtClean="0"/>
              <a:t>Complex and costly, yes, but small in number</a:t>
            </a:r>
          </a:p>
          <a:p>
            <a:pPr lvl="2"/>
            <a:r>
              <a:rPr lang="en-GB" dirty="0" smtClean="0"/>
              <a:t>Compared to replacing millions of channels of readout,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r>
              <a:rPr lang="en-GB" dirty="0" smtClean="0"/>
              <a:t>If you need a new module with a few more links and a bigger FPGA, it’s probably not such a big issue in terms of hardware design</a:t>
            </a:r>
          </a:p>
          <a:p>
            <a:pPr lvl="2"/>
            <a:r>
              <a:rPr lang="en-GB" dirty="0" smtClean="0"/>
              <a:t>Once the initial design is well validated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The real difficulty in </a:t>
            </a:r>
            <a:r>
              <a:rPr lang="en-GB" dirty="0" err="1" smtClean="0">
                <a:solidFill>
                  <a:srgbClr val="FF0000"/>
                </a:solidFill>
              </a:rPr>
              <a:t>Topo</a:t>
            </a:r>
            <a:r>
              <a:rPr lang="en-GB" dirty="0" smtClean="0">
                <a:solidFill>
                  <a:srgbClr val="FF0000"/>
                </a:solidFill>
              </a:rPr>
              <a:t> is not the hardware, it’s the firmware</a:t>
            </a:r>
          </a:p>
          <a:p>
            <a:pPr lvl="2"/>
            <a:r>
              <a:rPr lang="en-GB" dirty="0" smtClean="0"/>
              <a:t>This is probably true independently of the exact number of i/o links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r>
              <a:rPr lang="en-GB" dirty="0" smtClean="0"/>
              <a:t>Replacement strategy for ATLAS lifetime</a:t>
            </a:r>
          </a:p>
          <a:p>
            <a:pPr lvl="2"/>
            <a:r>
              <a:rPr lang="en-GB" dirty="0" smtClean="0"/>
              <a:t>OPAL had</a:t>
            </a:r>
            <a:r>
              <a:rPr lang="en-GB" dirty="0"/>
              <a:t> </a:t>
            </a:r>
            <a:r>
              <a:rPr lang="en-GB" dirty="0" smtClean="0"/>
              <a:t>working lifetime of 10 years, also one complete CTP replacement after ~5 years</a:t>
            </a:r>
          </a:p>
          <a:p>
            <a:pPr lvl="2"/>
            <a:r>
              <a:rPr lang="en-GB" dirty="0" smtClean="0"/>
              <a:t>We have no experience (yet) of the working lifetime of these complex modules</a:t>
            </a:r>
          </a:p>
          <a:p>
            <a:pPr lvl="2"/>
            <a:r>
              <a:rPr lang="en-GB" dirty="0" smtClean="0"/>
              <a:t>Replacing </a:t>
            </a:r>
            <a:r>
              <a:rPr lang="en-GB" dirty="0" err="1" smtClean="0"/>
              <a:t>FEXes</a:t>
            </a:r>
            <a:r>
              <a:rPr lang="en-GB" dirty="0" smtClean="0"/>
              <a:t>/</a:t>
            </a:r>
            <a:r>
              <a:rPr lang="en-GB" dirty="0" err="1" smtClean="0"/>
              <a:t>Topo</a:t>
            </a:r>
            <a:r>
              <a:rPr lang="en-GB" dirty="0" smtClean="0"/>
              <a:t>/CTP and similar every few years may be a worthwhile </a:t>
            </a:r>
            <a:r>
              <a:rPr lang="en-GB" smtClean="0"/>
              <a:t>exercise anyway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6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brief slide on Phase-2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72440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The Task Force is meant to have at least one eye on Phase-2</a:t>
            </a:r>
          </a:p>
          <a:p>
            <a:pPr lvl="1"/>
            <a:r>
              <a:rPr lang="en-GB" dirty="0" smtClean="0"/>
              <a:t>Future re-usability, of </a:t>
            </a:r>
            <a:r>
              <a:rPr lang="en-GB" dirty="0" err="1" smtClean="0"/>
              <a:t>Topo</a:t>
            </a:r>
            <a:r>
              <a:rPr lang="en-GB" dirty="0" smtClean="0"/>
              <a:t>, if possible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 smtClean="0"/>
              <a:t>My Opinion</a:t>
            </a:r>
          </a:p>
          <a:p>
            <a:pPr lvl="1"/>
            <a:r>
              <a:rPr lang="en-GB" dirty="0" err="1" smtClean="0"/>
              <a:t>Topo</a:t>
            </a:r>
            <a:r>
              <a:rPr lang="en-GB" dirty="0" smtClean="0"/>
              <a:t> (Level-0/1 or whatever) is NOT so important to architectural decisions</a:t>
            </a:r>
          </a:p>
          <a:p>
            <a:pPr lvl="1"/>
            <a:r>
              <a:rPr lang="en-GB" dirty="0" smtClean="0"/>
              <a:t>Compared to the rest of ATLAS, it’s not a cost driver</a:t>
            </a:r>
          </a:p>
          <a:p>
            <a:pPr lvl="2"/>
            <a:r>
              <a:rPr lang="en-GB" dirty="0" smtClean="0"/>
              <a:t>Complex and costly, yes, but small in number</a:t>
            </a:r>
          </a:p>
          <a:p>
            <a:pPr lvl="2"/>
            <a:r>
              <a:rPr lang="en-GB" dirty="0" smtClean="0"/>
              <a:t>Compared to replacing millions of channels of readout,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r>
              <a:rPr lang="en-GB" dirty="0" smtClean="0"/>
              <a:t>If you need a new module with a few more links and a bigger FPGA, it’s probably not such a big issue in terms of hardware design</a:t>
            </a:r>
          </a:p>
          <a:p>
            <a:pPr lvl="2"/>
            <a:r>
              <a:rPr lang="en-GB" dirty="0" smtClean="0"/>
              <a:t>Once the initial design is well validated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The real difficulty in </a:t>
            </a:r>
            <a:r>
              <a:rPr lang="en-GB" dirty="0" err="1" smtClean="0">
                <a:solidFill>
                  <a:srgbClr val="FF0000"/>
                </a:solidFill>
              </a:rPr>
              <a:t>Topo</a:t>
            </a:r>
            <a:r>
              <a:rPr lang="en-GB" dirty="0" smtClean="0">
                <a:solidFill>
                  <a:srgbClr val="FF0000"/>
                </a:solidFill>
              </a:rPr>
              <a:t> is not the hardware, it’s the firmware</a:t>
            </a:r>
          </a:p>
          <a:p>
            <a:pPr lvl="2"/>
            <a:r>
              <a:rPr lang="en-GB" dirty="0" smtClean="0"/>
              <a:t>This is probably true independently of the exact number of i/o links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r>
              <a:rPr lang="en-GB" dirty="0" smtClean="0"/>
              <a:t>Replacement strategy for ATLAS lifetime</a:t>
            </a:r>
          </a:p>
          <a:p>
            <a:pPr lvl="2"/>
            <a:r>
              <a:rPr lang="en-GB" dirty="0" smtClean="0"/>
              <a:t>OPAL had</a:t>
            </a:r>
            <a:r>
              <a:rPr lang="en-GB" dirty="0"/>
              <a:t> </a:t>
            </a:r>
            <a:r>
              <a:rPr lang="en-GB" dirty="0" smtClean="0"/>
              <a:t>working lifetime of 10 years, also one complete CTP replacement after ~5 years</a:t>
            </a:r>
          </a:p>
          <a:p>
            <a:pPr lvl="2"/>
            <a:r>
              <a:rPr lang="en-GB" dirty="0" smtClean="0"/>
              <a:t>We have no experience (yet) of the working lifetime of these complex modules</a:t>
            </a:r>
          </a:p>
          <a:p>
            <a:pPr lvl="2"/>
            <a:r>
              <a:rPr lang="en-GB" dirty="0" smtClean="0"/>
              <a:t>Replacing </a:t>
            </a:r>
            <a:r>
              <a:rPr lang="en-GB" dirty="0" err="1" smtClean="0"/>
              <a:t>FEXes</a:t>
            </a:r>
            <a:r>
              <a:rPr lang="en-GB" dirty="0" smtClean="0"/>
              <a:t>/</a:t>
            </a:r>
            <a:r>
              <a:rPr lang="en-GB" dirty="0" err="1" smtClean="0"/>
              <a:t>Topo</a:t>
            </a:r>
            <a:r>
              <a:rPr lang="en-GB" dirty="0" smtClean="0"/>
              <a:t>/CTP and similar every few years may be a worthwhile </a:t>
            </a:r>
            <a:r>
              <a:rPr lang="en-GB" smtClean="0"/>
              <a:t>exercise anyway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89370" y="2057400"/>
            <a:ext cx="5854430" cy="353943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Recent News, Phase-2 Decision:</a:t>
            </a:r>
          </a:p>
          <a:p>
            <a:pPr algn="ctr"/>
            <a:endParaRPr lang="en-GB" sz="3200" dirty="0" smtClean="0"/>
          </a:p>
          <a:p>
            <a:pPr algn="ctr"/>
            <a:r>
              <a:rPr lang="en-GB" sz="3200" dirty="0" smtClean="0"/>
              <a:t>Phase-2 </a:t>
            </a:r>
            <a:r>
              <a:rPr lang="en-GB" sz="3200" dirty="0" err="1" smtClean="0"/>
              <a:t>Topo</a:t>
            </a:r>
            <a:r>
              <a:rPr lang="en-GB" sz="3200" dirty="0" smtClean="0"/>
              <a:t> architecture</a:t>
            </a:r>
          </a:p>
          <a:p>
            <a:pPr algn="ctr"/>
            <a:r>
              <a:rPr lang="en-GB" sz="3200" dirty="0"/>
              <a:t>l</a:t>
            </a:r>
            <a:r>
              <a:rPr lang="en-GB" sz="3200" dirty="0" smtClean="0"/>
              <a:t>ikely to be new/different</a:t>
            </a:r>
          </a:p>
          <a:p>
            <a:pPr algn="ctr"/>
            <a:endParaRPr lang="en-GB" sz="3200" dirty="0" smtClean="0"/>
          </a:p>
          <a:p>
            <a:pPr algn="ctr"/>
            <a:r>
              <a:rPr lang="en-GB" sz="3200" dirty="0" smtClean="0"/>
              <a:t>No need to think too hard</a:t>
            </a:r>
          </a:p>
          <a:p>
            <a:pPr algn="ctr"/>
            <a:r>
              <a:rPr lang="en-GB" sz="3200" dirty="0"/>
              <a:t>a</a:t>
            </a:r>
            <a:r>
              <a:rPr lang="en-GB" sz="3200" dirty="0" smtClean="0"/>
              <a:t>bout forward compatibility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4230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Proposal for Simple </a:t>
            </a:r>
            <a:r>
              <a:rPr lang="en-GB" dirty="0" err="1" smtClean="0"/>
              <a:t>Topo</a:t>
            </a:r>
            <a:r>
              <a:rPr lang="en-GB" dirty="0" smtClean="0"/>
              <a:t> connectivity made</a:t>
            </a:r>
          </a:p>
          <a:p>
            <a:pPr lvl="1"/>
            <a:r>
              <a:rPr lang="en-GB" dirty="0" smtClean="0"/>
              <a:t>Had one iteration with the task force, leading to some updates</a:t>
            </a:r>
          </a:p>
          <a:p>
            <a:pPr lvl="1"/>
            <a:r>
              <a:rPr lang="en-GB" dirty="0" smtClean="0"/>
              <a:t>Need to understand connectivity to CTP</a:t>
            </a:r>
          </a:p>
          <a:p>
            <a:pPr lvl="1"/>
            <a:r>
              <a:rPr lang="en-GB" dirty="0" smtClean="0"/>
              <a:t>If reasonable can move onto </a:t>
            </a:r>
            <a:r>
              <a:rPr lang="en-GB" dirty="0" err="1" smtClean="0"/>
              <a:t>Topo</a:t>
            </a:r>
            <a:r>
              <a:rPr lang="en-GB" dirty="0" smtClean="0"/>
              <a:t> algorithm connectivity</a:t>
            </a:r>
          </a:p>
          <a:p>
            <a:pPr lvl="1"/>
            <a:r>
              <a:rPr lang="en-GB" dirty="0" smtClean="0"/>
              <a:t>Starting to look at current and potential future </a:t>
            </a:r>
            <a:r>
              <a:rPr lang="en-GB" dirty="0" err="1" smtClean="0"/>
              <a:t>Topo</a:t>
            </a:r>
            <a:r>
              <a:rPr lang="en-GB" dirty="0" smtClean="0"/>
              <a:t> algorithms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Run 3 setup seems feasible with current module specifications</a:t>
            </a:r>
          </a:p>
          <a:p>
            <a:pPr lvl="1"/>
            <a:r>
              <a:rPr lang="en-GB" dirty="0" smtClean="0"/>
              <a:t>But recent understanding of </a:t>
            </a:r>
            <a:r>
              <a:rPr lang="en-GB" dirty="0" err="1" smtClean="0"/>
              <a:t>jFEX</a:t>
            </a:r>
            <a:r>
              <a:rPr lang="en-GB" dirty="0" smtClean="0"/>
              <a:t> outputs makes it look tighter than I’d originally thought</a:t>
            </a:r>
          </a:p>
          <a:p>
            <a:pPr lvl="1"/>
            <a:r>
              <a:rPr lang="en-GB" dirty="0" smtClean="0"/>
              <a:t>One potential big pitfall: latency</a:t>
            </a:r>
          </a:p>
          <a:p>
            <a:pPr lvl="1"/>
            <a:r>
              <a:rPr lang="en-GB" dirty="0" smtClean="0"/>
              <a:t>it might all be a lot easier with new modules containing more links</a:t>
            </a:r>
          </a:p>
          <a:p>
            <a:pPr lvl="2"/>
            <a:r>
              <a:rPr lang="en-GB" dirty="0" smtClean="0"/>
              <a:t>Would probably lead to simpler cabling, and less need to distinguish dedicated </a:t>
            </a:r>
            <a:r>
              <a:rPr lang="en-GB" dirty="0" err="1" smtClean="0"/>
              <a:t>Topo</a:t>
            </a:r>
            <a:r>
              <a:rPr lang="en-GB" dirty="0" smtClean="0"/>
              <a:t> modules</a:t>
            </a:r>
          </a:p>
          <a:p>
            <a:pPr lvl="3"/>
            <a:r>
              <a:rPr lang="en-GB" dirty="0" smtClean="0">
                <a:solidFill>
                  <a:srgbClr val="FF0000"/>
                </a:solidFill>
              </a:rPr>
              <a:t>SIMPLE IS GOOD</a:t>
            </a:r>
          </a:p>
          <a:p>
            <a:pPr lvl="2"/>
            <a:r>
              <a:rPr lang="en-GB" dirty="0" smtClean="0"/>
              <a:t>Maybe some need for </a:t>
            </a:r>
            <a:r>
              <a:rPr lang="en-GB" smtClean="0"/>
              <a:t>fibre spaghetti remains</a:t>
            </a:r>
            <a:endParaRPr lang="en-GB" dirty="0" smtClean="0"/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‘Typical’ Topological Menu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19001"/>
              </p:ext>
            </p:extLst>
          </p:nvPr>
        </p:nvGraphicFramePr>
        <p:xfrm>
          <a:off x="470770" y="1962695"/>
          <a:ext cx="8229600" cy="4329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2352">
                  <a:extLst>
                    <a:ext uri="{9D8B030D-6E8A-4147-A177-3AD203B41FA5}">
                      <a16:colId xmlns:a16="http://schemas.microsoft.com/office/drawing/2014/main" val="146648194"/>
                    </a:ext>
                  </a:extLst>
                </a:gridCol>
                <a:gridCol w="2232807">
                  <a:extLst>
                    <a:ext uri="{9D8B030D-6E8A-4147-A177-3AD203B41FA5}">
                      <a16:colId xmlns:a16="http://schemas.microsoft.com/office/drawing/2014/main" val="3722511247"/>
                    </a:ext>
                  </a:extLst>
                </a:gridCol>
                <a:gridCol w="2510309">
                  <a:extLst>
                    <a:ext uri="{9D8B030D-6E8A-4147-A177-3AD203B41FA5}">
                      <a16:colId xmlns:a16="http://schemas.microsoft.com/office/drawing/2014/main" val="1033928646"/>
                    </a:ext>
                  </a:extLst>
                </a:gridCol>
                <a:gridCol w="1534132">
                  <a:extLst>
                    <a:ext uri="{9D8B030D-6E8A-4147-A177-3AD203B41FA5}">
                      <a16:colId xmlns:a16="http://schemas.microsoft.com/office/drawing/2014/main" val="2008864083"/>
                    </a:ext>
                  </a:extLst>
                </a:gridCol>
              </a:tblGrid>
              <a:tr h="465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TOB types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Approximate 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number of Algorithms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Physics Case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Location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7625084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0852949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MU only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 Physics and S.M. J/psi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MUCTPI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1247369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3608433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EM only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J/psi electron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TOPO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6947287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Jet only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15*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SUSY, Exotics (MJJ)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TOPO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0121035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MU + XE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Exotics (Late)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TOPO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8508360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MU + EM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Exotics (LFV)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TOPO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8990930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MU + Jet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B-tag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TOPO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242691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Jet + XE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Higgs, SUSY (KF)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TOPO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690050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222297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7030A0"/>
                          </a:solidFill>
                          <a:effectLst/>
                        </a:rPr>
                        <a:t>MU + Jet + Tau</a:t>
                      </a:r>
                      <a:endParaRPr lang="en-GB" sz="11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Higgs (Disambiguation)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TOPO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7689247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EM + Jet + Tau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Higgs (Disambiguation)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TOPO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9871258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XE + Jet + Tau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Higgs (Disambiguation)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TOPO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7410102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XE + Jet + EM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J/psi electron (tag/probe)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TOPO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3153958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EM + Tau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Exotics (LLP)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TOPO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3451247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0461563"/>
                  </a:ext>
                </a:extLst>
              </a:tr>
              <a:tr h="227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* plus more using gFex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348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7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573" y="1947192"/>
            <a:ext cx="6596090" cy="41600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‘Simple’ TOPO1 Module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2527"/>
            <a:ext cx="2971800" cy="4126512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Pure multiplicities</a:t>
            </a:r>
          </a:p>
          <a:p>
            <a:pPr lvl="1"/>
            <a:r>
              <a:rPr lang="en-GB" sz="2000" dirty="0" smtClean="0"/>
              <a:t>Replaces CMX</a:t>
            </a:r>
          </a:p>
          <a:p>
            <a:r>
              <a:rPr lang="en-GB" sz="2400" dirty="0" smtClean="0"/>
              <a:t>Includes new </a:t>
            </a:r>
            <a:r>
              <a:rPr lang="en-GB" sz="2400" dirty="0" err="1" smtClean="0"/>
              <a:t>gFEX</a:t>
            </a:r>
            <a:r>
              <a:rPr lang="en-GB" sz="2400" dirty="0" smtClean="0"/>
              <a:t> outputs</a:t>
            </a:r>
          </a:p>
          <a:p>
            <a:r>
              <a:rPr lang="en-GB" sz="2400" dirty="0" smtClean="0"/>
              <a:t>Simple, fast, parallel algorithms</a:t>
            </a:r>
          </a:p>
          <a:p>
            <a:r>
              <a:rPr lang="en-GB" sz="2400" dirty="0" smtClean="0"/>
              <a:t>(No Muon inputs or outputs)</a:t>
            </a:r>
          </a:p>
          <a:p>
            <a:r>
              <a:rPr lang="en-GB" sz="2400" dirty="0" smtClean="0"/>
              <a:t>Fits into current </a:t>
            </a:r>
            <a:r>
              <a:rPr lang="en-GB" sz="2400" dirty="0" err="1" smtClean="0"/>
              <a:t>Topo</a:t>
            </a:r>
            <a:r>
              <a:rPr lang="en-GB" sz="2400" dirty="0" smtClean="0"/>
              <a:t> design</a:t>
            </a:r>
          </a:p>
          <a:p>
            <a:pPr lvl="1"/>
            <a:r>
              <a:rPr lang="en-GB" sz="2000" dirty="0" smtClean="0"/>
              <a:t>In terms of i/o</a:t>
            </a:r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4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795216"/>
            <a:ext cx="6769993" cy="42452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TOPO2 Module:</a:t>
            </a:r>
            <a:br>
              <a:rPr lang="en-GB" dirty="0" smtClean="0"/>
            </a:br>
            <a:r>
              <a:rPr lang="en-GB" dirty="0" smtClean="0"/>
              <a:t>small topological combinations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6001"/>
            <a:ext cx="2971800" cy="4126512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Mostly single and double TOB type triggers</a:t>
            </a:r>
            <a:endParaRPr lang="en-GB" sz="2000" dirty="0" smtClean="0"/>
          </a:p>
          <a:p>
            <a:r>
              <a:rPr lang="en-GB" sz="2400" dirty="0" smtClean="0"/>
              <a:t>Allows </a:t>
            </a:r>
            <a:r>
              <a:rPr lang="en-GB" sz="2400" dirty="0" err="1" smtClean="0"/>
              <a:t>gFEX</a:t>
            </a:r>
            <a:r>
              <a:rPr lang="en-GB" sz="2400" dirty="0" smtClean="0"/>
              <a:t> equivalent of JET triggers</a:t>
            </a:r>
            <a:endParaRPr lang="en-GB" sz="2400" dirty="0" smtClean="0"/>
          </a:p>
          <a:p>
            <a:r>
              <a:rPr lang="en-GB" sz="2400" dirty="0" smtClean="0"/>
              <a:t>No Inter-FPGA communication</a:t>
            </a:r>
            <a:endParaRPr lang="en-GB" sz="2400" dirty="0" smtClean="0"/>
          </a:p>
          <a:p>
            <a:r>
              <a:rPr lang="en-GB" sz="2400" dirty="0" smtClean="0"/>
              <a:t>Fits into current </a:t>
            </a:r>
            <a:r>
              <a:rPr lang="en-GB" sz="2400" dirty="0" err="1" smtClean="0"/>
              <a:t>Topo</a:t>
            </a:r>
            <a:r>
              <a:rPr lang="en-GB" sz="2400" dirty="0" smtClean="0"/>
              <a:t> design</a:t>
            </a:r>
          </a:p>
          <a:p>
            <a:pPr lvl="1"/>
            <a:r>
              <a:rPr lang="en-GB" sz="2000" dirty="0" smtClean="0"/>
              <a:t>In terms of i/o</a:t>
            </a:r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5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8" y="1840858"/>
            <a:ext cx="6553200" cy="4094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TOPO3 Module:</a:t>
            </a:r>
            <a:br>
              <a:rPr lang="en-GB" dirty="0" smtClean="0"/>
            </a:br>
            <a:r>
              <a:rPr lang="en-GB" dirty="0" smtClean="0"/>
              <a:t>Multi-TOB combinations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2527"/>
            <a:ext cx="2971800" cy="4126512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ALL TOB types </a:t>
            </a:r>
            <a:r>
              <a:rPr lang="en-GB" sz="2400" dirty="0" smtClean="0"/>
              <a:t>combined in one place!</a:t>
            </a:r>
            <a:endParaRPr lang="en-GB" sz="2000" dirty="0" smtClean="0"/>
          </a:p>
          <a:p>
            <a:r>
              <a:rPr lang="en-GB" sz="2400" dirty="0" smtClean="0"/>
              <a:t>Huge input requirement for one FPGA</a:t>
            </a:r>
          </a:p>
          <a:p>
            <a:r>
              <a:rPr lang="en-GB" sz="2400" dirty="0" smtClean="0"/>
              <a:t>Better separation possible but…</a:t>
            </a:r>
            <a:endParaRPr lang="en-GB" sz="2400" dirty="0" smtClean="0"/>
          </a:p>
          <a:p>
            <a:r>
              <a:rPr lang="en-GB" sz="2400" dirty="0" smtClean="0"/>
              <a:t>A </a:t>
            </a:r>
            <a:r>
              <a:rPr lang="en-GB" sz="2400" dirty="0" err="1" smtClean="0"/>
              <a:t>Jet+Tau+EM</a:t>
            </a:r>
            <a:r>
              <a:rPr lang="en-GB" sz="2400" dirty="0" smtClean="0"/>
              <a:t> algorithm alone requires 152 links</a:t>
            </a:r>
            <a:endParaRPr lang="en-GB" sz="2000" dirty="0" smtClean="0"/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34100" y="4243301"/>
            <a:ext cx="2971800" cy="23860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Clearly doesn’t fit into current </a:t>
            </a:r>
            <a:r>
              <a:rPr lang="en-GB" sz="2400" dirty="0" err="1" smtClean="0"/>
              <a:t>Topo</a:t>
            </a:r>
            <a:r>
              <a:rPr lang="en-GB" sz="2400" dirty="0"/>
              <a:t> </a:t>
            </a:r>
            <a:r>
              <a:rPr lang="en-GB" sz="2400" dirty="0" smtClean="0"/>
              <a:t>design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Question: do we really need two fibres for Jet/EM/Tau TOBs</a:t>
            </a:r>
            <a:endParaRPr lang="en-GB" sz="2000" dirty="0" smtClean="0">
              <a:solidFill>
                <a:srgbClr val="FF0000"/>
              </a:solidFill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486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452" y="1980777"/>
            <a:ext cx="6351740" cy="41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TOPO3 in current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07748"/>
            <a:ext cx="3124200" cy="412651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If we can get away with 6/7 TOBs per EM, TAU, JET…</a:t>
            </a:r>
          </a:p>
          <a:p>
            <a:r>
              <a:rPr lang="en-GB" sz="2400" dirty="0" smtClean="0"/>
              <a:t>Still a difficult ask for current </a:t>
            </a:r>
            <a:r>
              <a:rPr lang="en-GB" sz="2400" dirty="0" err="1" smtClean="0"/>
              <a:t>Topo</a:t>
            </a:r>
            <a:endParaRPr lang="en-GB" sz="2400" dirty="0" smtClean="0"/>
          </a:p>
          <a:p>
            <a:r>
              <a:rPr lang="en-GB" sz="2400" dirty="0" smtClean="0"/>
              <a:t>Also requires data forwarding, many algorithms will be slow</a:t>
            </a:r>
          </a:p>
          <a:p>
            <a:pPr lvl="1"/>
            <a:r>
              <a:rPr lang="en-GB" sz="2000" dirty="0" smtClean="0"/>
              <a:t>Latency problems?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016449"/>
            <a:ext cx="6657016" cy="40362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TOPO3 in upgraded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62607"/>
            <a:ext cx="3124200" cy="4126512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TAU fibre is (probably) least sensitive to overflows</a:t>
            </a:r>
          </a:p>
          <a:p>
            <a:r>
              <a:rPr lang="en-GB" sz="2400" dirty="0" smtClean="0"/>
              <a:t>But Tau Higgs trigger is one of the big users of </a:t>
            </a:r>
            <a:r>
              <a:rPr lang="en-GB" sz="2400" dirty="0" err="1" smtClean="0"/>
              <a:t>Topo</a:t>
            </a:r>
            <a:r>
              <a:rPr lang="en-GB" sz="2400" dirty="0" smtClean="0"/>
              <a:t>, so be careful</a:t>
            </a:r>
            <a:endParaRPr lang="en-GB" sz="2400" dirty="0" smtClean="0"/>
          </a:p>
          <a:p>
            <a:r>
              <a:rPr lang="en-GB" sz="2400" dirty="0" smtClean="0"/>
              <a:t>Need to study algorithms and compromises</a:t>
            </a:r>
          </a:p>
          <a:p>
            <a:pPr lvl="1"/>
            <a:r>
              <a:rPr lang="en-GB" sz="1900" dirty="0" smtClean="0"/>
              <a:t>Most of these triggers using truncated lists anyway?</a:t>
            </a:r>
            <a:endParaRPr lang="en-GB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28th 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L1Topo requirements for Phase-1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CF46-7992-4875-B408-1955E4CDBF8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3386</Words>
  <Application>Microsoft Office PowerPoint</Application>
  <PresentationFormat>On-screen Show (4:3)</PresentationFormat>
  <Paragraphs>675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SimSun</vt:lpstr>
      <vt:lpstr>Arial</vt:lpstr>
      <vt:lpstr>Calibri</vt:lpstr>
      <vt:lpstr>Tahoma</vt:lpstr>
      <vt:lpstr>Office Theme</vt:lpstr>
      <vt:lpstr>L1Topo requirements for Phase-1</vt:lpstr>
      <vt:lpstr>Outline of document</vt:lpstr>
      <vt:lpstr>Outline of Talk</vt:lpstr>
      <vt:lpstr>‘Typical’ Topological Menu</vt:lpstr>
      <vt:lpstr>‘Simple’ TOPO1 Module</vt:lpstr>
      <vt:lpstr>TOPO2 Module: small topological combinations</vt:lpstr>
      <vt:lpstr>TOPO3 Module: Multi-TOB combinations</vt:lpstr>
      <vt:lpstr>TOPO3 in current design</vt:lpstr>
      <vt:lpstr>TOPO3 in upgraded design</vt:lpstr>
      <vt:lpstr>Commissioning at Phase-1</vt:lpstr>
      <vt:lpstr>First n days of Run-3</vt:lpstr>
      <vt:lpstr>Conclusions</vt:lpstr>
      <vt:lpstr>Backup</vt:lpstr>
      <vt:lpstr>L1Topo for Phase-1 Taskforce Latest News</vt:lpstr>
      <vt:lpstr>Reminder: Topo Requirements Task Force - who not to blame</vt:lpstr>
      <vt:lpstr>Next steps (from 2nd meeting with notes)</vt:lpstr>
      <vt:lpstr>(Most of) rest of today’s talk</vt:lpstr>
      <vt:lpstr>Commissioning at Phase-1</vt:lpstr>
      <vt:lpstr>Phase-1 Commisioning</vt:lpstr>
      <vt:lpstr>The big picture</vt:lpstr>
      <vt:lpstr>Assumptions</vt:lpstr>
      <vt:lpstr>Consequences</vt:lpstr>
      <vt:lpstr>EM threshold usage</vt:lpstr>
      <vt:lpstr>Tau threshold usage</vt:lpstr>
      <vt:lpstr>Jet threshold usage</vt:lpstr>
      <vt:lpstr>Muon threshold usage</vt:lpstr>
      <vt:lpstr>Energy Thresholds  and Heavy Ions</vt:lpstr>
      <vt:lpstr>Summary of Lessons  from current non-Topo items</vt:lpstr>
      <vt:lpstr>Overall strategy</vt:lpstr>
      <vt:lpstr>eFEX outputs</vt:lpstr>
      <vt:lpstr>jFEX outputs</vt:lpstr>
      <vt:lpstr>gFEX outputs</vt:lpstr>
      <vt:lpstr>TOPO 3 Connectivity (aka Simple Topo)</vt:lpstr>
      <vt:lpstr>Comments on Simple Topo</vt:lpstr>
      <vt:lpstr>Topo Topos Connectivity </vt:lpstr>
      <vt:lpstr>A new Topo revision</vt:lpstr>
      <vt:lpstr>A brief slide on Phase-2</vt:lpstr>
      <vt:lpstr>A brief slide on Phase-2</vt:lpstr>
      <vt:lpstr>Conclusions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</dc:title>
  <dc:creator>hillier</dc:creator>
  <cp:lastModifiedBy>sjh</cp:lastModifiedBy>
  <cp:revision>857</cp:revision>
  <dcterms:created xsi:type="dcterms:W3CDTF">2008-09-29T19:31:40Z</dcterms:created>
  <dcterms:modified xsi:type="dcterms:W3CDTF">2017-02-28T11:08:46Z</dcterms:modified>
</cp:coreProperties>
</file>