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6" r:id="rId4"/>
    <p:sldId id="259" r:id="rId5"/>
    <p:sldId id="264" r:id="rId6"/>
    <p:sldId id="271" r:id="rId7"/>
    <p:sldId id="263" r:id="rId8"/>
    <p:sldId id="274" r:id="rId9"/>
    <p:sldId id="260" r:id="rId10"/>
    <p:sldId id="272" r:id="rId11"/>
    <p:sldId id="265" r:id="rId12"/>
    <p:sldId id="275" r:id="rId13"/>
    <p:sldId id="262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5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51DEBF-7A87-4885-B026-54D1D323027A}" type="datetimeFigureOut">
              <a:rPr lang="en-GB" smtClean="0"/>
              <a:t>03/09/2018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1ABD4-DD53-444C-9112-24FB4F14AC44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25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27392-EBCA-44C4-94AD-7EE7F89EE8AC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7803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84E323-34BF-467E-AF69-77ECEAB98C7C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373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5DE14-EE21-48A6-BDB7-44A021A2C20C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76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549-3AFE-459E-83AE-C2B2CDD4BB01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96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7BE161-8243-43C6-8454-5719CC6779E3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179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716AF-F3AF-422B-8DFD-543E64ED682F}" type="datetime1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427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5EDC8-C5F7-4A45-A32A-5189473FBF5C}" type="datetime1">
              <a:rPr lang="en-GB" smtClean="0"/>
              <a:t>03/09/2018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7554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B850-5528-4ABC-8202-FA4D5FE9D10B}" type="datetime1">
              <a:rPr lang="en-GB" smtClean="0"/>
              <a:t>03/09/2018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659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6873AE-724D-4C92-98B3-999A4C5C77FB}" type="datetime1">
              <a:rPr lang="en-GB" smtClean="0"/>
              <a:t>03/09/2018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4415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46C05-4190-4577-B0EB-11709549ADC6}" type="datetime1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6635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6A9B8-9EE6-4512-8E56-C526921F2031}" type="datetime1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1987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40A86-91F5-4196-91A3-E00635C55785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745C4-57A1-4415-B23A-95E1C4040F6E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760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cern.ch/event/728398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indico.cern.ch/event/72840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I</a:t>
            </a:r>
            <a:r>
              <a:rPr lang="en-GB" dirty="0" smtClean="0"/>
              <a:t>nstallation </a:t>
            </a:r>
            <a:r>
              <a:rPr lang="en-GB" dirty="0"/>
              <a:t>and </a:t>
            </a:r>
            <a:r>
              <a:rPr lang="en-GB" dirty="0" smtClean="0"/>
              <a:t>Commissioning Plans </a:t>
            </a:r>
            <a:r>
              <a:rPr lang="en-GB" dirty="0"/>
              <a:t>for the </a:t>
            </a:r>
            <a:r>
              <a:rPr lang="en-GB" dirty="0" err="1"/>
              <a:t>jFEX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(Katharina </a:t>
            </a:r>
            <a:r>
              <a:rPr lang="en-GB" dirty="0" err="1" smtClean="0"/>
              <a:t>Bierwagen</a:t>
            </a:r>
            <a:r>
              <a:rPr lang="en-GB" dirty="0" smtClean="0"/>
              <a:t>)</a:t>
            </a:r>
          </a:p>
          <a:p>
            <a:r>
              <a:rPr lang="en-GB" dirty="0" err="1" smtClean="0"/>
              <a:t>Uli</a:t>
            </a:r>
            <a:r>
              <a:rPr lang="en-GB" dirty="0" smtClean="0"/>
              <a:t>/Julio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DE1D4-A388-4CE5-8E0A-127BB52E3368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8498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USA15 Installation </a:t>
            </a:r>
            <a:r>
              <a:rPr lang="en-US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jFEX</a:t>
            </a:r>
            <a:r>
              <a:rPr lang="en-US" dirty="0"/>
              <a:t> connections</a:t>
            </a:r>
          </a:p>
          <a:p>
            <a:pPr lvl="1"/>
            <a:r>
              <a:rPr lang="en-US" dirty="0"/>
              <a:t>LATOME</a:t>
            </a:r>
          </a:p>
          <a:p>
            <a:pPr lvl="1"/>
            <a:r>
              <a:rPr lang="en-US" dirty="0"/>
              <a:t>TREX</a:t>
            </a:r>
          </a:p>
          <a:p>
            <a:pPr lvl="1"/>
            <a:r>
              <a:rPr lang="en-US" dirty="0"/>
              <a:t>FOX</a:t>
            </a:r>
          </a:p>
          <a:p>
            <a:pPr lvl="1"/>
            <a:r>
              <a:rPr lang="en-US" dirty="0"/>
              <a:t>Hub/ROD</a:t>
            </a:r>
          </a:p>
          <a:p>
            <a:pPr lvl="2"/>
            <a:r>
              <a:rPr lang="en-US" dirty="0"/>
              <a:t>FELIX</a:t>
            </a:r>
          </a:p>
          <a:p>
            <a:pPr lvl="1"/>
            <a:r>
              <a:rPr lang="en-US" dirty="0"/>
              <a:t>Topo</a:t>
            </a:r>
          </a:p>
          <a:p>
            <a:pPr lvl="2"/>
            <a:r>
              <a:rPr lang="en-US" dirty="0"/>
              <a:t>Installation schedule for December </a:t>
            </a:r>
            <a:r>
              <a:rPr lang="en-US" dirty="0" smtClean="0"/>
              <a:t>2019</a:t>
            </a:r>
          </a:p>
          <a:p>
            <a:r>
              <a:rPr lang="en-US" dirty="0" smtClean="0"/>
              <a:t>Initial tests</a:t>
            </a:r>
          </a:p>
          <a:p>
            <a:pPr lvl="1"/>
            <a:r>
              <a:rPr lang="en-US" dirty="0" smtClean="0"/>
              <a:t>Verification </a:t>
            </a:r>
            <a:r>
              <a:rPr lang="en-US" dirty="0"/>
              <a:t>of board functioning after transport</a:t>
            </a:r>
          </a:p>
          <a:p>
            <a:pPr lvl="1"/>
            <a:r>
              <a:rPr lang="en-US" dirty="0"/>
              <a:t>Establishment of board communication and </a:t>
            </a:r>
            <a:r>
              <a:rPr lang="en-US" dirty="0" smtClean="0"/>
              <a:t>control</a:t>
            </a:r>
          </a:p>
          <a:p>
            <a:pPr lvl="2"/>
            <a:r>
              <a:rPr lang="en-US" dirty="0" err="1" smtClean="0"/>
              <a:t>IPbus</a:t>
            </a:r>
            <a:r>
              <a:rPr lang="en-US" dirty="0" smtClean="0"/>
              <a:t> and DCS</a:t>
            </a:r>
          </a:p>
          <a:p>
            <a:pPr lvl="1"/>
            <a:r>
              <a:rPr lang="en-US" dirty="0"/>
              <a:t>Integration tests with </a:t>
            </a:r>
            <a:r>
              <a:rPr lang="en-US" dirty="0" smtClean="0"/>
              <a:t>HUB/ROD</a:t>
            </a:r>
            <a:endParaRPr lang="en-GB" dirty="0"/>
          </a:p>
          <a:p>
            <a:pPr lvl="1"/>
            <a:r>
              <a:rPr lang="en-US" dirty="0" smtClean="0"/>
              <a:t>Combined </a:t>
            </a:r>
            <a:r>
              <a:rPr lang="en-US" dirty="0"/>
              <a:t>tests with </a:t>
            </a:r>
            <a:r>
              <a:rPr lang="en-US" dirty="0" smtClean="0"/>
              <a:t>calorimeters</a:t>
            </a:r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549-3AFE-459E-83AE-C2B2CDD4BB01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10</a:t>
            </a:fld>
            <a:endParaRPr lang="en-GB"/>
          </a:p>
        </p:txBody>
      </p:sp>
      <p:sp>
        <p:nvSpPr>
          <p:cNvPr id="7" name="Right Brace 6"/>
          <p:cNvSpPr/>
          <p:nvPr/>
        </p:nvSpPr>
        <p:spPr>
          <a:xfrm>
            <a:off x="6959026" y="4103161"/>
            <a:ext cx="117803" cy="1662545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32796" y="4492209"/>
            <a:ext cx="2895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Ideally, similar to what was done in STF during 2018 and 2019</a:t>
            </a:r>
            <a:endParaRPr lang="en-GB" dirty="0"/>
          </a:p>
        </p:txBody>
      </p:sp>
      <p:sp>
        <p:nvSpPr>
          <p:cNvPr id="9" name="Right Brace 8"/>
          <p:cNvSpPr/>
          <p:nvPr/>
        </p:nvSpPr>
        <p:spPr>
          <a:xfrm>
            <a:off x="2604379" y="2635643"/>
            <a:ext cx="161071" cy="840030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30026" y="2870992"/>
            <a:ext cx="2895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installed before </a:t>
            </a:r>
            <a:r>
              <a:rPr lang="en-US" dirty="0" err="1" smtClean="0"/>
              <a:t>jFEX</a:t>
            </a:r>
            <a:endParaRPr lang="en-GB" dirty="0"/>
          </a:p>
        </p:txBody>
      </p:sp>
      <p:sp>
        <p:nvSpPr>
          <p:cNvPr id="11" name="Right Brace 10"/>
          <p:cNvSpPr/>
          <p:nvPr/>
        </p:nvSpPr>
        <p:spPr>
          <a:xfrm>
            <a:off x="2609601" y="2143125"/>
            <a:ext cx="155849" cy="492518"/>
          </a:xfrm>
          <a:prstGeom prst="rightBrace">
            <a:avLst/>
          </a:prstGeom>
          <a:ln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0026" y="2215450"/>
            <a:ext cx="17250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be defined?</a:t>
            </a:r>
            <a:endParaRPr lang="en-GB" dirty="0"/>
          </a:p>
        </p:txBody>
      </p:sp>
      <p:grpSp>
        <p:nvGrpSpPr>
          <p:cNvPr id="38" name="Group 37"/>
          <p:cNvGrpSpPr/>
          <p:nvPr/>
        </p:nvGrpSpPr>
        <p:grpSpPr>
          <a:xfrm>
            <a:off x="6982901" y="497826"/>
            <a:ext cx="5037192" cy="3081049"/>
            <a:chOff x="6887632" y="745476"/>
            <a:chExt cx="5037192" cy="3081049"/>
          </a:xfrm>
        </p:grpSpPr>
        <p:sp>
          <p:nvSpPr>
            <p:cNvPr id="14" name="Rectangle 13"/>
            <p:cNvSpPr/>
            <p:nvPr/>
          </p:nvSpPr>
          <p:spPr>
            <a:xfrm>
              <a:off x="8479577" y="1074282"/>
              <a:ext cx="1769402" cy="2116304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5" name="Elbow Connector 19"/>
            <p:cNvCxnSpPr>
              <a:stCxn id="20" idx="3"/>
              <a:endCxn id="29" idx="1"/>
            </p:cNvCxnSpPr>
            <p:nvPr/>
          </p:nvCxnSpPr>
          <p:spPr>
            <a:xfrm flipV="1">
              <a:off x="7654811" y="1713787"/>
              <a:ext cx="982331" cy="1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Elbow Connector 26"/>
            <p:cNvCxnSpPr>
              <a:stCxn id="34" idx="2"/>
              <a:endCxn id="30" idx="0"/>
            </p:cNvCxnSpPr>
            <p:nvPr/>
          </p:nvCxnSpPr>
          <p:spPr>
            <a:xfrm flipH="1">
              <a:off x="9587164" y="2234214"/>
              <a:ext cx="621" cy="418529"/>
            </a:xfrm>
            <a:prstGeom prst="straightConnector1">
              <a:avLst/>
            </a:prstGeom>
            <a:ln>
              <a:solidFill>
                <a:schemeClr val="tx1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lbow Connector 26"/>
            <p:cNvCxnSpPr>
              <a:stCxn id="31" idx="2"/>
              <a:endCxn id="34" idx="0"/>
            </p:cNvCxnSpPr>
            <p:nvPr/>
          </p:nvCxnSpPr>
          <p:spPr>
            <a:xfrm flipH="1">
              <a:off x="9587785" y="950880"/>
              <a:ext cx="856" cy="242481"/>
            </a:xfrm>
            <a:prstGeom prst="straightConnector1">
              <a:avLst/>
            </a:prstGeom>
            <a:ln>
              <a:solidFill>
                <a:srgbClr val="0070C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lbow Connector 13"/>
            <p:cNvCxnSpPr>
              <a:stCxn id="34" idx="3"/>
              <a:endCxn id="32" idx="1"/>
            </p:cNvCxnSpPr>
            <p:nvPr/>
          </p:nvCxnSpPr>
          <p:spPr>
            <a:xfrm>
              <a:off x="10142617" y="1713788"/>
              <a:ext cx="74136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Elbow Connector 18"/>
            <p:cNvCxnSpPr>
              <a:stCxn id="21" idx="1"/>
              <a:endCxn id="22" idx="3"/>
            </p:cNvCxnSpPr>
            <p:nvPr/>
          </p:nvCxnSpPr>
          <p:spPr>
            <a:xfrm rot="10800000" flipH="1" flipV="1">
              <a:off x="6896719" y="1713788"/>
              <a:ext cx="3245897" cy="246398"/>
            </a:xfrm>
            <a:prstGeom prst="bentConnector5">
              <a:avLst>
                <a:gd name="adj1" fmla="val -7043"/>
                <a:gd name="adj2" fmla="val 644545"/>
                <a:gd name="adj3" fmla="val 107043"/>
              </a:avLst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tangle 19"/>
            <p:cNvSpPr/>
            <p:nvPr/>
          </p:nvSpPr>
          <p:spPr>
            <a:xfrm>
              <a:off x="7464311" y="1622862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896720" y="1622862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9952117" y="1869260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6944820" y="3148334"/>
              <a:ext cx="740807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1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fibre</a:t>
              </a:r>
              <a:r>
                <a:rPr lang="en-US" sz="800" b="1" dirty="0">
                  <a:solidFill>
                    <a:schemeClr val="tx1"/>
                  </a:solidFill>
                </a:rPr>
                <a:t> </a:t>
              </a:r>
              <a:r>
                <a:rPr lang="en-US" sz="800" b="1" dirty="0" smtClean="0">
                  <a:solidFill>
                    <a:schemeClr val="tx1"/>
                  </a:solidFill>
                </a:rPr>
                <a:t>via front panel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685627" y="1559748"/>
              <a:ext cx="901357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4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fibres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through the backplane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952117" y="1385899"/>
              <a:ext cx="190500" cy="18185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1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729177" y="2288993"/>
              <a:ext cx="988552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TTC data, LHC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clk</a:t>
              </a:r>
              <a:r>
                <a:rPr lang="en-US" sz="800" b="1" dirty="0" smtClean="0">
                  <a:solidFill>
                    <a:schemeClr val="tx1"/>
                  </a:solidFill>
                </a:rPr>
                <a:t>,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IPbus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and etc.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8400538" y="3002435"/>
              <a:ext cx="473208" cy="20455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000" b="1" dirty="0" smtClean="0">
                  <a:solidFill>
                    <a:schemeClr val="tx1"/>
                  </a:solidFill>
                </a:rPr>
                <a:t>ATCA</a:t>
              </a:r>
              <a:endParaRPr lang="en-GB" sz="1000" b="1" dirty="0">
                <a:solidFill>
                  <a:schemeClr val="tx1"/>
                </a:solidFill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0202427" y="1559748"/>
              <a:ext cx="740807" cy="29823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chemeClr val="tx1"/>
                  </a:solidFill>
                </a:rPr>
                <a:t>1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fibre</a:t>
              </a:r>
              <a:r>
                <a:rPr lang="en-US" sz="800" b="1" dirty="0">
                  <a:solidFill>
                    <a:schemeClr val="tx1"/>
                  </a:solidFill>
                </a:rPr>
                <a:t> </a:t>
              </a:r>
              <a:r>
                <a:rPr lang="en-US" sz="800" b="1" dirty="0" smtClean="0">
                  <a:solidFill>
                    <a:schemeClr val="tx1"/>
                  </a:solidFill>
                </a:rPr>
                <a:t>via front panel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637142" y="1606365"/>
              <a:ext cx="381543" cy="21484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dirty="0" smtClean="0">
                  <a:solidFill>
                    <a:schemeClr val="tx1"/>
                  </a:solidFill>
                </a:rPr>
                <a:t>RTM</a:t>
              </a:r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9274253" y="2652743"/>
              <a:ext cx="625821" cy="482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HUB/</a:t>
              </a:r>
            </a:p>
            <a:p>
              <a:pPr algn="ctr"/>
              <a:r>
                <a:rPr lang="en-US" sz="800" b="1" dirty="0" smtClean="0">
                  <a:solidFill>
                    <a:schemeClr val="tx1"/>
                  </a:solidFill>
                </a:rPr>
                <a:t>ROD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410779" y="745476"/>
              <a:ext cx="355723" cy="20540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smtClean="0">
                  <a:solidFill>
                    <a:srgbClr val="0070C0"/>
                  </a:solidFill>
                </a:rPr>
                <a:t>PC*</a:t>
              </a:r>
              <a:endParaRPr lang="en-GB" sz="800" b="1" dirty="0">
                <a:solidFill>
                  <a:srgbClr val="0070C0"/>
                </a:solidFill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10883979" y="1318500"/>
              <a:ext cx="857250" cy="7905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chemeClr val="tx1"/>
                  </a:solidFill>
                </a:rPr>
                <a:t>Topo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887632" y="1439690"/>
              <a:ext cx="767179" cy="54819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800" b="1" dirty="0" err="1" smtClean="0">
                  <a:solidFill>
                    <a:schemeClr val="tx1"/>
                  </a:solidFill>
                </a:rPr>
                <a:t>TileFOX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E or </a:t>
              </a:r>
              <a:r>
                <a:rPr lang="en-US" sz="800" b="1" dirty="0" err="1" smtClean="0">
                  <a:solidFill>
                    <a:schemeClr val="tx1"/>
                  </a:solidFill>
                </a:rPr>
                <a:t>TileFOX</a:t>
              </a:r>
              <a:r>
                <a:rPr lang="en-US" sz="800" b="1" dirty="0" smtClean="0">
                  <a:solidFill>
                    <a:schemeClr val="tx1"/>
                  </a:solidFill>
                </a:rPr>
                <a:t> F</a:t>
              </a:r>
              <a:endParaRPr lang="en-GB" sz="800" b="1" dirty="0">
                <a:solidFill>
                  <a:schemeClr val="tx1"/>
                </a:solidFill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9032953" y="1193361"/>
              <a:ext cx="1109664" cy="104085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b="1" dirty="0" err="1" smtClean="0">
                  <a:solidFill>
                    <a:schemeClr val="tx1"/>
                  </a:solidFill>
                </a:rPr>
                <a:t>jFEX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474301" y="3503075"/>
              <a:ext cx="621745" cy="32345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 smtClean="0">
                  <a:solidFill>
                    <a:schemeClr val="tx1"/>
                  </a:solidFill>
                </a:rPr>
                <a:t>FELIX</a:t>
              </a:r>
              <a:endParaRPr lang="en-GB" sz="1100" b="1" dirty="0">
                <a:solidFill>
                  <a:schemeClr val="tx1"/>
                </a:solidFill>
              </a:endParaRPr>
            </a:p>
          </p:txBody>
        </p:sp>
        <p:cxnSp>
          <p:nvCxnSpPr>
            <p:cNvPr id="36" name="Elbow Connector 35"/>
            <p:cNvCxnSpPr>
              <a:stCxn id="35" idx="3"/>
              <a:endCxn id="30" idx="2"/>
            </p:cNvCxnSpPr>
            <p:nvPr/>
          </p:nvCxnSpPr>
          <p:spPr>
            <a:xfrm flipV="1">
              <a:off x="9096046" y="3135150"/>
              <a:ext cx="491118" cy="529650"/>
            </a:xfrm>
            <a:prstGeom prst="bentConnector2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Rectangle 36"/>
            <p:cNvSpPr/>
            <p:nvPr/>
          </p:nvSpPr>
          <p:spPr>
            <a:xfrm>
              <a:off x="10127792" y="3507191"/>
              <a:ext cx="1797032" cy="319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b="1" dirty="0" smtClean="0">
                  <a:solidFill>
                    <a:srgbClr val="0070C0"/>
                  </a:solidFill>
                </a:rPr>
                <a:t>* To be used during standalone tests at the beginning of installation </a:t>
              </a:r>
              <a:endParaRPr lang="en-GB" sz="800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1483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USA15 Installation 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Starts in November 2019</a:t>
            </a:r>
          </a:p>
          <a:p>
            <a:pPr lvl="1"/>
            <a:r>
              <a:rPr lang="en-GB" dirty="0" smtClean="0"/>
              <a:t>Followed by 3 months re-integration &amp; commissioning</a:t>
            </a:r>
          </a:p>
          <a:p>
            <a:pPr lvl="1"/>
            <a:r>
              <a:rPr lang="en-US" dirty="0" smtClean="0"/>
              <a:t>What is the installation sequence?</a:t>
            </a:r>
          </a:p>
          <a:p>
            <a:pPr lvl="2"/>
            <a:r>
              <a:rPr lang="en-US" dirty="0" smtClean="0"/>
              <a:t>Will the crate be already in USA15?</a:t>
            </a:r>
          </a:p>
          <a:p>
            <a:pPr lvl="3"/>
            <a:r>
              <a:rPr lang="en-US" dirty="0" smtClean="0"/>
              <a:t>With all FOX connections done?</a:t>
            </a:r>
          </a:p>
          <a:p>
            <a:pPr lvl="2"/>
            <a:r>
              <a:rPr lang="en-US" dirty="0" smtClean="0"/>
              <a:t>Or will it be transported from the STF with all boards?</a:t>
            </a:r>
          </a:p>
          <a:p>
            <a:pPr lvl="2"/>
            <a:r>
              <a:rPr lang="en-US" dirty="0" smtClean="0"/>
              <a:t>When will the Hub/ROD be installed?</a:t>
            </a:r>
          </a:p>
          <a:p>
            <a:pPr lvl="1"/>
            <a:r>
              <a:rPr lang="en-US" dirty="0" smtClean="0"/>
              <a:t>Will we take care of transportation and </a:t>
            </a:r>
            <a:r>
              <a:rPr lang="en-US" err="1" smtClean="0"/>
              <a:t>fibre</a:t>
            </a:r>
            <a:r>
              <a:rPr lang="en-US" smtClean="0"/>
              <a:t> connection ourselves?</a:t>
            </a:r>
            <a:endParaRPr lang="en-US" dirty="0" smtClean="0"/>
          </a:p>
          <a:p>
            <a:pPr lvl="1"/>
            <a:r>
              <a:rPr lang="en-US" dirty="0" smtClean="0"/>
              <a:t>Should we perform tests with the Prototype/Pre-Production module in USA15 before installation</a:t>
            </a:r>
            <a:r>
              <a:rPr lang="en-US" dirty="0"/>
              <a:t>?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4659B-4F10-4554-8EED-0556185ADE5F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4444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Commissioning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Validation </a:t>
            </a:r>
            <a:r>
              <a:rPr lang="en-US" dirty="0"/>
              <a:t>of (FOX) input mapping</a:t>
            </a:r>
          </a:p>
          <a:p>
            <a:r>
              <a:rPr lang="en-US" dirty="0" smtClean="0"/>
              <a:t>Integration with ATLAS partition</a:t>
            </a:r>
          </a:p>
          <a:p>
            <a:r>
              <a:rPr lang="en-US" dirty="0" smtClean="0"/>
              <a:t>Online monitoring </a:t>
            </a:r>
          </a:p>
          <a:p>
            <a:r>
              <a:rPr lang="en-US" dirty="0" smtClean="0"/>
              <a:t>Combined </a:t>
            </a:r>
            <a:r>
              <a:rPr lang="en-US" dirty="0"/>
              <a:t>tests with calorimeter</a:t>
            </a:r>
          </a:p>
          <a:p>
            <a:r>
              <a:rPr lang="en-US" dirty="0" smtClean="0"/>
              <a:t>Timing calibrations</a:t>
            </a:r>
          </a:p>
          <a:p>
            <a:r>
              <a:rPr lang="en-US" dirty="0" smtClean="0"/>
              <a:t>Pre-beam commissioning with </a:t>
            </a:r>
            <a:r>
              <a:rPr lang="en-US" dirty="0" err="1" smtClean="0"/>
              <a:t>cosmics</a:t>
            </a:r>
            <a:endParaRPr lang="en-US" dirty="0" smtClean="0"/>
          </a:p>
          <a:p>
            <a:r>
              <a:rPr lang="en-US" dirty="0" smtClean="0"/>
              <a:t>Commissioning with beam</a:t>
            </a:r>
          </a:p>
          <a:p>
            <a:r>
              <a:rPr lang="en-US" dirty="0" smtClean="0"/>
              <a:t>Validation with bit-wise simulation</a:t>
            </a:r>
          </a:p>
          <a:p>
            <a:r>
              <a:rPr lang="en-US" dirty="0" smtClean="0"/>
              <a:t>Cross-comparison with legacy system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59-A012-456F-B01C-C63FA9AE7204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6008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Ongoing production of the </a:t>
            </a:r>
            <a:r>
              <a:rPr lang="en-US" dirty="0" err="1" smtClean="0"/>
              <a:t>jFEX</a:t>
            </a:r>
            <a:r>
              <a:rPr lang="en-US" dirty="0" smtClean="0"/>
              <a:t> Pre-Production module</a:t>
            </a:r>
          </a:p>
          <a:p>
            <a:r>
              <a:rPr lang="en-US" dirty="0" smtClean="0"/>
              <a:t>Pre-Commissioning to take place during 2018 and 2019 at the STF</a:t>
            </a:r>
          </a:p>
          <a:p>
            <a:pPr lvl="1"/>
            <a:r>
              <a:rPr lang="en-US" dirty="0"/>
              <a:t>Setup ready on the STF for </a:t>
            </a:r>
            <a:r>
              <a:rPr lang="en-US" dirty="0" err="1" smtClean="0"/>
              <a:t>jFEX</a:t>
            </a:r>
            <a:endParaRPr lang="en-US" dirty="0" smtClean="0"/>
          </a:p>
          <a:p>
            <a:pPr lvl="1"/>
            <a:r>
              <a:rPr lang="en-US" dirty="0"/>
              <a:t>Finalization of production modules acceptance tests</a:t>
            </a:r>
          </a:p>
          <a:p>
            <a:r>
              <a:rPr lang="en-US" dirty="0" smtClean="0"/>
              <a:t>Installation in USA15 scheduled for November 2019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1BC59-A012-456F-B01C-C63FA9AE7204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78899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jFEX</a:t>
            </a:r>
            <a:r>
              <a:rPr lang="en-US" dirty="0" smtClean="0"/>
              <a:t> Schedule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grpSp>
        <p:nvGrpSpPr>
          <p:cNvPr id="11" name="Group 10"/>
          <p:cNvGrpSpPr/>
          <p:nvPr/>
        </p:nvGrpSpPr>
        <p:grpSpPr>
          <a:xfrm>
            <a:off x="592513" y="1562100"/>
            <a:ext cx="11167687" cy="4889500"/>
            <a:chOff x="592513" y="1562100"/>
            <a:chExt cx="11167687" cy="48895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l="3081" t="11821" r="12726" b="57308"/>
            <a:stretch/>
          </p:blipFill>
          <p:spPr>
            <a:xfrm>
              <a:off x="594360" y="1845733"/>
              <a:ext cx="11165840" cy="460586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l="3077" t="6932" r="12976" b="91095"/>
            <a:stretch/>
          </p:blipFill>
          <p:spPr>
            <a:xfrm>
              <a:off x="592513" y="1562100"/>
              <a:ext cx="11133666" cy="294216"/>
            </a:xfrm>
            <a:prstGeom prst="rect">
              <a:avLst/>
            </a:prstGeom>
          </p:spPr>
        </p:pic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2287E-4601-46BF-811A-C075483BE8B3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658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err="1" smtClean="0"/>
              <a:t>jFEX</a:t>
            </a:r>
            <a:r>
              <a:rPr lang="en-US" dirty="0" smtClean="0"/>
              <a:t> Status	</a:t>
            </a:r>
          </a:p>
          <a:p>
            <a:r>
              <a:rPr lang="en-US" dirty="0" smtClean="0"/>
              <a:t>Hardware Availability</a:t>
            </a:r>
          </a:p>
          <a:p>
            <a:r>
              <a:rPr lang="en-US" dirty="0" smtClean="0"/>
              <a:t>Surface Test Facility</a:t>
            </a:r>
          </a:p>
          <a:p>
            <a:r>
              <a:rPr lang="en-US" dirty="0" smtClean="0"/>
              <a:t>Installation</a:t>
            </a:r>
          </a:p>
          <a:p>
            <a:r>
              <a:rPr lang="en-US" dirty="0" smtClean="0"/>
              <a:t>Commissioning</a:t>
            </a:r>
          </a:p>
          <a:p>
            <a:r>
              <a:rPr lang="en-US" dirty="0" smtClean="0"/>
              <a:t>Summary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EBA03-9587-465F-83AC-79F92DB303C1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873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pPr marL="57150"/>
                <a:r>
                  <a:rPr lang="en-GB" dirty="0"/>
                  <a:t>jFEX identifies jet candidates and calculates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m:rPr>
                            <m:nor/>
                          </m:rPr>
                          <a:rPr lang="en-US"/>
                          <m:t>E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</a:rPr>
                          <m:t>𝑚𝑖𝑠𝑠</m:t>
                        </m:r>
                      </m:sup>
                    </m:sSubSup>
                  </m:oMath>
                </a14:m>
                <a:r>
                  <a:rPr lang="en-US" dirty="0"/>
                  <a:t> </a:t>
                </a:r>
                <a:r>
                  <a:rPr lang="en-GB" dirty="0"/>
                  <a:t>for each BC</a:t>
                </a:r>
              </a:p>
              <a:p>
                <a:pPr marL="57150"/>
                <a:r>
                  <a:rPr lang="en-GB" dirty="0"/>
                  <a:t>|</a:t>
                </a:r>
                <a:r>
                  <a:rPr lang="el-GR" dirty="0"/>
                  <a:t>η</a:t>
                </a:r>
                <a:r>
                  <a:rPr lang="en-GB" dirty="0"/>
                  <a:t>|&lt; 4.9 with different granularities</a:t>
                </a:r>
              </a:p>
              <a:p>
                <a:r>
                  <a:rPr lang="en-US" dirty="0"/>
                  <a:t>6 modules to be built</a:t>
                </a:r>
                <a:endParaRPr lang="en-GB" dirty="0"/>
              </a:p>
              <a:p>
                <a:r>
                  <a:rPr lang="en-GB" dirty="0"/>
                  <a:t>Hardware details</a:t>
                </a:r>
              </a:p>
              <a:p>
                <a:pPr lvl="1"/>
                <a:r>
                  <a:rPr lang="en-GB" dirty="0"/>
                  <a:t>ATCA board</a:t>
                </a:r>
              </a:p>
              <a:p>
                <a:pPr lvl="1"/>
                <a:r>
                  <a:rPr lang="en-GB" dirty="0"/>
                  <a:t>4 Xilinx </a:t>
                </a:r>
                <a:r>
                  <a:rPr lang="en-GB" dirty="0" err="1"/>
                  <a:t>UltrascalePlus</a:t>
                </a:r>
                <a:r>
                  <a:rPr lang="en-GB" dirty="0"/>
                  <a:t> </a:t>
                </a:r>
                <a:r>
                  <a:rPr lang="en-GB" dirty="0" smtClean="0"/>
                  <a:t>FPGAs</a:t>
                </a:r>
                <a:r>
                  <a:rPr lang="en-GB" dirty="0"/>
                  <a:t> per module</a:t>
                </a:r>
                <a:endParaRPr lang="en-GB" dirty="0" smtClean="0"/>
              </a:p>
              <a:p>
                <a:pPr lvl="2"/>
                <a:r>
                  <a:rPr lang="en-US" dirty="0" smtClean="0"/>
                  <a:t>XCVU9P-2FLGA2577E</a:t>
                </a:r>
                <a:endParaRPr lang="en-GB" dirty="0"/>
              </a:p>
              <a:p>
                <a:pPr lvl="2"/>
                <a:r>
                  <a:rPr lang="en-GB" dirty="0"/>
                  <a:t>Up to 120 MGTs per FPGAs </a:t>
                </a:r>
              </a:p>
              <a:p>
                <a:pPr lvl="1"/>
                <a:r>
                  <a:rPr lang="en-GB" dirty="0"/>
                  <a:t>24 </a:t>
                </a:r>
                <a:r>
                  <a:rPr lang="en-GB" dirty="0" err="1"/>
                  <a:t>MiniPOD</a:t>
                </a:r>
                <a:r>
                  <a:rPr lang="en-GB" dirty="0"/>
                  <a:t>: 20 RX + 4 TX</a:t>
                </a:r>
              </a:p>
              <a:p>
                <a:pPr lvl="1"/>
                <a:r>
                  <a:rPr lang="en-GB" dirty="0"/>
                  <a:t>Modular design</a:t>
                </a:r>
              </a:p>
              <a:p>
                <a:pPr lvl="1"/>
                <a:r>
                  <a:rPr lang="en-GB" dirty="0"/>
                  <a:t>Mezzanines</a:t>
                </a:r>
              </a:p>
              <a:p>
                <a:pPr lvl="2"/>
                <a:r>
                  <a:rPr lang="en-GB" dirty="0"/>
                  <a:t>Power</a:t>
                </a:r>
              </a:p>
              <a:p>
                <a:pPr lvl="2"/>
                <a:r>
                  <a:rPr lang="en-GB" dirty="0" smtClean="0"/>
                  <a:t>Control</a:t>
                </a:r>
                <a:endParaRPr lang="en-US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928" t="-32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549-3AFE-459E-83AE-C2B2CDD4BB01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3</a:t>
            </a:fld>
            <a:endParaRPr lang="en-GB"/>
          </a:p>
        </p:txBody>
      </p:sp>
      <p:grpSp>
        <p:nvGrpSpPr>
          <p:cNvPr id="7" name="Group 8"/>
          <p:cNvGrpSpPr/>
          <p:nvPr/>
        </p:nvGrpSpPr>
        <p:grpSpPr>
          <a:xfrm>
            <a:off x="6504112" y="2251803"/>
            <a:ext cx="5687888" cy="3498981"/>
            <a:chOff x="6491412" y="1842573"/>
            <a:chExt cx="5687888" cy="3498981"/>
          </a:xfrm>
        </p:grpSpPr>
        <p:pic>
          <p:nvPicPr>
            <p:cNvPr id="8" name="Content Placeholder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91412" y="2211905"/>
              <a:ext cx="5687888" cy="3129649"/>
            </a:xfrm>
            <a:prstGeom prst="rect">
              <a:avLst/>
            </a:prstGeom>
          </p:spPr>
        </p:pic>
        <p:sp>
          <p:nvSpPr>
            <p:cNvPr id="9" name="Rectangle 7"/>
            <p:cNvSpPr/>
            <p:nvPr/>
          </p:nvSpPr>
          <p:spPr>
            <a:xfrm>
              <a:off x="7724203" y="1842573"/>
              <a:ext cx="34497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>
                  <a:solidFill>
                    <a:srgbClr val="0070C0"/>
                  </a:solidFill>
                </a:rPr>
                <a:t>jFEX</a:t>
              </a:r>
              <a:r>
                <a:rPr lang="en-GB" b="1" dirty="0">
                  <a:solidFill>
                    <a:srgbClr val="0070C0"/>
                  </a:solidFill>
                </a:rPr>
                <a:t> functionality – Block Diagram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69323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239792" y="-161232"/>
            <a:ext cx="4850659" cy="3614939"/>
            <a:chOff x="7464235" y="-339724"/>
            <a:chExt cx="4850659" cy="3614939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64235" y="-339724"/>
              <a:ext cx="4850659" cy="3614939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>
            <a:xfrm>
              <a:off x="8929796" y="-184666"/>
              <a:ext cx="210480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>
                  <a:solidFill>
                    <a:srgbClr val="0070C0"/>
                  </a:solidFill>
                </a:rPr>
                <a:t>jFEX</a:t>
              </a:r>
              <a:r>
                <a:rPr lang="en-GB" b="1" dirty="0">
                  <a:solidFill>
                    <a:srgbClr val="0070C0"/>
                  </a:solidFill>
                </a:rPr>
                <a:t> </a:t>
              </a:r>
              <a:r>
                <a:rPr lang="en-GB" b="1" dirty="0" smtClean="0">
                  <a:solidFill>
                    <a:srgbClr val="0070C0"/>
                  </a:solidFill>
                </a:rPr>
                <a:t>Final Prototype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jFEX</a:t>
            </a:r>
            <a:r>
              <a:rPr lang="en-US" dirty="0" smtClean="0"/>
              <a:t> Status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Final Design Review took place end of May</a:t>
            </a:r>
          </a:p>
          <a:p>
            <a:pPr lvl="1"/>
            <a:r>
              <a:rPr lang="en-US" dirty="0" smtClean="0"/>
              <a:t>Firmware: May 29</a:t>
            </a:r>
          </a:p>
          <a:p>
            <a:pPr lvl="2"/>
            <a:r>
              <a:rPr lang="en-US" dirty="0" smtClean="0">
                <a:hlinkClick r:id="rId3"/>
              </a:rPr>
              <a:t>https://indico.cern.ch/event/728398/</a:t>
            </a:r>
            <a:endParaRPr lang="en-US" dirty="0" smtClean="0"/>
          </a:p>
          <a:p>
            <a:pPr lvl="1"/>
            <a:r>
              <a:rPr lang="en-US" dirty="0" smtClean="0"/>
              <a:t>Hardware: May 30</a:t>
            </a:r>
          </a:p>
          <a:p>
            <a:pPr lvl="2"/>
            <a:r>
              <a:rPr lang="en-GB" dirty="0" smtClean="0">
                <a:hlinkClick r:id="rId4"/>
              </a:rPr>
              <a:t>https://indico.cern.ch/event/728400/</a:t>
            </a:r>
            <a:endParaRPr lang="en-GB" dirty="0" smtClean="0"/>
          </a:p>
          <a:p>
            <a:r>
              <a:rPr lang="en-US" dirty="0" smtClean="0"/>
              <a:t>Green light for producing the </a:t>
            </a:r>
            <a:r>
              <a:rPr lang="en-US" dirty="0" err="1" smtClean="0"/>
              <a:t>jFEX</a:t>
            </a:r>
            <a:r>
              <a:rPr lang="en-US" dirty="0" smtClean="0"/>
              <a:t> Pre-Production modules on June 12 </a:t>
            </a:r>
          </a:p>
          <a:p>
            <a:r>
              <a:rPr lang="en-US" dirty="0" smtClean="0"/>
              <a:t>Ongoing PCB production</a:t>
            </a:r>
          </a:p>
          <a:p>
            <a:r>
              <a:rPr lang="en-US" dirty="0" smtClean="0"/>
              <a:t>Order of all components placed</a:t>
            </a:r>
          </a:p>
          <a:p>
            <a:r>
              <a:rPr lang="en-US" dirty="0" smtClean="0"/>
              <a:t>Expect </a:t>
            </a:r>
            <a:r>
              <a:rPr lang="en-US" dirty="0"/>
              <a:t>delivery from assembly </a:t>
            </a:r>
            <a:r>
              <a:rPr lang="en-US" dirty="0" smtClean="0"/>
              <a:t>company: beginning of October</a:t>
            </a:r>
          </a:p>
          <a:p>
            <a:r>
              <a:rPr lang="en-US" dirty="0" smtClean="0"/>
              <a:t>Firmware</a:t>
            </a:r>
          </a:p>
          <a:p>
            <a:pPr lvl="1"/>
            <a:r>
              <a:rPr lang="en-US" dirty="0" smtClean="0"/>
              <a:t>Ongoing integration of infrastructure firmware (MGTs, board control, IOs and etc.) and algorithms</a:t>
            </a:r>
          </a:p>
          <a:p>
            <a:pPr lvl="2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F31B1C-BA2C-4019-8FB2-515450DAA92E}" type="datetime1">
              <a:rPr lang="en-GB" smtClean="0"/>
              <a:t>03/09/2018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983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Hardware Availability (Plan)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jFEX</a:t>
            </a:r>
            <a:r>
              <a:rPr lang="en-US" dirty="0" smtClean="0"/>
              <a:t> First Prototype – Currently at CERN (STF)</a:t>
            </a:r>
          </a:p>
          <a:p>
            <a:pPr lvl="1"/>
            <a:r>
              <a:rPr lang="en-US" dirty="0" smtClean="0"/>
              <a:t>Equipped with one </a:t>
            </a:r>
            <a:r>
              <a:rPr lang="en-US" dirty="0" err="1" smtClean="0"/>
              <a:t>UltraScale</a:t>
            </a:r>
            <a:r>
              <a:rPr lang="en-US" dirty="0" smtClean="0"/>
              <a:t> FPGA</a:t>
            </a:r>
            <a:endParaRPr lang="en-GB" dirty="0" smtClean="0"/>
          </a:p>
          <a:p>
            <a:r>
              <a:rPr lang="en-US" dirty="0" err="1" smtClean="0"/>
              <a:t>jFEX</a:t>
            </a:r>
            <a:r>
              <a:rPr lang="en-US" dirty="0" smtClean="0"/>
              <a:t> Final Prototype – Currently in Mainz</a:t>
            </a:r>
          </a:p>
          <a:p>
            <a:pPr lvl="1"/>
            <a:r>
              <a:rPr lang="en-US" dirty="0" smtClean="0"/>
              <a:t>Equipped with four </a:t>
            </a:r>
            <a:r>
              <a:rPr lang="en-US" dirty="0" err="1" smtClean="0"/>
              <a:t>UltraScale</a:t>
            </a:r>
            <a:r>
              <a:rPr lang="en-US" dirty="0" smtClean="0"/>
              <a:t>+ FPGAs</a:t>
            </a:r>
          </a:p>
          <a:p>
            <a:r>
              <a:rPr lang="en-US" dirty="0" err="1" smtClean="0"/>
              <a:t>jFEX</a:t>
            </a:r>
            <a:r>
              <a:rPr lang="en-US" dirty="0" smtClean="0"/>
              <a:t> Pre-Production Module – Available from November 2018 onwards</a:t>
            </a:r>
          </a:p>
          <a:p>
            <a:pPr lvl="1"/>
            <a:r>
              <a:rPr lang="en-US" dirty="0"/>
              <a:t>Pre-Production module will be used as </a:t>
            </a:r>
            <a:r>
              <a:rPr lang="en-US" dirty="0" smtClean="0"/>
              <a:t>spare</a:t>
            </a:r>
          </a:p>
          <a:p>
            <a:r>
              <a:rPr lang="en-US" dirty="0" err="1" smtClean="0"/>
              <a:t>jFEX</a:t>
            </a:r>
            <a:r>
              <a:rPr lang="en-US" dirty="0" smtClean="0"/>
              <a:t> Production Modules – Available from May 2019 onwards</a:t>
            </a:r>
          </a:p>
          <a:p>
            <a:pPr lvl="1"/>
            <a:r>
              <a:rPr lang="en-US" dirty="0" smtClean="0"/>
              <a:t>9 (+ 1) modules</a:t>
            </a:r>
          </a:p>
          <a:p>
            <a:pPr lvl="2"/>
            <a:r>
              <a:rPr lang="en-US" dirty="0" smtClean="0"/>
              <a:t>6 to be installed</a:t>
            </a:r>
          </a:p>
          <a:p>
            <a:pPr lvl="2"/>
            <a:r>
              <a:rPr lang="en-US" dirty="0" smtClean="0"/>
              <a:t>3 (+ 1) spares</a:t>
            </a:r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D774E-12AB-4CB8-B8D7-92BFF4AE066C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4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Test Facility </a:t>
            </a:r>
            <a:r>
              <a:rPr lang="en-US" dirty="0" smtClean="0"/>
              <a:t>(1)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514599"/>
            <a:ext cx="10515600" cy="3789363"/>
          </a:xfrm>
        </p:spPr>
        <p:txBody>
          <a:bodyPr>
            <a:normAutofit/>
          </a:bodyPr>
          <a:lstStyle/>
          <a:p>
            <a:r>
              <a:rPr lang="en-US" dirty="0" smtClean="0"/>
              <a:t>No hardware changes are foreseen from prototype to production module</a:t>
            </a:r>
          </a:p>
          <a:p>
            <a:r>
              <a:rPr lang="en-US" dirty="0" smtClean="0"/>
              <a:t>Initial integration tests with other systems can start at anytime with Final Prototype</a:t>
            </a:r>
          </a:p>
          <a:p>
            <a:pPr lvl="1"/>
            <a:r>
              <a:rPr lang="en-US" dirty="0" smtClean="0"/>
              <a:t>And with Pre-Production by November</a:t>
            </a:r>
          </a:p>
          <a:p>
            <a:r>
              <a:rPr lang="en-US" dirty="0" smtClean="0"/>
              <a:t>Combined tests with TREX schedule for beginning of September (in Heidelberg)</a:t>
            </a:r>
          </a:p>
          <a:p>
            <a:r>
              <a:rPr lang="en-US" dirty="0" smtClean="0"/>
              <a:t>Combined </a:t>
            </a:r>
            <a:r>
              <a:rPr lang="en-US" dirty="0"/>
              <a:t>tests with </a:t>
            </a:r>
            <a:r>
              <a:rPr lang="en-US" dirty="0" smtClean="0"/>
              <a:t>ROD (Hub) to take place soon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56E5-20A4-4600-BA4E-CFFCEF69E1F4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6</a:t>
            </a:fld>
            <a:endParaRPr lang="en-GB"/>
          </a:p>
        </p:txBody>
      </p:sp>
      <p:sp>
        <p:nvSpPr>
          <p:cNvPr id="7" name="Rounded Rectangle 6"/>
          <p:cNvSpPr/>
          <p:nvPr/>
        </p:nvSpPr>
        <p:spPr>
          <a:xfrm>
            <a:off x="1695450" y="1804193"/>
            <a:ext cx="8801100" cy="469900"/>
          </a:xfrm>
          <a:prstGeom prst="roundRect">
            <a:avLst/>
          </a:prstGeom>
          <a:solidFill>
            <a:srgbClr val="0070C0"/>
          </a:solidFill>
          <a:ln w="190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Final Prototype =  Pre-Production Module = Production </a:t>
            </a:r>
            <a:r>
              <a:rPr lang="en-US" sz="2000" b="1" dirty="0" smtClean="0"/>
              <a:t>Module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25629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Surface Test Facility </a:t>
            </a:r>
            <a:r>
              <a:rPr lang="en-US" dirty="0" smtClean="0"/>
              <a:t>(2)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8826500" cy="4351338"/>
          </a:xfrm>
        </p:spPr>
        <p:txBody>
          <a:bodyPr/>
          <a:lstStyle/>
          <a:p>
            <a:r>
              <a:rPr lang="en-US" dirty="0"/>
              <a:t>Setup ready for tests with </a:t>
            </a:r>
            <a:r>
              <a:rPr lang="en-US" dirty="0" err="1"/>
              <a:t>jFEX</a:t>
            </a:r>
            <a:r>
              <a:rPr lang="en-US" dirty="0"/>
              <a:t> First Prototype and FTM since </a:t>
            </a:r>
            <a:r>
              <a:rPr lang="en-US" dirty="0" smtClean="0"/>
              <a:t>July</a:t>
            </a:r>
          </a:p>
          <a:p>
            <a:pPr lvl="1"/>
            <a:r>
              <a:rPr lang="en-US" dirty="0" smtClean="0"/>
              <a:t>Tests of optical links, TTC clock reception, </a:t>
            </a:r>
            <a:r>
              <a:rPr lang="en-US" dirty="0" err="1" smtClean="0"/>
              <a:t>IPBus</a:t>
            </a:r>
            <a:r>
              <a:rPr lang="en-US" dirty="0" smtClean="0"/>
              <a:t> and etc. were performed</a:t>
            </a:r>
            <a:endParaRPr lang="en-US" dirty="0"/>
          </a:p>
          <a:p>
            <a:pPr lvl="1"/>
            <a:r>
              <a:rPr lang="en-US" dirty="0" err="1"/>
              <a:t>jFEX</a:t>
            </a:r>
            <a:r>
              <a:rPr lang="en-US" dirty="0"/>
              <a:t> Final Prototype is currently </a:t>
            </a:r>
            <a:r>
              <a:rPr lang="en-US" dirty="0" smtClean="0"/>
              <a:t>in Mainz, </a:t>
            </a:r>
            <a:r>
              <a:rPr lang="en-US" dirty="0"/>
              <a:t>but will be shipped back to CERN </a:t>
            </a:r>
            <a:r>
              <a:rPr lang="en-US" dirty="0" smtClean="0"/>
              <a:t>soon</a:t>
            </a:r>
          </a:p>
          <a:p>
            <a:r>
              <a:rPr lang="en-US" dirty="0" smtClean="0"/>
              <a:t>What can and cannot be done elsewhere?</a:t>
            </a:r>
          </a:p>
          <a:p>
            <a:pPr lvl="1"/>
            <a:r>
              <a:rPr lang="en-US" dirty="0"/>
              <a:t>Will we be able to perform tests with some calorimeter boards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How/what will be the DCS setup on the STF?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472950-F01E-4FD7-A908-F3A900E05A10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7</a:t>
            </a:fld>
            <a:endParaRPr lang="en-GB"/>
          </a:p>
        </p:txBody>
      </p:sp>
      <p:grpSp>
        <p:nvGrpSpPr>
          <p:cNvPr id="26" name="Group 25"/>
          <p:cNvGrpSpPr/>
          <p:nvPr/>
        </p:nvGrpSpPr>
        <p:grpSpPr>
          <a:xfrm>
            <a:off x="9664700" y="16947"/>
            <a:ext cx="2375101" cy="6339403"/>
            <a:chOff x="9639300" y="-140216"/>
            <a:chExt cx="2375101" cy="633940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639300" y="227012"/>
              <a:ext cx="2375101" cy="597217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0534650" y="2874169"/>
              <a:ext cx="317500" cy="157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0852150" y="2873772"/>
              <a:ext cx="317500" cy="157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9798050" y="4966097"/>
              <a:ext cx="1822450" cy="107116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0823675" y="257137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 smtClean="0">
                  <a:solidFill>
                    <a:srgbClr val="C00000"/>
                  </a:solidFill>
                </a:rPr>
                <a:t>jFEX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0324899" y="2584213"/>
              <a:ext cx="609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FTM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9813823" y="4680744"/>
              <a:ext cx="16194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C00000"/>
                  </a:solidFill>
                </a:rPr>
                <a:t>“TTC system”</a:t>
              </a:r>
              <a:endParaRPr lang="en-GB" b="1" dirty="0">
                <a:solidFill>
                  <a:srgbClr val="C00000"/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9711351" y="-140216"/>
              <a:ext cx="22246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b="1" dirty="0" err="1">
                  <a:solidFill>
                    <a:srgbClr val="0070C0"/>
                  </a:solidFill>
                </a:rPr>
                <a:t>jFEX</a:t>
              </a:r>
              <a:r>
                <a:rPr lang="en-GB" b="1" dirty="0">
                  <a:solidFill>
                    <a:srgbClr val="0070C0"/>
                  </a:solidFill>
                </a:rPr>
                <a:t> </a:t>
              </a:r>
              <a:r>
                <a:rPr lang="en-GB" b="1" dirty="0" smtClean="0">
                  <a:solidFill>
                    <a:srgbClr val="0070C0"/>
                  </a:solidFill>
                </a:rPr>
                <a:t>setup on the STF</a:t>
              </a:r>
              <a:endParaRPr lang="en-GB" b="1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889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Surface Test </a:t>
            </a:r>
            <a:r>
              <a:rPr lang="en-US" sz="3600" dirty="0" smtClean="0"/>
              <a:t>Facility</a:t>
            </a:r>
            <a:br>
              <a:rPr lang="en-US" sz="3600" dirty="0" smtClean="0"/>
            </a:br>
            <a:r>
              <a:rPr lang="en-US" sz="3600" dirty="0" smtClean="0"/>
              <a:t>Pre-Production Module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3"/>
            <a:ext cx="10515600" cy="4603752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Validation of Pre-Production module will take place at the STF</a:t>
            </a:r>
          </a:p>
          <a:p>
            <a:pPr lvl="2"/>
            <a:r>
              <a:rPr lang="en-US" dirty="0"/>
              <a:t>Smoke tests and basic validation of board optical/electrical links (IBERT) to be done in </a:t>
            </a:r>
            <a:r>
              <a:rPr lang="en-US" dirty="0" smtClean="0"/>
              <a:t>Mainz</a:t>
            </a:r>
          </a:p>
          <a:p>
            <a:pPr lvl="1"/>
            <a:r>
              <a:rPr lang="en-GB" dirty="0"/>
              <a:t>Validation of </a:t>
            </a:r>
            <a:r>
              <a:rPr lang="en-GB" dirty="0" smtClean="0"/>
              <a:t>all optical/electrical inputs/outputs simultaneously (IBERT and formatted data)</a:t>
            </a:r>
          </a:p>
          <a:p>
            <a:pPr lvl="1"/>
            <a:r>
              <a:rPr lang="en-GB" dirty="0" smtClean="0"/>
              <a:t>Power consumption</a:t>
            </a:r>
          </a:p>
          <a:p>
            <a:pPr lvl="2"/>
            <a:r>
              <a:rPr lang="en-GB" dirty="0" smtClean="0"/>
              <a:t>Ripple measurement</a:t>
            </a:r>
          </a:p>
          <a:p>
            <a:pPr lvl="2"/>
            <a:r>
              <a:rPr lang="en-GB" dirty="0" smtClean="0"/>
              <a:t>Thermal dissipation</a:t>
            </a:r>
          </a:p>
          <a:p>
            <a:pPr lvl="1"/>
            <a:r>
              <a:rPr lang="en-GB" dirty="0" smtClean="0"/>
              <a:t>LHC clock reception</a:t>
            </a:r>
          </a:p>
          <a:p>
            <a:pPr lvl="2"/>
            <a:r>
              <a:rPr lang="en-GB" dirty="0"/>
              <a:t>MGTREF clock jitter </a:t>
            </a:r>
            <a:r>
              <a:rPr lang="en-GB" dirty="0" smtClean="0"/>
              <a:t>measurement</a:t>
            </a:r>
          </a:p>
          <a:p>
            <a:pPr lvl="1"/>
            <a:r>
              <a:rPr lang="en-GB" dirty="0" smtClean="0"/>
              <a:t>Validation </a:t>
            </a:r>
            <a:r>
              <a:rPr lang="en-GB" dirty="0"/>
              <a:t>of the backplane high-speed </a:t>
            </a:r>
            <a:r>
              <a:rPr lang="en-GB" dirty="0" smtClean="0"/>
              <a:t>links</a:t>
            </a:r>
          </a:p>
          <a:p>
            <a:pPr lvl="2"/>
            <a:r>
              <a:rPr lang="en-GB" dirty="0" smtClean="0"/>
              <a:t>Readout and </a:t>
            </a:r>
            <a:r>
              <a:rPr lang="en-GB" dirty="0"/>
              <a:t>TTC </a:t>
            </a:r>
            <a:r>
              <a:rPr lang="en-GB" dirty="0" smtClean="0"/>
              <a:t>data</a:t>
            </a:r>
          </a:p>
          <a:p>
            <a:pPr lvl="2"/>
            <a:r>
              <a:rPr lang="en-GB" dirty="0" smtClean="0"/>
              <a:t>Latency measurement</a:t>
            </a:r>
          </a:p>
          <a:p>
            <a:pPr lvl="2"/>
            <a:r>
              <a:rPr lang="en-GB" dirty="0" smtClean="0"/>
              <a:t>IPMC</a:t>
            </a:r>
            <a:endParaRPr lang="en-US" dirty="0" smtClean="0"/>
          </a:p>
          <a:p>
            <a:r>
              <a:rPr lang="en-US" dirty="0" smtClean="0"/>
              <a:t>Firmware consolidation</a:t>
            </a:r>
          </a:p>
          <a:p>
            <a:pPr lvl="1"/>
            <a:r>
              <a:rPr lang="en-US" dirty="0" smtClean="0"/>
              <a:t>Tests with integrated firmware (infrastructure and algorithms)</a:t>
            </a:r>
          </a:p>
          <a:p>
            <a:pPr lvl="1"/>
            <a:r>
              <a:rPr lang="en-US" dirty="0" smtClean="0"/>
              <a:t>Latency measurement</a:t>
            </a:r>
          </a:p>
          <a:p>
            <a:pPr lvl="1"/>
            <a:r>
              <a:rPr lang="en-US" dirty="0" smtClean="0"/>
              <a:t>Combined tests with other parts of the system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1549-3AFE-459E-83AE-C2B2CDD4BB01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0148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Surface Test </a:t>
            </a:r>
            <a:r>
              <a:rPr lang="en-US" sz="3600" dirty="0" smtClean="0"/>
              <a:t>Facility</a:t>
            </a:r>
            <a:br>
              <a:rPr lang="en-US" sz="3600" dirty="0" smtClean="0"/>
            </a:br>
            <a:r>
              <a:rPr lang="en-US" sz="3600" dirty="0" smtClean="0"/>
              <a:t>Production Module</a:t>
            </a:r>
            <a:endParaRPr lang="en-GB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6"/>
            <a:ext cx="10515600" cy="4394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Initial production modules acceptance tests will take place in Mainz</a:t>
            </a:r>
          </a:p>
          <a:p>
            <a:pPr lvl="1"/>
            <a:r>
              <a:rPr lang="en-US" dirty="0" smtClean="0"/>
              <a:t>Smoke tests and basic validation of board optical/electrical links (IBERT)</a:t>
            </a:r>
          </a:p>
          <a:p>
            <a:r>
              <a:rPr lang="en-US" dirty="0" smtClean="0"/>
              <a:t>Finalization of production modules acceptance tests on ATCA crate with HUB/ROD </a:t>
            </a:r>
            <a:r>
              <a:rPr lang="en-US" dirty="0"/>
              <a:t>and/or </a:t>
            </a:r>
            <a:r>
              <a:rPr lang="en-US" dirty="0" smtClean="0"/>
              <a:t>FTM</a:t>
            </a:r>
          </a:p>
          <a:p>
            <a:pPr lvl="1"/>
            <a:r>
              <a:rPr lang="en-US" dirty="0" smtClean="0"/>
              <a:t>Same test list of the Pre-Production module</a:t>
            </a:r>
          </a:p>
          <a:p>
            <a:r>
              <a:rPr lang="en-GB" dirty="0" smtClean="0"/>
              <a:t>Full </a:t>
            </a:r>
            <a:r>
              <a:rPr lang="en-GB" dirty="0"/>
              <a:t>slice test from </a:t>
            </a:r>
            <a:r>
              <a:rPr lang="en-GB" dirty="0" err="1"/>
              <a:t>Latome</a:t>
            </a:r>
            <a:r>
              <a:rPr lang="en-GB" dirty="0"/>
              <a:t>/TREX via </a:t>
            </a:r>
            <a:r>
              <a:rPr lang="en-GB" dirty="0" err="1"/>
              <a:t>jFEX</a:t>
            </a:r>
            <a:r>
              <a:rPr lang="en-GB" dirty="0"/>
              <a:t> to </a:t>
            </a:r>
            <a:r>
              <a:rPr lang="en-GB" dirty="0" err="1"/>
              <a:t>Topo</a:t>
            </a:r>
            <a:endParaRPr lang="en-GB" dirty="0"/>
          </a:p>
          <a:p>
            <a:pPr lvl="1"/>
            <a:r>
              <a:rPr lang="en-US" dirty="0"/>
              <a:t>As much as possible inputs</a:t>
            </a:r>
          </a:p>
          <a:p>
            <a:pPr lvl="2"/>
            <a:r>
              <a:rPr lang="en-US" dirty="0"/>
              <a:t>Formatted  data</a:t>
            </a:r>
          </a:p>
          <a:p>
            <a:pPr lvl="1"/>
            <a:r>
              <a:rPr lang="en-US" dirty="0"/>
              <a:t>With all possible infrastructure parts</a:t>
            </a:r>
          </a:p>
          <a:p>
            <a:pPr lvl="2"/>
            <a:r>
              <a:rPr lang="en-US" dirty="0"/>
              <a:t>Hub/ROD, FELIX, </a:t>
            </a:r>
            <a:r>
              <a:rPr lang="en-US" dirty="0" err="1"/>
              <a:t>IPBus</a:t>
            </a:r>
            <a:r>
              <a:rPr lang="en-US" dirty="0"/>
              <a:t>, DCS and etc.</a:t>
            </a:r>
          </a:p>
          <a:p>
            <a:pPr lvl="1"/>
            <a:r>
              <a:rPr lang="en-US" dirty="0"/>
              <a:t>Final evaluation on power consumption and </a:t>
            </a:r>
            <a:r>
              <a:rPr lang="en-US" dirty="0" smtClean="0"/>
              <a:t>cooling with closed shelf</a:t>
            </a:r>
          </a:p>
          <a:p>
            <a:r>
              <a:rPr lang="en-US" dirty="0" smtClean="0"/>
              <a:t>Integration with “L1Calo STF partition” 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256E5-20A4-4600-BA4E-CFFCEF69E1F4}" type="datetime1">
              <a:rPr lang="en-GB" smtClean="0"/>
              <a:t>03/09/2018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TDAQ Week - jFEX I&amp;C Plans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C745C4-57A1-4415-B23A-95E1C4040F6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43543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897</Words>
  <Application>Microsoft Office PowerPoint</Application>
  <PresentationFormat>Breitbild</PresentationFormat>
  <Paragraphs>204</Paragraphs>
  <Slides>14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 Theme</vt:lpstr>
      <vt:lpstr>Installation and Commissioning Plans for the jFEX</vt:lpstr>
      <vt:lpstr>Agenda</vt:lpstr>
      <vt:lpstr>Introduction</vt:lpstr>
      <vt:lpstr>jFEX Status</vt:lpstr>
      <vt:lpstr>Hardware Availability (Plan)</vt:lpstr>
      <vt:lpstr>Surface Test Facility (1)</vt:lpstr>
      <vt:lpstr>Surface Test Facility (2)</vt:lpstr>
      <vt:lpstr>Surface Test Facility Pre-Production Module</vt:lpstr>
      <vt:lpstr>Surface Test Facility Production Module</vt:lpstr>
      <vt:lpstr>USA15 Installation (1)</vt:lpstr>
      <vt:lpstr>USA15 Installation (2)</vt:lpstr>
      <vt:lpstr>Commissioning</vt:lpstr>
      <vt:lpstr>Summary</vt:lpstr>
      <vt:lpstr>jFEX Schedule</vt:lpstr>
    </vt:vector>
  </TitlesOfParts>
  <Company>CERN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 and Commissioning Plans for the jFEX</dc:title>
  <dc:creator>Julio Vieira De Souza</dc:creator>
  <cp:lastModifiedBy>Schäfer, Dr. Ulrich</cp:lastModifiedBy>
  <cp:revision>64</cp:revision>
  <dcterms:created xsi:type="dcterms:W3CDTF">2018-08-27T08:04:02Z</dcterms:created>
  <dcterms:modified xsi:type="dcterms:W3CDTF">2018-09-03T11:21:54Z</dcterms:modified>
</cp:coreProperties>
</file>