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81" r:id="rId3"/>
    <p:sldId id="267" r:id="rId4"/>
    <p:sldId id="259" r:id="rId5"/>
    <p:sldId id="271" r:id="rId6"/>
    <p:sldId id="263" r:id="rId7"/>
    <p:sldId id="289" r:id="rId8"/>
    <p:sldId id="313" r:id="rId9"/>
    <p:sldId id="302" r:id="rId10"/>
    <p:sldId id="297" r:id="rId11"/>
    <p:sldId id="275" r:id="rId12"/>
    <p:sldId id="299" r:id="rId13"/>
    <p:sldId id="303" r:id="rId14"/>
  </p:sldIdLst>
  <p:sldSz cx="10080625" cy="7559675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30.962%"/>
    <p:restoredTop sz="93.769%"/>
  </p:normalViewPr>
  <p:slideViewPr>
    <p:cSldViewPr snapToGrid="0">
      <p:cViewPr varScale="1">
        <p:scale>
          <a:sx n="81" d="100"/>
          <a:sy n="81" d="100"/>
        </p:scale>
        <p:origin x="20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6.xml"/><Relationship Id="rId13" Type="http://purl.oclc.org/ooxml/officeDocument/relationships/slide" Target="slides/slide11.xml"/><Relationship Id="rId18" Type="http://purl.oclc.org/ooxml/officeDocument/relationships/viewProps" Target="viewProps.xml"/><Relationship Id="rId3" Type="http://purl.oclc.org/ooxml/officeDocument/relationships/slide" Target="slides/slide1.xml"/><Relationship Id="rId7" Type="http://purl.oclc.org/ooxml/officeDocument/relationships/slide" Target="slides/slide5.xml"/><Relationship Id="rId12" Type="http://purl.oclc.org/ooxml/officeDocument/relationships/slide" Target="slides/slide10.xml"/><Relationship Id="rId17" Type="http://purl.oclc.org/ooxml/officeDocument/relationships/presProps" Target="presProps.xml"/><Relationship Id="rId2" Type="http://purl.oclc.org/ooxml/officeDocument/relationships/slideMaster" Target="slideMasters/slideMaster2.xml"/><Relationship Id="rId16" Type="http://purl.oclc.org/ooxml/officeDocument/relationships/handoutMaster" Target="handoutMasters/handoutMaster1.xml"/><Relationship Id="rId20" Type="http://purl.oclc.org/ooxml/officeDocument/relationships/tableStyles" Target="tableStyles.xml"/><Relationship Id="rId1" Type="http://purl.oclc.org/ooxml/officeDocument/relationships/slideMaster" Target="slideMasters/slideMaster1.xml"/><Relationship Id="rId6" Type="http://purl.oclc.org/ooxml/officeDocument/relationships/slide" Target="slides/slide4.xml"/><Relationship Id="rId11" Type="http://purl.oclc.org/ooxml/officeDocument/relationships/slide" Target="slides/slide9.xml"/><Relationship Id="rId5" Type="http://purl.oclc.org/ooxml/officeDocument/relationships/slide" Target="slides/slide3.xml"/><Relationship Id="rId15" Type="http://purl.oclc.org/ooxml/officeDocument/relationships/notesMaster" Target="notesMasters/notesMaster1.xml"/><Relationship Id="rId10" Type="http://purl.oclc.org/ooxml/officeDocument/relationships/slide" Target="slides/slide8.xml"/><Relationship Id="rId19" Type="http://purl.oclc.org/ooxml/officeDocument/relationships/theme" Target="theme/theme1.xml"/><Relationship Id="rId4" Type="http://purl.oclc.org/ooxml/officeDocument/relationships/slide" Target="slides/slide2.xml"/><Relationship Id="rId9" Type="http://purl.oclc.org/ooxml/officeDocument/relationships/slide" Target="slides/slide7.xml"/><Relationship Id="rId14" Type="http://purl.oclc.org/ooxml/officeDocument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4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9B24AB8-B31F-4032-A738-3997776FFB2F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4653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fld id="{36426E05-EB81-49A7-8CAD-30C6AA4557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0E9B711-D13E-44D4-BD45-5D00B179F019}" type="slidenum">
              <a:t>1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1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D38813-FD5E-4549-843F-DB8568AFA5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8231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A7853B-D771-4430-AA31-46FA99C7CC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2806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7900" y="12700"/>
            <a:ext cx="2273300" cy="6140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12700"/>
            <a:ext cx="6672262" cy="6140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5800AE-1D6B-453F-80C6-A6BA7E874A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90645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502697-CB81-4F5B-BD0A-50FF93F8EE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18413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94F2BA-C67F-4C32-B6A8-3E89A82572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2171"/>
      </p:ext>
    </p:extLst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33F970-A9FB-4516-8EDD-294997DF51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43901"/>
      </p:ext>
    </p:extLst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837F85-5062-466F-BA27-7F277D5AAD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3227"/>
      </p:ext>
    </p:extLst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CBB4D9-63AF-416F-881D-C9B92771C9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51973"/>
      </p:ext>
    </p:extLst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160FA8-6527-4173-A36E-10B04A41D6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9725"/>
      </p:ext>
    </p:extLst>
  </p:cSld>
  <p:clrMapOvr>
    <a:masterClrMapping/>
  </p:clrMapOvr>
</p:sldLayout>
</file>

<file path=ppt/slideLayouts/slideLayout18.xml><?xml version="1.0" encoding="utf-8"?>
<p:sldLayout xmlns:a="http://purl.oclc.org/ooxml/drawingml/main" xmlns:r="http://purl.oclc.org/ooxml/officeDocument/relationships" xmlns:p="http://purl.oclc.org/ooxml/presentationml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C164A-51D2-45AA-8CDF-BCDF91CE14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6914"/>
      </p:ext>
    </p:extLst>
  </p:cSld>
  <p:clrMapOvr>
    <a:masterClrMapping/>
  </p:clrMapOvr>
</p:sldLayout>
</file>

<file path=ppt/slideLayouts/slideLayout19.xml><?xml version="1.0" encoding="utf-8"?>
<p:sldLayout xmlns:a="http://purl.oclc.org/ooxml/drawingml/main" xmlns:r="http://purl.oclc.org/ooxml/officeDocument/relationships" xmlns:p="http://purl.oclc.org/ooxml/presentationml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783FF1-82A5-4E48-8B71-5B194DD3F6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77441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3373"/>
      </p:ext>
    </p:extLst>
  </p:cSld>
  <p:clrMapOvr>
    <a:masterClrMapping/>
  </p:clrMapOvr>
</p:sldLayout>
</file>

<file path=ppt/slideLayouts/slideLayout20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38BBC2-D5AE-4568-9F73-8841115100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99333"/>
      </p:ext>
    </p:extLst>
  </p:cSld>
  <p:clrMapOvr>
    <a:masterClrMapping/>
  </p:clrMapOvr>
</p:sldLayout>
</file>

<file path=ppt/slideLayouts/slideLayout21.xml><?xml version="1.0" encoding="utf-8"?>
<p:sldLayout xmlns:a="http://purl.oclc.org/ooxml/drawingml/main" xmlns:r="http://purl.oclc.org/ooxml/officeDocument/relationships" xmlns:p="http://purl.oclc.org/ooxml/presentationml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8EA96D-7471-483E-8818-7E5528631E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867"/>
      </p:ext>
    </p:extLst>
  </p:cSld>
  <p:clrMapOvr>
    <a:masterClrMapping/>
  </p:clrMapOvr>
</p:sldLayout>
</file>

<file path=ppt/slideLayouts/slideLayout22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C813C0-AF91-46EC-B3ED-6AAC9432B7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4911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FE0F1C-AE62-499B-BEB1-B49237F42F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4825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D190F0-3E50-4308-9625-C4E706F4EB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144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F4E953-43B6-4642-AF80-BB63358337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039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3C0A5-D423-4EC8-9AE9-D0847C57A8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6480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FD9B47-2206-4687-8CE8-3D021CAB60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7596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F66D8-C48C-4C9E-993B-D728D7379C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04517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D169E0-C00F-4B22-B4FE-3D3BF6F3C8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image" Target="../media/image1.png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19.xml"/><Relationship Id="rId3" Type="http://purl.oclc.org/ooxml/officeDocument/relationships/slideLayout" Target="../slideLayouts/slideLayout14.xml"/><Relationship Id="rId7" Type="http://purl.oclc.org/ooxml/officeDocument/relationships/slideLayout" Target="../slideLayouts/slideLayout18.xml"/><Relationship Id="rId12" Type="http://purl.oclc.org/ooxml/officeDocument/relationships/theme" Target="../theme/theme2.xml"/><Relationship Id="rId2" Type="http://purl.oclc.org/ooxml/officeDocument/relationships/slideLayout" Target="../slideLayouts/slideLayout13.xml"/><Relationship Id="rId1" Type="http://purl.oclc.org/ooxml/officeDocument/relationships/slideLayout" Target="../slideLayouts/slideLayout12.xml"/><Relationship Id="rId6" Type="http://purl.oclc.org/ooxml/officeDocument/relationships/slideLayout" Target="../slideLayouts/slideLayout17.xml"/><Relationship Id="rId11" Type="http://purl.oclc.org/ooxml/officeDocument/relationships/slideLayout" Target="../slideLayouts/slideLayout22.xml"/><Relationship Id="rId5" Type="http://purl.oclc.org/ooxml/officeDocument/relationships/slideLayout" Target="../slideLayouts/slideLayout16.xml"/><Relationship Id="rId10" Type="http://purl.oclc.org/ooxml/officeDocument/relationships/slideLayout" Target="../slideLayouts/slideLayout21.xml"/><Relationship Id="rId4" Type="http://purl.oclc.org/ooxml/officeDocument/relationships/slideLayout" Target="../slideLayouts/slideLayout15.xml"/><Relationship Id="rId9" Type="http://purl.oclc.org/ooxml/officeDocument/relationships/slideLayout" Target="../slideLayouts/slideLayout20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00400" y="0"/>
            <a:ext cx="6879600" cy="658440"/>
          </a:xfrm>
          <a:prstGeom prst="rect">
            <a:avLst/>
          </a:prstGeom>
          <a:gradFill>
            <a:gsLst>
              <a:gs pos="0%">
                <a:srgbClr val="FFFFFF"/>
              </a:gs>
              <a:gs pos="100%">
                <a:srgbClr val="C1002A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7086600"/>
            <a:ext cx="10080000" cy="502920"/>
          </a:xfrm>
          <a:prstGeom prst="rect">
            <a:avLst/>
          </a:prstGeom>
          <a:gradFill>
            <a:gsLst>
              <a:gs pos="0%">
                <a:srgbClr val="FFFFFF"/>
              </a:gs>
              <a:gs pos="50%">
                <a:srgbClr val="C1002A"/>
              </a:gs>
              <a:gs pos="100%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4" name="Titelplatzhalter 3"/>
          <p:cNvSpPr txBox="1">
            <a:spLocks noGrp="1"/>
          </p:cNvSpPr>
          <p:nvPr>
            <p:ph type="title"/>
          </p:nvPr>
        </p:nvSpPr>
        <p:spPr>
          <a:xfrm>
            <a:off x="4343400" y="13320"/>
            <a:ext cx="5257800" cy="613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5"/>
          <p:cNvSpPr txBox="1">
            <a:spLocks noGrp="1"/>
          </p:cNvSpPr>
          <p:nvPr>
            <p:ph type="dt" sz="half" idx="2"/>
          </p:nvPr>
        </p:nvSpPr>
        <p:spPr>
          <a:xfrm>
            <a:off x="109800" y="72511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3"/>
          </p:nvPr>
        </p:nvSpPr>
        <p:spPr>
          <a:xfrm>
            <a:off x="3200400" y="7247160"/>
            <a:ext cx="38862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4"/>
          </p:nvPr>
        </p:nvSpPr>
        <p:spPr>
          <a:xfrm>
            <a:off x="7659360" y="724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fld id="{F0245F4E-D9B1-4C1C-92C9-F8FA57CDF6CA}" type="slidenum">
              <a:t>‹#›</a:t>
            </a:fld>
            <a:endParaRPr lang="en-US"/>
          </a:p>
        </p:txBody>
      </p:sp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249480" y="-228600"/>
            <a:ext cx="3484800" cy="115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r" rtl="0" hangingPunct="0">
        <a:tabLst/>
        <a:defRPr lang="en-US" sz="28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algn="l" rtl="0" hangingPunct="0">
        <a:lnSpc>
          <a:spcPct val="100%"/>
        </a:lnSpc>
        <a:spcBef>
          <a:spcPts val="0"/>
        </a:spcBef>
        <a:spcAft>
          <a:spcPts val="289"/>
        </a:spcAft>
        <a:tabLst/>
        <a:defRPr lang="en-US" sz="2000" b="0" i="0" u="none" strike="noStrike" kern="1200" cap="none" spc="0" baseline="0%">
          <a:ln>
            <a:noFill/>
          </a:ln>
          <a:highlight>
            <a:scrgbClr r="0%" g="0%" b="0%">
              <a:alpha val="0%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 lvl="0"/>
            <a:fld id="{B89AA0D2-1EB6-449D-B769-89920EFA3A6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2.jpg"/><Relationship Id="rId2" Type="http://purl.oclc.org/ooxml/officeDocument/relationships/notesSlide" Target="../notesSlides/notesSlide1.xml"/><Relationship Id="rId1" Type="http://purl.oclc.org/ooxml/officeDocument/relationships/slideLayout" Target="../slideLayouts/slideLayout18.xml"/><Relationship Id="rId6" Type="http://purl.oclc.org/ooxml/officeDocument/relationships/image" Target="../media/image4.tiff"/><Relationship Id="rId5" Type="http://purl.oclc.org/ooxml/officeDocument/relationships/image" Target="../media/image3.tiff"/><Relationship Id="rId4" Type="http://purl.oclc.org/ooxml/officeDocument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purl.oclc.org/ooxml/officeDocument/relationships/image" Target="../media/image6.png"/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image" Target="../media/image5.png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hyperlink" Target="https://indico.cern.ch/event/676491/" TargetMode="External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00400" y="0"/>
            <a:ext cx="6879600" cy="658440"/>
          </a:xfrm>
          <a:prstGeom prst="rect">
            <a:avLst/>
          </a:prstGeom>
          <a:gradFill>
            <a:gsLst>
              <a:gs pos="0%">
                <a:srgbClr val="FFFFFF"/>
              </a:gs>
              <a:gs pos="100%">
                <a:srgbClr val="C1002A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7086600"/>
            <a:ext cx="10080000" cy="502920"/>
          </a:xfrm>
          <a:prstGeom prst="rect">
            <a:avLst/>
          </a:prstGeom>
          <a:solidFill>
            <a:srgbClr val="C1002A"/>
          </a:solidFill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roid Sans" pitchFamily="2"/>
              <a:cs typeface="FreeSans" pitchFamily="2"/>
            </a:endParaRPr>
          </a:p>
        </p:txBody>
      </p:sp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80000" y="1800"/>
            <a:ext cx="9432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249480" y="-228600"/>
            <a:ext cx="348480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6E8CA-C814-CB49-952B-9D076F50E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370" y="6172633"/>
            <a:ext cx="4646811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7BAB05-11DA-F343-9A4C-1E0064C12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227" y="6164189"/>
            <a:ext cx="1878675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6C00D-50CB-BA4E-85FD-A1B6CBFCB41E}"/>
              </a:ext>
            </a:extLst>
          </p:cNvPr>
          <p:cNvSpPr txBox="1"/>
          <p:nvPr/>
        </p:nvSpPr>
        <p:spPr>
          <a:xfrm>
            <a:off x="2692234" y="1144124"/>
            <a:ext cx="4912114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dirty="0">
                <a:solidFill>
                  <a:srgbClr val="C00000"/>
                </a:solidFill>
              </a:rPr>
              <a:t>Phase-I L1Topo</a:t>
            </a:r>
          </a:p>
          <a:p>
            <a:pPr algn="ctr"/>
            <a:r>
              <a:rPr lang="de-DE" sz="4800" dirty="0">
                <a:solidFill>
                  <a:srgbClr val="C00000"/>
                </a:solidFill>
              </a:rPr>
              <a:t>Status </a:t>
            </a:r>
            <a:r>
              <a:rPr lang="de-DE" sz="4800" dirty="0" err="1">
                <a:solidFill>
                  <a:srgbClr val="C00000"/>
                </a:solidFill>
              </a:rPr>
              <a:t>and</a:t>
            </a:r>
            <a:r>
              <a:rPr lang="de-DE" sz="4800" dirty="0">
                <a:solidFill>
                  <a:srgbClr val="C00000"/>
                </a:solidFill>
              </a:rPr>
              <a:t> Plans</a:t>
            </a:r>
          </a:p>
          <a:p>
            <a:pPr algn="ctr"/>
            <a:endParaRPr lang="de-DE" dirty="0">
              <a:solidFill>
                <a:srgbClr val="C00000"/>
              </a:solidFill>
            </a:endParaRPr>
          </a:p>
          <a:p>
            <a:pPr algn="ctr"/>
            <a:endParaRPr lang="de-DE" dirty="0">
              <a:solidFill>
                <a:srgbClr val="C00000"/>
              </a:solidFill>
            </a:endParaRPr>
          </a:p>
          <a:p>
            <a:pPr algn="ctr"/>
            <a:r>
              <a:rPr lang="de-DE" sz="3200" dirty="0">
                <a:solidFill>
                  <a:srgbClr val="C00000"/>
                </a:solidFill>
              </a:rPr>
              <a:t>K. Bierwagen</a:t>
            </a:r>
          </a:p>
          <a:p>
            <a:pPr algn="ctr"/>
            <a:r>
              <a:rPr lang="de-DE" sz="2400" dirty="0">
                <a:solidFill>
                  <a:srgbClr val="C00000"/>
                </a:solidFill>
              </a:rPr>
              <a:t>Johannes Gutenberg University Mainz</a:t>
            </a:r>
          </a:p>
          <a:p>
            <a:pPr algn="ctr"/>
            <a:endParaRPr lang="de-DE" dirty="0">
              <a:solidFill>
                <a:srgbClr val="C00000"/>
              </a:solidFill>
            </a:endParaRPr>
          </a:p>
          <a:p>
            <a:pPr algn="ctr"/>
            <a:endParaRPr lang="de-DE" dirty="0">
              <a:solidFill>
                <a:srgbClr val="C00000"/>
              </a:solidFill>
            </a:endParaRPr>
          </a:p>
          <a:p>
            <a:pPr algn="ctr"/>
            <a:r>
              <a:rPr lang="de-DE" sz="2400" dirty="0" err="1">
                <a:solidFill>
                  <a:srgbClr val="C00000"/>
                </a:solidFill>
              </a:rPr>
              <a:t>For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the</a:t>
            </a:r>
            <a:r>
              <a:rPr lang="de-DE" sz="2400" dirty="0">
                <a:solidFill>
                  <a:srgbClr val="C00000"/>
                </a:solidFill>
              </a:rPr>
              <a:t> L1Topo Phase-1 Team</a:t>
            </a:r>
          </a:p>
          <a:p>
            <a:pPr algn="ctr"/>
            <a:endParaRPr lang="de-DE" sz="2400" dirty="0">
              <a:solidFill>
                <a:srgbClr val="C00000"/>
              </a:solidFill>
            </a:endParaRPr>
          </a:p>
          <a:p>
            <a:pPr algn="ctr"/>
            <a:r>
              <a:rPr lang="de-DE" sz="2400" dirty="0">
                <a:solidFill>
                  <a:srgbClr val="C00000"/>
                </a:solidFill>
              </a:rPr>
              <a:t>November 26, 2018</a:t>
            </a:r>
          </a:p>
        </p:txBody>
      </p:sp>
    </p:spTree>
    <p:extLst>
      <p:ext uri="{BB962C8B-B14F-4D97-AF65-F5344CB8AC3E}">
        <p14:creationId xmlns:p14="http://schemas.microsoft.com/office/powerpoint/2010/main" val="3408959185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6289-E555-7F40-AE9A-5158CC3B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F2723-1E56-9B40-9EA8-A82C595E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03" y="1690210"/>
            <a:ext cx="9360437" cy="438480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Prototype at CERN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>
              <a:spcAft>
                <a:spcPts val="600"/>
              </a:spcAft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28700" lvl="1" indent="-342900">
              <a:spcAft>
                <a:spcPts val="600"/>
              </a:spcAft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FDR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23rd 2019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STF/CERN Mai 2019 (Schedule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contigency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Dezember 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4ABC-125F-D342-8473-0A795434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553-5E9B-C042-80FA-69127409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098E8-A042-714F-9474-86F6EEDE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714174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B0A3-ECE4-8F44-9B9B-E599856B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8F73C-4684-F44C-8428-5CB812F45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de-DE" sz="4800" dirty="0"/>
              <a:t>Back-Up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56640-8C5C-3B4B-8737-9E5FE2AB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37786-FBC0-3D4A-8AE2-8851F503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A6686-382F-B245-B603-A3AD2CFC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589446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5280-3BE9-1145-963D-75465178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Phase-1 L1Topo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9FFBB-724F-3146-AA4E-EFB31F2F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DDFBE-9097-D441-891A-02EC5450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FB8A1-A21B-F440-8A0B-99998770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de-DE" smtClean="0"/>
              <a:t>12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F0D79C-BE3F-D640-8E56-8FB9D781A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786"/>
            <a:ext cx="10080625" cy="45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7225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A19A-DE09-814F-8D80-74290BAB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73129-6F24-B646-94C2-BE11FCA5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2EA3-FAB7-B745-B7FB-A98DF4D3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53E5A-E2E2-3342-A80D-F5F048FE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de-DE" smtClean="0"/>
              <a:t>2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E37B0-7521-3C40-92F3-4F7D41A631CC}"/>
              </a:ext>
            </a:extLst>
          </p:cNvPr>
          <p:cNvSpPr txBox="1"/>
          <p:nvPr/>
        </p:nvSpPr>
        <p:spPr>
          <a:xfrm>
            <a:off x="276363" y="960742"/>
            <a:ext cx="611241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L1Topo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jFEX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hardware-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wise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Ultrascale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+ FPGAs per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118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FPGA (6.4, 11.2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12.8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/s)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FPGA  (6.4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12.8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/s)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Inter-FPGA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64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/s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latency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Control 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mezzanine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CTP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3 ATCA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AB176-B12E-2F4F-85E9-0CE23AB72E95}"/>
              </a:ext>
            </a:extLst>
          </p:cNvPr>
          <p:cNvSpPr txBox="1"/>
          <p:nvPr/>
        </p:nvSpPr>
        <p:spPr>
          <a:xfrm>
            <a:off x="676012" y="5601063"/>
            <a:ext cx="4763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at CERN </a:t>
            </a:r>
            <a:r>
              <a:rPr lang="de-DE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de-DE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`18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F8B35-07DF-DA4C-B8CF-60D62E923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17" y="1799060"/>
            <a:ext cx="3960000" cy="405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0863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L1Topo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17" y="875573"/>
            <a:ext cx="6627620" cy="5791855"/>
          </a:xfrm>
        </p:spPr>
        <p:txBody>
          <a:bodyPr>
            <a:normAutofit/>
          </a:bodyPr>
          <a:lstStyle/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Preliminary design review took place in November 2017</a:t>
            </a:r>
          </a:p>
          <a:p>
            <a:pPr marL="457152" lvl="1" indent="0">
              <a:buNone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https://indico.cern.ch/event/676491/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L1Topo currently at STF for testing together with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jFEX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final prototype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Final design review scheduled on January 23</a:t>
            </a:r>
            <a:r>
              <a:rPr lang="en-US" sz="2800" baseline="30%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Firmware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integration of infrastructure firmware (MGTs, board control, IOs and etc.) and algorithms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Phase 1 Status and Plans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42598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Test Facility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45" y="1902347"/>
            <a:ext cx="9682057" cy="4384800"/>
          </a:xfrm>
        </p:spPr>
        <p:txBody>
          <a:bodyPr>
            <a:normAutofit/>
          </a:bodyPr>
          <a:lstStyle/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hardware changes are foreseen from prototype to production module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Initial integration tests with other systems can start at anytime with prototype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Combined tests with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jFEX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already ongoing</a:t>
            </a:r>
          </a:p>
          <a:p>
            <a:pPr marL="1063779" lvl="1" indent="-377979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Scheduled dedicated test week for software and firmware mid of December with all experts present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Combined tests with MUCTPI and CTP still need to be scheduled</a:t>
            </a:r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Phase 1 Status and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4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828353" y="1016134"/>
            <a:ext cx="8316388" cy="388483"/>
          </a:xfrm>
          <a:prstGeom prst="roundRect">
            <a:avLst/>
          </a:prstGeom>
          <a:solidFill>
            <a:srgbClr val="C0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b="1" dirty="0">
                <a:latin typeface="Arial" panose="020B0604020202020204" pitchFamily="34" charset="0"/>
                <a:cs typeface="Arial" panose="020B0604020202020204" pitchFamily="34" charset="0"/>
              </a:rPr>
              <a:t>Final Prototype =  Pre-Production Module = Production Module</a:t>
            </a:r>
          </a:p>
        </p:txBody>
      </p:sp>
    </p:spTree>
    <p:extLst>
      <p:ext uri="{BB962C8B-B14F-4D97-AF65-F5344CB8AC3E}">
        <p14:creationId xmlns:p14="http://schemas.microsoft.com/office/powerpoint/2010/main" val="2094177903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Test Facility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87" y="958971"/>
            <a:ext cx="7040120" cy="5877184"/>
          </a:xfrm>
        </p:spPr>
        <p:txBody>
          <a:bodyPr>
            <a:normAutofit/>
          </a:bodyPr>
          <a:lstStyle/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646" dirty="0">
                <a:latin typeface="Arial" panose="020B0604020202020204" pitchFamily="34" charset="0"/>
                <a:cs typeface="Arial" panose="020B0604020202020204" pitchFamily="34" charset="0"/>
              </a:rPr>
              <a:t>Setup ready for tests with L1Topo prototype, </a:t>
            </a:r>
            <a:r>
              <a:rPr lang="en-US" sz="2646" dirty="0" err="1">
                <a:latin typeface="Arial" panose="020B0604020202020204" pitchFamily="34" charset="0"/>
                <a:cs typeface="Arial" panose="020B0604020202020204" pitchFamily="34" charset="0"/>
              </a:rPr>
              <a:t>jFEX</a:t>
            </a:r>
            <a:r>
              <a:rPr lang="en-US" sz="2646" dirty="0">
                <a:latin typeface="Arial" panose="020B0604020202020204" pitchFamily="34" charset="0"/>
                <a:cs typeface="Arial" panose="020B0604020202020204" pitchFamily="34" charset="0"/>
              </a:rPr>
              <a:t> and FTM since beginning of November</a:t>
            </a:r>
          </a:p>
          <a:p>
            <a:pPr lvl="1"/>
            <a:r>
              <a:rPr lang="en-US" sz="2205" dirty="0">
                <a:latin typeface="Arial" panose="020B0604020202020204" pitchFamily="34" charset="0"/>
                <a:cs typeface="Arial" panose="020B0604020202020204" pitchFamily="34" charset="0"/>
              </a:rPr>
              <a:t>Tests of optical links, TTC clock reception, </a:t>
            </a:r>
            <a:r>
              <a:rPr lang="en-US" sz="2205" dirty="0" err="1">
                <a:latin typeface="Arial" panose="020B0604020202020204" pitchFamily="34" charset="0"/>
                <a:cs typeface="Arial" panose="020B0604020202020204" pitchFamily="34" charset="0"/>
              </a:rPr>
              <a:t>IPBus</a:t>
            </a:r>
            <a:r>
              <a:rPr lang="en-US" sz="2205" dirty="0">
                <a:latin typeface="Arial" panose="020B0604020202020204" pitchFamily="34" charset="0"/>
                <a:cs typeface="Arial" panose="020B0604020202020204" pitchFamily="34" charset="0"/>
              </a:rPr>
              <a:t> and etc. were performed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646" dirty="0">
                <a:latin typeface="Arial" panose="020B0604020202020204" pitchFamily="34" charset="0"/>
                <a:cs typeface="Arial" panose="020B0604020202020204" pitchFamily="34" charset="0"/>
              </a:rPr>
              <a:t>Aim to test and validate full module functionality at STF except:</a:t>
            </a:r>
          </a:p>
          <a:p>
            <a:pPr lvl="1"/>
            <a:r>
              <a:rPr lang="en-US" sz="2205" dirty="0">
                <a:latin typeface="Arial" panose="020B0604020202020204" pitchFamily="34" charset="0"/>
                <a:cs typeface="Arial" panose="020B0604020202020204" pitchFamily="34" charset="0"/>
              </a:rPr>
              <a:t>Concurrent operation of all </a:t>
            </a:r>
            <a:r>
              <a:rPr lang="en-US" sz="2205" dirty="0" err="1">
                <a:latin typeface="Arial" panose="020B0604020202020204" pitchFamily="34" charset="0"/>
                <a:cs typeface="Arial" panose="020B0604020202020204" pitchFamily="34" charset="0"/>
              </a:rPr>
              <a:t>FEXes</a:t>
            </a:r>
            <a:r>
              <a:rPr lang="en-US" sz="2205" dirty="0">
                <a:latin typeface="Arial" panose="020B0604020202020204" pitchFamily="34" charset="0"/>
                <a:cs typeface="Arial" panose="020B0604020202020204" pitchFamily="34" charset="0"/>
              </a:rPr>
              <a:t> (all modules), MUCTPI and CTP</a:t>
            </a:r>
          </a:p>
          <a:p>
            <a:pPr lvl="1"/>
            <a:r>
              <a:rPr lang="en-US" sz="2205" dirty="0">
                <a:latin typeface="Arial" panose="020B0604020202020204" pitchFamily="34" charset="0"/>
                <a:cs typeface="Arial" panose="020B0604020202020204" pitchFamily="34" charset="0"/>
              </a:rPr>
              <a:t>Validation of input mapping</a:t>
            </a:r>
          </a:p>
          <a:p>
            <a:pPr lvl="1"/>
            <a:r>
              <a:rPr lang="en-US" sz="2205" dirty="0">
                <a:latin typeface="Arial" panose="020B0604020202020204" pitchFamily="34" charset="0"/>
                <a:cs typeface="Arial" panose="020B0604020202020204" pitchFamily="34" charset="0"/>
              </a:rPr>
              <a:t>Final timing calibration</a:t>
            </a:r>
          </a:p>
          <a:p>
            <a:pPr lvl="2"/>
            <a:endParaRPr lang="en-US" sz="26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26.11.18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Phase 1 Status and Plans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48756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F22E-89DD-F148-ADE8-544BF1D5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909" y="13320"/>
            <a:ext cx="6796731" cy="613080"/>
          </a:xfrm>
        </p:spPr>
        <p:txBody>
          <a:bodyPr/>
          <a:lstStyle/>
          <a:p>
            <a:r>
              <a:rPr lang="de-DE" sz="2400" dirty="0"/>
              <a:t>Major Milestones </a:t>
            </a:r>
            <a:r>
              <a:rPr lang="de-DE" sz="2400" dirty="0" err="1"/>
              <a:t>for</a:t>
            </a:r>
            <a:r>
              <a:rPr lang="de-DE" sz="2400" dirty="0"/>
              <a:t> L1Topo </a:t>
            </a:r>
            <a:r>
              <a:rPr lang="de-DE" sz="2400" dirty="0" err="1"/>
              <a:t>towards</a:t>
            </a:r>
            <a:r>
              <a:rPr lang="de-DE" sz="2400" dirty="0"/>
              <a:t> Installation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C32C-8131-394B-936A-885729E5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E5AB-F7E4-8846-969C-F488A226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CE30-6A2E-524A-B270-FD23876C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de-DE" smtClean="0"/>
              <a:t>6</a:t>
            </a:fld>
            <a:endParaRPr lang="de-D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D9F76B-9CFA-7544-82E0-3A7FE664932E}"/>
              </a:ext>
            </a:extLst>
          </p:cNvPr>
          <p:cNvCxnSpPr>
            <a:cxnSpLocks/>
          </p:cNvCxnSpPr>
          <p:nvPr/>
        </p:nvCxnSpPr>
        <p:spPr>
          <a:xfrm>
            <a:off x="409903" y="1655390"/>
            <a:ext cx="9333187" cy="0"/>
          </a:xfrm>
          <a:prstGeom prst="straightConnector1">
            <a:avLst/>
          </a:prstGeom>
          <a:ln w="6350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F88CB57-4E75-9F44-AF0F-6D4A680A7C08}"/>
              </a:ext>
            </a:extLst>
          </p:cNvPr>
          <p:cNvSpPr txBox="1"/>
          <p:nvPr/>
        </p:nvSpPr>
        <p:spPr>
          <a:xfrm>
            <a:off x="8324199" y="1103587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Run-3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C4A8C-5A6D-A944-8EF1-6491466B3770}"/>
              </a:ext>
            </a:extLst>
          </p:cNvPr>
          <p:cNvSpPr txBox="1"/>
          <p:nvPr/>
        </p:nvSpPr>
        <p:spPr>
          <a:xfrm>
            <a:off x="2047565" y="66482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6777BB-89C7-8C4F-8209-6D094B937351}"/>
              </a:ext>
            </a:extLst>
          </p:cNvPr>
          <p:cNvSpPr txBox="1"/>
          <p:nvPr/>
        </p:nvSpPr>
        <p:spPr>
          <a:xfrm>
            <a:off x="3429693" y="6595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6484F9-A6A6-A24C-B319-3E1F2301E57A}"/>
              </a:ext>
            </a:extLst>
          </p:cNvPr>
          <p:cNvSpPr txBox="1"/>
          <p:nvPr/>
        </p:nvSpPr>
        <p:spPr>
          <a:xfrm>
            <a:off x="4995715" y="66481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28367-9AA9-CC48-B1A1-3C3BC6FD65BE}"/>
              </a:ext>
            </a:extLst>
          </p:cNvPr>
          <p:cNvSpPr txBox="1"/>
          <p:nvPr/>
        </p:nvSpPr>
        <p:spPr>
          <a:xfrm>
            <a:off x="5882680" y="659554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59618F-91A1-2F4C-8937-09AE6075E467}"/>
              </a:ext>
            </a:extLst>
          </p:cNvPr>
          <p:cNvSpPr txBox="1"/>
          <p:nvPr/>
        </p:nvSpPr>
        <p:spPr>
          <a:xfrm>
            <a:off x="7717883" y="65955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C84800-53F6-904F-9B17-60C72F619B56}"/>
              </a:ext>
            </a:extLst>
          </p:cNvPr>
          <p:cNvGrpSpPr/>
          <p:nvPr/>
        </p:nvGrpSpPr>
        <p:grpSpPr>
          <a:xfrm>
            <a:off x="2096836" y="1308537"/>
            <a:ext cx="693683" cy="693683"/>
            <a:chOff x="819802" y="1387367"/>
            <a:chExt cx="693683" cy="69368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5ADAD8-984C-984F-B9D2-50B616A0EA49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0CB043-DCC3-2C41-972A-F18DE2B8905F}"/>
                </a:ext>
              </a:extLst>
            </p:cNvPr>
            <p:cNvSpPr txBox="1"/>
            <p:nvPr/>
          </p:nvSpPr>
          <p:spPr>
            <a:xfrm>
              <a:off x="992560" y="15390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A31583-6811-F448-B74F-C3EE7B5289D1}"/>
              </a:ext>
            </a:extLst>
          </p:cNvPr>
          <p:cNvGrpSpPr/>
          <p:nvPr/>
        </p:nvGrpSpPr>
        <p:grpSpPr>
          <a:xfrm>
            <a:off x="3415905" y="1319043"/>
            <a:ext cx="693683" cy="693683"/>
            <a:chOff x="1776248" y="1397873"/>
            <a:chExt cx="693683" cy="69368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BDD7E8-79FD-604F-B1F6-928881885AE0}"/>
                </a:ext>
              </a:extLst>
            </p:cNvPr>
            <p:cNvSpPr/>
            <p:nvPr/>
          </p:nvSpPr>
          <p:spPr>
            <a:xfrm>
              <a:off x="1776248" y="1397873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5C918A-BB51-6D45-9455-F886662FA0AA}"/>
                </a:ext>
              </a:extLst>
            </p:cNvPr>
            <p:cNvSpPr txBox="1"/>
            <p:nvPr/>
          </p:nvSpPr>
          <p:spPr>
            <a:xfrm>
              <a:off x="1964770" y="154952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3C1853-470D-E541-84EF-797073846162}"/>
              </a:ext>
            </a:extLst>
          </p:cNvPr>
          <p:cNvGrpSpPr/>
          <p:nvPr/>
        </p:nvGrpSpPr>
        <p:grpSpPr>
          <a:xfrm>
            <a:off x="4971408" y="1329550"/>
            <a:ext cx="693683" cy="693683"/>
            <a:chOff x="4167349" y="1408380"/>
            <a:chExt cx="693683" cy="69368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EA51D7-8C68-5544-8F06-DAF670F0AEBF}"/>
                </a:ext>
              </a:extLst>
            </p:cNvPr>
            <p:cNvSpPr/>
            <p:nvPr/>
          </p:nvSpPr>
          <p:spPr>
            <a:xfrm>
              <a:off x="4167349" y="1408380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ADA449-DFC4-B342-8311-A38B9A5514C8}"/>
                </a:ext>
              </a:extLst>
            </p:cNvPr>
            <p:cNvSpPr txBox="1"/>
            <p:nvPr/>
          </p:nvSpPr>
          <p:spPr>
            <a:xfrm>
              <a:off x="4350619" y="15390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DD63E6-E188-6E49-BC20-6D481E801F34}"/>
              </a:ext>
            </a:extLst>
          </p:cNvPr>
          <p:cNvGrpSpPr/>
          <p:nvPr/>
        </p:nvGrpSpPr>
        <p:grpSpPr>
          <a:xfrm>
            <a:off x="5896325" y="1324299"/>
            <a:ext cx="693683" cy="693683"/>
            <a:chOff x="5092266" y="1403129"/>
            <a:chExt cx="693683" cy="6936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AC12BA-D8CD-1F4A-A42A-50FA98951CE4}"/>
                </a:ext>
              </a:extLst>
            </p:cNvPr>
            <p:cNvSpPr/>
            <p:nvPr/>
          </p:nvSpPr>
          <p:spPr>
            <a:xfrm>
              <a:off x="5092266" y="1403129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A9121F-A938-7546-9EEE-8E76A81B1605}"/>
                </a:ext>
              </a:extLst>
            </p:cNvPr>
            <p:cNvSpPr txBox="1"/>
            <p:nvPr/>
          </p:nvSpPr>
          <p:spPr>
            <a:xfrm>
              <a:off x="5291288" y="154951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14C6AD-46CE-B248-9229-7595BD5A6EB5}"/>
              </a:ext>
            </a:extLst>
          </p:cNvPr>
          <p:cNvGrpSpPr/>
          <p:nvPr/>
        </p:nvGrpSpPr>
        <p:grpSpPr>
          <a:xfrm>
            <a:off x="7704106" y="1319043"/>
            <a:ext cx="693683" cy="693683"/>
            <a:chOff x="7089239" y="1397873"/>
            <a:chExt cx="693683" cy="69368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097A45-97DB-F643-853D-4B5E93C92777}"/>
                </a:ext>
              </a:extLst>
            </p:cNvPr>
            <p:cNvSpPr/>
            <p:nvPr/>
          </p:nvSpPr>
          <p:spPr>
            <a:xfrm>
              <a:off x="7089239" y="1397873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DB9311-61E7-444E-809E-081787DEC259}"/>
                </a:ext>
              </a:extLst>
            </p:cNvPr>
            <p:cNvSpPr txBox="1"/>
            <p:nvPr/>
          </p:nvSpPr>
          <p:spPr>
            <a:xfrm>
              <a:off x="7272491" y="154425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8E8BF10-418A-9E44-82D5-855AF31CDC22}"/>
              </a:ext>
            </a:extLst>
          </p:cNvPr>
          <p:cNvSpPr txBox="1"/>
          <p:nvPr/>
        </p:nvSpPr>
        <p:spPr>
          <a:xfrm>
            <a:off x="1705907" y="2249727"/>
            <a:ext cx="7800710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00"/>
              </a:spcAft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Prototype in Mainz</a:t>
            </a:r>
          </a:p>
          <a:p>
            <a:pPr>
              <a:spcAft>
                <a:spcPts val="2200"/>
              </a:spcAft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Prototype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at CERN/STF</a:t>
            </a:r>
          </a:p>
          <a:p>
            <a:pPr>
              <a:spcAft>
                <a:spcPts val="2200"/>
              </a:spcAft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Final Design Review</a:t>
            </a:r>
          </a:p>
          <a:p>
            <a:pPr>
              <a:spcAft>
                <a:spcPts val="2200"/>
              </a:spcAft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</a:p>
          <a:p>
            <a:pPr>
              <a:spcAft>
                <a:spcPts val="2200"/>
              </a:spcAft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at CERN/STF</a:t>
            </a:r>
          </a:p>
          <a:p>
            <a:pPr>
              <a:spcAft>
                <a:spcPts val="2200"/>
              </a:spcAft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Installation in USA15</a:t>
            </a:r>
            <a:endParaRPr lang="de-DE" sz="28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8630D8-D2D6-064B-8119-09E51628EC0B}"/>
              </a:ext>
            </a:extLst>
          </p:cNvPr>
          <p:cNvGrpSpPr>
            <a:grpSpLocks/>
          </p:cNvGrpSpPr>
          <p:nvPr/>
        </p:nvGrpSpPr>
        <p:grpSpPr>
          <a:xfrm>
            <a:off x="1003734" y="2879846"/>
            <a:ext cx="648000" cy="648000"/>
            <a:chOff x="819802" y="1387367"/>
            <a:chExt cx="693683" cy="69368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E07ECCE-0AEE-B248-A50E-F01ADA49C905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FA0B22-63E9-E74C-ABA3-DC2CE3C4D8CA}"/>
                </a:ext>
              </a:extLst>
            </p:cNvPr>
            <p:cNvSpPr txBox="1"/>
            <p:nvPr/>
          </p:nvSpPr>
          <p:spPr>
            <a:xfrm>
              <a:off x="992560" y="15390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B03BE5-8624-4A45-A3FE-3B8C0F9B7C11}"/>
              </a:ext>
            </a:extLst>
          </p:cNvPr>
          <p:cNvGrpSpPr>
            <a:grpSpLocks/>
          </p:cNvGrpSpPr>
          <p:nvPr/>
        </p:nvGrpSpPr>
        <p:grpSpPr>
          <a:xfrm>
            <a:off x="1014239" y="3599811"/>
            <a:ext cx="648000" cy="648000"/>
            <a:chOff x="1776248" y="1397873"/>
            <a:chExt cx="693683" cy="69368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2848B04-FAC9-174E-B714-E171DC1E83F2}"/>
                </a:ext>
              </a:extLst>
            </p:cNvPr>
            <p:cNvSpPr/>
            <p:nvPr/>
          </p:nvSpPr>
          <p:spPr>
            <a:xfrm>
              <a:off x="1776248" y="1397873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37DA1D-BB39-BB4D-8D23-1118957535F2}"/>
                </a:ext>
              </a:extLst>
            </p:cNvPr>
            <p:cNvSpPr txBox="1"/>
            <p:nvPr/>
          </p:nvSpPr>
          <p:spPr>
            <a:xfrm>
              <a:off x="1964770" y="154952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D3EBF4D-7E98-9947-B489-A71678085222}"/>
              </a:ext>
            </a:extLst>
          </p:cNvPr>
          <p:cNvGrpSpPr>
            <a:grpSpLocks/>
          </p:cNvGrpSpPr>
          <p:nvPr/>
        </p:nvGrpSpPr>
        <p:grpSpPr>
          <a:xfrm>
            <a:off x="993317" y="4310667"/>
            <a:ext cx="648000" cy="648000"/>
            <a:chOff x="3210909" y="1382107"/>
            <a:chExt cx="693683" cy="69368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3DC3EFD-52B4-2D4D-BDC9-60ACE30786EE}"/>
                </a:ext>
              </a:extLst>
            </p:cNvPr>
            <p:cNvSpPr/>
            <p:nvPr/>
          </p:nvSpPr>
          <p:spPr>
            <a:xfrm>
              <a:off x="3210909" y="1382107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F9FB45-2ACF-4F4A-9EE7-CA8046FDF215}"/>
                </a:ext>
              </a:extLst>
            </p:cNvPr>
            <p:cNvSpPr txBox="1"/>
            <p:nvPr/>
          </p:nvSpPr>
          <p:spPr>
            <a:xfrm>
              <a:off x="3394180" y="15442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F27DC2-E8EA-4141-B958-327EA1F069AF}"/>
              </a:ext>
            </a:extLst>
          </p:cNvPr>
          <p:cNvGrpSpPr>
            <a:grpSpLocks/>
          </p:cNvGrpSpPr>
          <p:nvPr/>
        </p:nvGrpSpPr>
        <p:grpSpPr>
          <a:xfrm>
            <a:off x="1008656" y="5014860"/>
            <a:ext cx="648000" cy="648000"/>
            <a:chOff x="4167349" y="1408380"/>
            <a:chExt cx="693683" cy="6936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D29C207-8FB9-354D-BB2F-FCFCD5E977D5}"/>
                </a:ext>
              </a:extLst>
            </p:cNvPr>
            <p:cNvSpPr/>
            <p:nvPr/>
          </p:nvSpPr>
          <p:spPr>
            <a:xfrm>
              <a:off x="4167349" y="1408380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36AA2D-61B4-D54F-9CA9-01ED738AD80F}"/>
                </a:ext>
              </a:extLst>
            </p:cNvPr>
            <p:cNvSpPr txBox="1"/>
            <p:nvPr/>
          </p:nvSpPr>
          <p:spPr>
            <a:xfrm>
              <a:off x="4350619" y="15390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D92647F-FD9D-C04B-BD3C-A9D51C49BF99}"/>
              </a:ext>
            </a:extLst>
          </p:cNvPr>
          <p:cNvGrpSpPr>
            <a:grpSpLocks/>
          </p:cNvGrpSpPr>
          <p:nvPr/>
        </p:nvGrpSpPr>
        <p:grpSpPr>
          <a:xfrm>
            <a:off x="1003734" y="5703287"/>
            <a:ext cx="648000" cy="648000"/>
            <a:chOff x="5092266" y="1403129"/>
            <a:chExt cx="693683" cy="69368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83E0681-1578-5C4D-94CE-70DDBD5B5786}"/>
                </a:ext>
              </a:extLst>
            </p:cNvPr>
            <p:cNvSpPr/>
            <p:nvPr/>
          </p:nvSpPr>
          <p:spPr>
            <a:xfrm>
              <a:off x="5092266" y="1403129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EB42AAC-2ED3-D347-9477-654ADEDD4955}"/>
                </a:ext>
              </a:extLst>
            </p:cNvPr>
            <p:cNvSpPr txBox="1"/>
            <p:nvPr/>
          </p:nvSpPr>
          <p:spPr>
            <a:xfrm>
              <a:off x="5291288" y="154951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CA02867-E915-484C-9783-F034519DA55C}"/>
              </a:ext>
            </a:extLst>
          </p:cNvPr>
          <p:cNvSpPr txBox="1"/>
          <p:nvPr/>
        </p:nvSpPr>
        <p:spPr>
          <a:xfrm>
            <a:off x="733746" y="6753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896CCC-ABD5-F34F-A442-F566688BB1FA}"/>
              </a:ext>
            </a:extLst>
          </p:cNvPr>
          <p:cNvGrpSpPr/>
          <p:nvPr/>
        </p:nvGrpSpPr>
        <p:grpSpPr>
          <a:xfrm>
            <a:off x="783017" y="1319043"/>
            <a:ext cx="693683" cy="693683"/>
            <a:chOff x="819802" y="1387367"/>
            <a:chExt cx="693683" cy="69368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EB8355A-4B16-354F-A656-70FE228194C9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916061-C54D-804B-9694-B44035E39532}"/>
                </a:ext>
              </a:extLst>
            </p:cNvPr>
            <p:cNvSpPr txBox="1"/>
            <p:nvPr/>
          </p:nvSpPr>
          <p:spPr>
            <a:xfrm>
              <a:off x="992560" y="15390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FFD544-3D5D-774A-A3A8-2DBCF9658B91}"/>
              </a:ext>
            </a:extLst>
          </p:cNvPr>
          <p:cNvGrpSpPr>
            <a:grpSpLocks/>
          </p:cNvGrpSpPr>
          <p:nvPr/>
        </p:nvGrpSpPr>
        <p:grpSpPr>
          <a:xfrm>
            <a:off x="998474" y="2180915"/>
            <a:ext cx="648000" cy="648000"/>
            <a:chOff x="819802" y="1387367"/>
            <a:chExt cx="693683" cy="69368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77ED62-1397-5E4D-A3D6-12E49F4BC430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4B8BB6F-67DE-3049-8D28-B76220CA77AF}"/>
                </a:ext>
              </a:extLst>
            </p:cNvPr>
            <p:cNvSpPr txBox="1"/>
            <p:nvPr/>
          </p:nvSpPr>
          <p:spPr>
            <a:xfrm>
              <a:off x="992560" y="15390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BE07312-F530-7442-B57C-ACADF75CE9FF}"/>
              </a:ext>
            </a:extLst>
          </p:cNvPr>
          <p:cNvCxnSpPr/>
          <p:nvPr/>
        </p:nvCxnSpPr>
        <p:spPr>
          <a:xfrm>
            <a:off x="8665776" y="1650136"/>
            <a:ext cx="677918" cy="0"/>
          </a:xfrm>
          <a:prstGeom prst="line">
            <a:avLst/>
          </a:prstGeom>
          <a:ln w="635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07C3463-EBBC-5C4D-AAE2-505C81B353C4}"/>
              </a:ext>
            </a:extLst>
          </p:cNvPr>
          <p:cNvCxnSpPr/>
          <p:nvPr/>
        </p:nvCxnSpPr>
        <p:spPr>
          <a:xfrm>
            <a:off x="8718330" y="1655388"/>
            <a:ext cx="677918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71592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B0F80403-DF94-9A4A-B733-B84BEBD17FF9}"/>
              </a:ext>
            </a:extLst>
          </p:cNvPr>
          <p:cNvSpPr txBox="1">
            <a:spLocks/>
          </p:cNvSpPr>
          <p:nvPr/>
        </p:nvSpPr>
        <p:spPr>
          <a:xfrm>
            <a:off x="3210909" y="13320"/>
            <a:ext cx="6406057" cy="613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r" rtl="0" hangingPunct="0">
              <a:tabLst/>
              <a:defRPr lang="en-US" sz="28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de-DE">
                <a:solidFill>
                  <a:sysClr val="windowText" lastClr="000000"/>
                </a:solidFill>
              </a:rPr>
              <a:t>Prototype at STF/CERN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C32C-8131-394B-936A-885729E5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E5AB-F7E4-8846-969C-F488A226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CE30-6A2E-524A-B270-FD23876C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de-DE" smtClean="0"/>
              <a:t>7</a:t>
            </a:fld>
            <a:endParaRPr lang="de-D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D9F76B-9CFA-7544-82E0-3A7FE664932E}"/>
              </a:ext>
            </a:extLst>
          </p:cNvPr>
          <p:cNvCxnSpPr>
            <a:cxnSpLocks/>
          </p:cNvCxnSpPr>
          <p:nvPr/>
        </p:nvCxnSpPr>
        <p:spPr>
          <a:xfrm>
            <a:off x="409903" y="1655390"/>
            <a:ext cx="9333187" cy="0"/>
          </a:xfrm>
          <a:prstGeom prst="straightConnector1">
            <a:avLst/>
          </a:prstGeom>
          <a:ln w="6350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F88CB57-4E75-9F44-AF0F-6D4A680A7C08}"/>
              </a:ext>
            </a:extLst>
          </p:cNvPr>
          <p:cNvSpPr txBox="1"/>
          <p:nvPr/>
        </p:nvSpPr>
        <p:spPr>
          <a:xfrm>
            <a:off x="8324199" y="1103587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Run-3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C4A8C-5A6D-A944-8EF1-6491466B3770}"/>
              </a:ext>
            </a:extLst>
          </p:cNvPr>
          <p:cNvSpPr txBox="1"/>
          <p:nvPr/>
        </p:nvSpPr>
        <p:spPr>
          <a:xfrm>
            <a:off x="2047565" y="66482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6777BB-89C7-8C4F-8209-6D094B937351}"/>
              </a:ext>
            </a:extLst>
          </p:cNvPr>
          <p:cNvSpPr txBox="1"/>
          <p:nvPr/>
        </p:nvSpPr>
        <p:spPr>
          <a:xfrm>
            <a:off x="3429693" y="6595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6484F9-A6A6-A24C-B319-3E1F2301E57A}"/>
              </a:ext>
            </a:extLst>
          </p:cNvPr>
          <p:cNvSpPr txBox="1"/>
          <p:nvPr/>
        </p:nvSpPr>
        <p:spPr>
          <a:xfrm>
            <a:off x="4995715" y="66481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28367-9AA9-CC48-B1A1-3C3BC6FD65BE}"/>
              </a:ext>
            </a:extLst>
          </p:cNvPr>
          <p:cNvSpPr txBox="1"/>
          <p:nvPr/>
        </p:nvSpPr>
        <p:spPr>
          <a:xfrm>
            <a:off x="5882680" y="659554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59618F-91A1-2F4C-8937-09AE6075E467}"/>
              </a:ext>
            </a:extLst>
          </p:cNvPr>
          <p:cNvSpPr txBox="1"/>
          <p:nvPr/>
        </p:nvSpPr>
        <p:spPr>
          <a:xfrm>
            <a:off x="7717883" y="65955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C84800-53F6-904F-9B17-60C72F619B56}"/>
              </a:ext>
            </a:extLst>
          </p:cNvPr>
          <p:cNvGrpSpPr/>
          <p:nvPr/>
        </p:nvGrpSpPr>
        <p:grpSpPr>
          <a:xfrm>
            <a:off x="2096836" y="1308537"/>
            <a:ext cx="693683" cy="693683"/>
            <a:chOff x="819802" y="1387367"/>
            <a:chExt cx="693683" cy="69368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5ADAD8-984C-984F-B9D2-50B616A0EA49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0CB043-DCC3-2C41-972A-F18DE2B8905F}"/>
                </a:ext>
              </a:extLst>
            </p:cNvPr>
            <p:cNvSpPr txBox="1"/>
            <p:nvPr/>
          </p:nvSpPr>
          <p:spPr>
            <a:xfrm>
              <a:off x="992560" y="15390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A31583-6811-F448-B74F-C3EE7B5289D1}"/>
              </a:ext>
            </a:extLst>
          </p:cNvPr>
          <p:cNvGrpSpPr/>
          <p:nvPr/>
        </p:nvGrpSpPr>
        <p:grpSpPr>
          <a:xfrm>
            <a:off x="3415905" y="1319043"/>
            <a:ext cx="693683" cy="693683"/>
            <a:chOff x="1776248" y="1397873"/>
            <a:chExt cx="693683" cy="69368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ABDD7E8-79FD-604F-B1F6-928881885AE0}"/>
                </a:ext>
              </a:extLst>
            </p:cNvPr>
            <p:cNvSpPr/>
            <p:nvPr/>
          </p:nvSpPr>
          <p:spPr>
            <a:xfrm>
              <a:off x="1776248" y="1397873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5C918A-BB51-6D45-9455-F886662FA0AA}"/>
                </a:ext>
              </a:extLst>
            </p:cNvPr>
            <p:cNvSpPr txBox="1"/>
            <p:nvPr/>
          </p:nvSpPr>
          <p:spPr>
            <a:xfrm>
              <a:off x="1964770" y="154952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3C1853-470D-E541-84EF-797073846162}"/>
              </a:ext>
            </a:extLst>
          </p:cNvPr>
          <p:cNvGrpSpPr/>
          <p:nvPr/>
        </p:nvGrpSpPr>
        <p:grpSpPr>
          <a:xfrm>
            <a:off x="4971408" y="1329550"/>
            <a:ext cx="693683" cy="693683"/>
            <a:chOff x="4167349" y="1408380"/>
            <a:chExt cx="693683" cy="69368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EA51D7-8C68-5544-8F06-DAF670F0AEBF}"/>
                </a:ext>
              </a:extLst>
            </p:cNvPr>
            <p:cNvSpPr/>
            <p:nvPr/>
          </p:nvSpPr>
          <p:spPr>
            <a:xfrm>
              <a:off x="4167349" y="1408380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ADA449-DFC4-B342-8311-A38B9A5514C8}"/>
                </a:ext>
              </a:extLst>
            </p:cNvPr>
            <p:cNvSpPr txBox="1"/>
            <p:nvPr/>
          </p:nvSpPr>
          <p:spPr>
            <a:xfrm>
              <a:off x="4350619" y="15390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DD63E6-E188-6E49-BC20-6D481E801F34}"/>
              </a:ext>
            </a:extLst>
          </p:cNvPr>
          <p:cNvGrpSpPr/>
          <p:nvPr/>
        </p:nvGrpSpPr>
        <p:grpSpPr>
          <a:xfrm>
            <a:off x="5896325" y="1324299"/>
            <a:ext cx="693683" cy="693683"/>
            <a:chOff x="5092266" y="1403129"/>
            <a:chExt cx="693683" cy="6936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AC12BA-D8CD-1F4A-A42A-50FA98951CE4}"/>
                </a:ext>
              </a:extLst>
            </p:cNvPr>
            <p:cNvSpPr/>
            <p:nvPr/>
          </p:nvSpPr>
          <p:spPr>
            <a:xfrm>
              <a:off x="5092266" y="1403129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A9121F-A938-7546-9EEE-8E76A81B1605}"/>
                </a:ext>
              </a:extLst>
            </p:cNvPr>
            <p:cNvSpPr txBox="1"/>
            <p:nvPr/>
          </p:nvSpPr>
          <p:spPr>
            <a:xfrm>
              <a:off x="5291288" y="154951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14C6AD-46CE-B248-9229-7595BD5A6EB5}"/>
              </a:ext>
            </a:extLst>
          </p:cNvPr>
          <p:cNvGrpSpPr/>
          <p:nvPr/>
        </p:nvGrpSpPr>
        <p:grpSpPr>
          <a:xfrm>
            <a:off x="7704106" y="1319043"/>
            <a:ext cx="693683" cy="693683"/>
            <a:chOff x="7089239" y="1397873"/>
            <a:chExt cx="693683" cy="69368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1097A45-97DB-F643-853D-4B5E93C92777}"/>
                </a:ext>
              </a:extLst>
            </p:cNvPr>
            <p:cNvSpPr/>
            <p:nvPr/>
          </p:nvSpPr>
          <p:spPr>
            <a:xfrm>
              <a:off x="7089239" y="1397873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DB9311-61E7-444E-809E-081787DEC259}"/>
                </a:ext>
              </a:extLst>
            </p:cNvPr>
            <p:cNvSpPr txBox="1"/>
            <p:nvPr/>
          </p:nvSpPr>
          <p:spPr>
            <a:xfrm>
              <a:off x="7272491" y="154425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CA02867-E915-484C-9783-F034519DA55C}"/>
              </a:ext>
            </a:extLst>
          </p:cNvPr>
          <p:cNvSpPr txBox="1"/>
          <p:nvPr/>
        </p:nvSpPr>
        <p:spPr>
          <a:xfrm>
            <a:off x="733746" y="6753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896CCC-ABD5-F34F-A442-F566688BB1FA}"/>
              </a:ext>
            </a:extLst>
          </p:cNvPr>
          <p:cNvGrpSpPr/>
          <p:nvPr/>
        </p:nvGrpSpPr>
        <p:grpSpPr>
          <a:xfrm>
            <a:off x="783017" y="1319043"/>
            <a:ext cx="693683" cy="693683"/>
            <a:chOff x="819802" y="1387367"/>
            <a:chExt cx="693683" cy="69368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EB8355A-4B16-354F-A656-70FE228194C9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916061-C54D-804B-9694-B44035E39532}"/>
                </a:ext>
              </a:extLst>
            </p:cNvPr>
            <p:cNvSpPr txBox="1"/>
            <p:nvPr/>
          </p:nvSpPr>
          <p:spPr>
            <a:xfrm>
              <a:off x="992560" y="15390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BE07312-F530-7442-B57C-ACADF75CE9FF}"/>
              </a:ext>
            </a:extLst>
          </p:cNvPr>
          <p:cNvCxnSpPr/>
          <p:nvPr/>
        </p:nvCxnSpPr>
        <p:spPr>
          <a:xfrm>
            <a:off x="8665776" y="1650136"/>
            <a:ext cx="677918" cy="0"/>
          </a:xfrm>
          <a:prstGeom prst="line">
            <a:avLst/>
          </a:prstGeom>
          <a:ln w="635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07C3463-EBBC-5C4D-AAE2-505C81B353C4}"/>
              </a:ext>
            </a:extLst>
          </p:cNvPr>
          <p:cNvCxnSpPr/>
          <p:nvPr/>
        </p:nvCxnSpPr>
        <p:spPr>
          <a:xfrm>
            <a:off x="8718330" y="1655388"/>
            <a:ext cx="677918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FBB7A57-EAD9-4A41-993A-3AE7347D63C4}"/>
              </a:ext>
            </a:extLst>
          </p:cNvPr>
          <p:cNvSpPr/>
          <p:nvPr/>
        </p:nvSpPr>
        <p:spPr>
          <a:xfrm>
            <a:off x="4219095" y="702274"/>
            <a:ext cx="5788545" cy="1478641"/>
          </a:xfrm>
          <a:prstGeom prst="rect">
            <a:avLst/>
          </a:prstGeom>
          <a:solidFill>
            <a:schemeClr val="bg1">
              <a:alpha val="83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90D171B-ED13-E84E-A182-8C10A220217F}"/>
              </a:ext>
            </a:extLst>
          </p:cNvPr>
          <p:cNvSpPr txBox="1"/>
          <p:nvPr/>
        </p:nvSpPr>
        <p:spPr>
          <a:xfrm>
            <a:off x="354078" y="2656139"/>
            <a:ext cx="9601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prototype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Mainz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Smoke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electronical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links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Prototype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CERN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prototype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STF/CERN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FTM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jFEX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concurrently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TTC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ROD links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Latency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I2C/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IPBus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/OPC/DCS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interfaces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FDR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23rd 2019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BF3365-3801-6C49-96D3-A1C751BEF1B0}"/>
              </a:ext>
            </a:extLst>
          </p:cNvPr>
          <p:cNvSpPr txBox="1"/>
          <p:nvPr/>
        </p:nvSpPr>
        <p:spPr>
          <a:xfrm>
            <a:off x="1713852" y="2060015"/>
            <a:ext cx="168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20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Prototype at CERN/STF</a:t>
            </a:r>
            <a:endParaRPr lang="de-DE" sz="2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E1892F-111C-9342-90DD-7326C189B563}"/>
              </a:ext>
            </a:extLst>
          </p:cNvPr>
          <p:cNvSpPr txBox="1"/>
          <p:nvPr/>
        </p:nvSpPr>
        <p:spPr>
          <a:xfrm>
            <a:off x="453240" y="2054291"/>
            <a:ext cx="1321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20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Prototype in Mainz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1746057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F22E-89DD-F148-ADE8-544BF1D5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909" y="13320"/>
            <a:ext cx="6406057" cy="613080"/>
          </a:xfrm>
        </p:spPr>
        <p:txBody>
          <a:bodyPr/>
          <a:lstStyle/>
          <a:p>
            <a:r>
              <a:rPr lang="de-DE" dirty="0"/>
              <a:t>Prototype at STF/CERN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C32C-8131-394B-936A-885729E5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E5AB-F7E4-8846-969C-F488A226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CE30-6A2E-524A-B270-FD23876C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de-DE" smtClean="0"/>
              <a:t>8</a:t>
            </a:fld>
            <a:endParaRPr lang="de-DE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18C64D-E9A5-0143-8C52-5AA496F247D6}"/>
              </a:ext>
            </a:extLst>
          </p:cNvPr>
          <p:cNvSpPr txBox="1"/>
          <p:nvPr/>
        </p:nvSpPr>
        <p:spPr>
          <a:xfrm>
            <a:off x="354078" y="4138101"/>
            <a:ext cx="9601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prototype/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pre-production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STF/CERN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FTM,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FEXes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MUCTPI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CTP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PRR end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March 2019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00C829D0-8653-B449-8F08-4076238CB32C}"/>
              </a:ext>
            </a:extLst>
          </p:cNvPr>
          <p:cNvSpPr txBox="1">
            <a:spLocks/>
          </p:cNvSpPr>
          <p:nvPr/>
        </p:nvSpPr>
        <p:spPr>
          <a:xfrm>
            <a:off x="3210909" y="13320"/>
            <a:ext cx="6406057" cy="613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r" rtl="0" hangingPunct="0">
              <a:tabLst/>
              <a:defRPr lang="en-US" sz="28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r>
              <a:rPr lang="de-DE">
                <a:solidFill>
                  <a:sysClr val="windowText" lastClr="000000"/>
                </a:solidFill>
              </a:rPr>
              <a:t>Prototype at STF/CERN</a:t>
            </a:r>
            <a:endParaRPr lang="de-DE" dirty="0">
              <a:solidFill>
                <a:sysClr val="windowText" lastClr="000000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BDCCF7B-3D3E-8D44-9C35-2A6F4BD078B3}"/>
              </a:ext>
            </a:extLst>
          </p:cNvPr>
          <p:cNvCxnSpPr>
            <a:cxnSpLocks/>
          </p:cNvCxnSpPr>
          <p:nvPr/>
        </p:nvCxnSpPr>
        <p:spPr>
          <a:xfrm>
            <a:off x="409903" y="1655390"/>
            <a:ext cx="9333187" cy="0"/>
          </a:xfrm>
          <a:prstGeom prst="straightConnector1">
            <a:avLst/>
          </a:prstGeom>
          <a:ln w="6350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E385C97-C287-8E4B-B39A-7B20ABCA492A}"/>
              </a:ext>
            </a:extLst>
          </p:cNvPr>
          <p:cNvSpPr txBox="1"/>
          <p:nvPr/>
        </p:nvSpPr>
        <p:spPr>
          <a:xfrm>
            <a:off x="8324199" y="1103587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Run-3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BED4AE-5FCF-1A45-8CCF-14A0C76390C9}"/>
              </a:ext>
            </a:extLst>
          </p:cNvPr>
          <p:cNvSpPr txBox="1"/>
          <p:nvPr/>
        </p:nvSpPr>
        <p:spPr>
          <a:xfrm>
            <a:off x="2047565" y="66482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91A25E-3D72-1A44-9851-BC07E46323B4}"/>
              </a:ext>
            </a:extLst>
          </p:cNvPr>
          <p:cNvSpPr txBox="1"/>
          <p:nvPr/>
        </p:nvSpPr>
        <p:spPr>
          <a:xfrm>
            <a:off x="3429693" y="6595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B910F6-96CC-7C44-B23F-2C66BD9AE1BC}"/>
              </a:ext>
            </a:extLst>
          </p:cNvPr>
          <p:cNvSpPr txBox="1"/>
          <p:nvPr/>
        </p:nvSpPr>
        <p:spPr>
          <a:xfrm>
            <a:off x="4995715" y="66481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754D6C-5AE5-3B4F-B066-9F0EE4FD85B8}"/>
              </a:ext>
            </a:extLst>
          </p:cNvPr>
          <p:cNvSpPr txBox="1"/>
          <p:nvPr/>
        </p:nvSpPr>
        <p:spPr>
          <a:xfrm>
            <a:off x="5882680" y="659554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1BBCE6-300F-5145-939D-B4D3402A5422}"/>
              </a:ext>
            </a:extLst>
          </p:cNvPr>
          <p:cNvSpPr txBox="1"/>
          <p:nvPr/>
        </p:nvSpPr>
        <p:spPr>
          <a:xfrm>
            <a:off x="7717883" y="65955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846EAD6-4168-5149-878F-7CB50BDCD30E}"/>
              </a:ext>
            </a:extLst>
          </p:cNvPr>
          <p:cNvGrpSpPr/>
          <p:nvPr/>
        </p:nvGrpSpPr>
        <p:grpSpPr>
          <a:xfrm>
            <a:off x="2096836" y="1308537"/>
            <a:ext cx="693683" cy="693683"/>
            <a:chOff x="819802" y="1387367"/>
            <a:chExt cx="693683" cy="69368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997D0E3-CCC7-6340-B2C2-BB261A8FF121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AF4EF83-90FC-754A-9E00-F5C7ED1A9D6D}"/>
                </a:ext>
              </a:extLst>
            </p:cNvPr>
            <p:cNvSpPr txBox="1"/>
            <p:nvPr/>
          </p:nvSpPr>
          <p:spPr>
            <a:xfrm>
              <a:off x="992560" y="15390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0991496-EFC6-2240-922E-078AC907D104}"/>
              </a:ext>
            </a:extLst>
          </p:cNvPr>
          <p:cNvGrpSpPr/>
          <p:nvPr/>
        </p:nvGrpSpPr>
        <p:grpSpPr>
          <a:xfrm>
            <a:off x="3415905" y="1319043"/>
            <a:ext cx="693683" cy="693683"/>
            <a:chOff x="1776248" y="1397873"/>
            <a:chExt cx="693683" cy="69368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683FB01-140F-404E-A35C-DA9DDD8A8B1D}"/>
                </a:ext>
              </a:extLst>
            </p:cNvPr>
            <p:cNvSpPr/>
            <p:nvPr/>
          </p:nvSpPr>
          <p:spPr>
            <a:xfrm>
              <a:off x="1776248" y="1397873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89E0861-AFF3-0B46-B5F2-B74AC0707F22}"/>
                </a:ext>
              </a:extLst>
            </p:cNvPr>
            <p:cNvSpPr txBox="1"/>
            <p:nvPr/>
          </p:nvSpPr>
          <p:spPr>
            <a:xfrm>
              <a:off x="1964770" y="154952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C828300-C11E-C647-9625-1CEB9CB48902}"/>
              </a:ext>
            </a:extLst>
          </p:cNvPr>
          <p:cNvGrpSpPr/>
          <p:nvPr/>
        </p:nvGrpSpPr>
        <p:grpSpPr>
          <a:xfrm>
            <a:off x="4971408" y="1329550"/>
            <a:ext cx="693683" cy="693683"/>
            <a:chOff x="4167349" y="1408380"/>
            <a:chExt cx="693683" cy="69368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B402BD4-F359-504E-8698-E6D4667E706D}"/>
                </a:ext>
              </a:extLst>
            </p:cNvPr>
            <p:cNvSpPr/>
            <p:nvPr/>
          </p:nvSpPr>
          <p:spPr>
            <a:xfrm>
              <a:off x="4167349" y="1408380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C772CF5-8A2E-8F48-949D-2924C2F783EE}"/>
                </a:ext>
              </a:extLst>
            </p:cNvPr>
            <p:cNvSpPr txBox="1"/>
            <p:nvPr/>
          </p:nvSpPr>
          <p:spPr>
            <a:xfrm>
              <a:off x="4350619" y="15390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BC178E-DEAA-574E-BEE3-DB20AAD84E3F}"/>
              </a:ext>
            </a:extLst>
          </p:cNvPr>
          <p:cNvGrpSpPr/>
          <p:nvPr/>
        </p:nvGrpSpPr>
        <p:grpSpPr>
          <a:xfrm>
            <a:off x="5896325" y="1324299"/>
            <a:ext cx="693683" cy="693683"/>
            <a:chOff x="5092266" y="1403129"/>
            <a:chExt cx="693683" cy="69368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44C218E-1312-D34D-B0A7-3733961B4420}"/>
                </a:ext>
              </a:extLst>
            </p:cNvPr>
            <p:cNvSpPr/>
            <p:nvPr/>
          </p:nvSpPr>
          <p:spPr>
            <a:xfrm>
              <a:off x="5092266" y="1403129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01945DD-014A-4B41-BB65-581EDC2C6D37}"/>
                </a:ext>
              </a:extLst>
            </p:cNvPr>
            <p:cNvSpPr txBox="1"/>
            <p:nvPr/>
          </p:nvSpPr>
          <p:spPr>
            <a:xfrm>
              <a:off x="5291288" y="154951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7F1D82-936A-3D42-9344-9B30551D82BF}"/>
              </a:ext>
            </a:extLst>
          </p:cNvPr>
          <p:cNvGrpSpPr/>
          <p:nvPr/>
        </p:nvGrpSpPr>
        <p:grpSpPr>
          <a:xfrm>
            <a:off x="7704106" y="1319043"/>
            <a:ext cx="693683" cy="693683"/>
            <a:chOff x="7089239" y="1397873"/>
            <a:chExt cx="693683" cy="693683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84327BF-31C3-6F48-A8B7-383EA8D9755E}"/>
                </a:ext>
              </a:extLst>
            </p:cNvPr>
            <p:cNvSpPr/>
            <p:nvPr/>
          </p:nvSpPr>
          <p:spPr>
            <a:xfrm>
              <a:off x="7089239" y="1397873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A8309FB-4675-704F-BC4F-99C84EE243DB}"/>
                </a:ext>
              </a:extLst>
            </p:cNvPr>
            <p:cNvSpPr txBox="1"/>
            <p:nvPr/>
          </p:nvSpPr>
          <p:spPr>
            <a:xfrm>
              <a:off x="7272491" y="154425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7BA39F1-FE7B-324E-B38A-673F30AC8301}"/>
              </a:ext>
            </a:extLst>
          </p:cNvPr>
          <p:cNvSpPr txBox="1"/>
          <p:nvPr/>
        </p:nvSpPr>
        <p:spPr>
          <a:xfrm>
            <a:off x="733746" y="6753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30E891B-2113-4A4F-8FFF-C802105F6D12}"/>
              </a:ext>
            </a:extLst>
          </p:cNvPr>
          <p:cNvGrpSpPr/>
          <p:nvPr/>
        </p:nvGrpSpPr>
        <p:grpSpPr>
          <a:xfrm>
            <a:off x="783017" y="1319043"/>
            <a:ext cx="693683" cy="693683"/>
            <a:chOff x="819802" y="1387367"/>
            <a:chExt cx="693683" cy="693683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BD202ED-CC36-9649-93A9-D5737BAB07C0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2A7CED-61E4-704D-87B2-6E2FEF4B690F}"/>
                </a:ext>
              </a:extLst>
            </p:cNvPr>
            <p:cNvSpPr txBox="1"/>
            <p:nvPr/>
          </p:nvSpPr>
          <p:spPr>
            <a:xfrm>
              <a:off x="992560" y="15390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7BF7501-CA46-9642-849F-C9E2EF18039F}"/>
              </a:ext>
            </a:extLst>
          </p:cNvPr>
          <p:cNvCxnSpPr/>
          <p:nvPr/>
        </p:nvCxnSpPr>
        <p:spPr>
          <a:xfrm>
            <a:off x="8665776" y="1650136"/>
            <a:ext cx="677918" cy="0"/>
          </a:xfrm>
          <a:prstGeom prst="line">
            <a:avLst/>
          </a:prstGeom>
          <a:ln w="635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4948FCB-AE1B-9B40-915D-C64853E6C983}"/>
              </a:ext>
            </a:extLst>
          </p:cNvPr>
          <p:cNvCxnSpPr/>
          <p:nvPr/>
        </p:nvCxnSpPr>
        <p:spPr>
          <a:xfrm>
            <a:off x="8718330" y="1655388"/>
            <a:ext cx="677918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04C60AC8-CE40-114D-8AEC-80683B44575A}"/>
              </a:ext>
            </a:extLst>
          </p:cNvPr>
          <p:cNvSpPr/>
          <p:nvPr/>
        </p:nvSpPr>
        <p:spPr>
          <a:xfrm>
            <a:off x="5774598" y="702274"/>
            <a:ext cx="4233042" cy="1478641"/>
          </a:xfrm>
          <a:prstGeom prst="rect">
            <a:avLst/>
          </a:prstGeom>
          <a:solidFill>
            <a:schemeClr val="bg1">
              <a:alpha val="83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F054041-6716-2C44-A393-9B2AA8D2532D}"/>
              </a:ext>
            </a:extLst>
          </p:cNvPr>
          <p:cNvSpPr/>
          <p:nvPr/>
        </p:nvSpPr>
        <p:spPr>
          <a:xfrm>
            <a:off x="14928" y="775844"/>
            <a:ext cx="4233042" cy="1478641"/>
          </a:xfrm>
          <a:prstGeom prst="rect">
            <a:avLst/>
          </a:prstGeom>
          <a:solidFill>
            <a:schemeClr val="bg1">
              <a:alpha val="83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39DF27B7-6044-9147-9A76-D84CD9184F6D}"/>
              </a:ext>
            </a:extLst>
          </p:cNvPr>
          <p:cNvSpPr/>
          <p:nvPr/>
        </p:nvSpPr>
        <p:spPr>
          <a:xfrm>
            <a:off x="828353" y="3097197"/>
            <a:ext cx="8316388" cy="388483"/>
          </a:xfrm>
          <a:prstGeom prst="roundRect">
            <a:avLst/>
          </a:prstGeom>
          <a:solidFill>
            <a:srgbClr val="C0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b="1" dirty="0">
                <a:latin typeface="Arial" panose="020B0604020202020204" pitchFamily="34" charset="0"/>
                <a:cs typeface="Arial" panose="020B0604020202020204" pitchFamily="34" charset="0"/>
              </a:rPr>
              <a:t>Final Prototype =  Pre-Production Module = Production Module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BACA1D9-CAFE-C441-A3DB-528755A86ADB}"/>
              </a:ext>
            </a:extLst>
          </p:cNvPr>
          <p:cNvSpPr txBox="1"/>
          <p:nvPr/>
        </p:nvSpPr>
        <p:spPr>
          <a:xfrm>
            <a:off x="4110224" y="2060015"/>
            <a:ext cx="168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20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Prototype at CERN/STF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9776623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F22E-89DD-F148-ADE8-544BF1D5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909" y="13320"/>
            <a:ext cx="6311463" cy="613080"/>
          </a:xfrm>
        </p:spPr>
        <p:txBody>
          <a:bodyPr/>
          <a:lstStyle/>
          <a:p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at STF/CERN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7C32C-8131-394B-936A-885729E5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26.11.18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E5AB-F7E4-8846-969C-F488A226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L1Topo Phase 1 Status and Plans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CE30-6A2E-524A-B270-FD23876C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50D6-5EA5-4604-B3BD-8E934214214D}" type="slidenum">
              <a:rPr lang="de-DE" smtClean="0"/>
              <a:t>9</a:t>
            </a:fld>
            <a:endParaRPr lang="de-DE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18C64D-E9A5-0143-8C52-5AA496F247D6}"/>
              </a:ext>
            </a:extLst>
          </p:cNvPr>
          <p:cNvSpPr txBox="1"/>
          <p:nvPr/>
        </p:nvSpPr>
        <p:spPr>
          <a:xfrm>
            <a:off x="212184" y="2862525"/>
            <a:ext cx="96535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Mainz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Smoke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electronical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links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CERN Mai 2019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Finalization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on ATCA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crate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STF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slice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FEXes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Topo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CTP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„L1Calo STF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maximize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pre-commissioning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STF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-integration &amp;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4FD289-B491-9E4D-9732-2235BCA9E330}"/>
              </a:ext>
            </a:extLst>
          </p:cNvPr>
          <p:cNvCxnSpPr>
            <a:cxnSpLocks/>
          </p:cNvCxnSpPr>
          <p:nvPr/>
        </p:nvCxnSpPr>
        <p:spPr>
          <a:xfrm>
            <a:off x="409903" y="1655390"/>
            <a:ext cx="9333187" cy="0"/>
          </a:xfrm>
          <a:prstGeom prst="straightConnector1">
            <a:avLst/>
          </a:prstGeom>
          <a:ln w="6350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CE4A47B-F9EB-6E44-91A7-460F9C9C2602}"/>
              </a:ext>
            </a:extLst>
          </p:cNvPr>
          <p:cNvSpPr txBox="1"/>
          <p:nvPr/>
        </p:nvSpPr>
        <p:spPr>
          <a:xfrm>
            <a:off x="8324199" y="1103587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Run-3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53E976-1AD4-C444-89B4-EA06802B151E}"/>
              </a:ext>
            </a:extLst>
          </p:cNvPr>
          <p:cNvSpPr txBox="1"/>
          <p:nvPr/>
        </p:nvSpPr>
        <p:spPr>
          <a:xfrm>
            <a:off x="2047565" y="66482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5B5FBB-08B0-3A42-B02A-D7F67502A661}"/>
              </a:ext>
            </a:extLst>
          </p:cNvPr>
          <p:cNvSpPr txBox="1"/>
          <p:nvPr/>
        </p:nvSpPr>
        <p:spPr>
          <a:xfrm>
            <a:off x="3429693" y="6595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5A3C08-89C5-5747-9D53-C973771FE6AC}"/>
              </a:ext>
            </a:extLst>
          </p:cNvPr>
          <p:cNvSpPr txBox="1"/>
          <p:nvPr/>
        </p:nvSpPr>
        <p:spPr>
          <a:xfrm>
            <a:off x="4995715" y="66481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D98447-4170-F54F-A6B4-C995E5F2CC03}"/>
              </a:ext>
            </a:extLst>
          </p:cNvPr>
          <p:cNvSpPr txBox="1"/>
          <p:nvPr/>
        </p:nvSpPr>
        <p:spPr>
          <a:xfrm>
            <a:off x="5882680" y="659554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56ABFE-5639-2247-A45F-D1CEF3ED570F}"/>
              </a:ext>
            </a:extLst>
          </p:cNvPr>
          <p:cNvSpPr txBox="1"/>
          <p:nvPr/>
        </p:nvSpPr>
        <p:spPr>
          <a:xfrm>
            <a:off x="7717883" y="65955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4F6C074-ECE5-8643-9FF4-015E9E8EC7F9}"/>
              </a:ext>
            </a:extLst>
          </p:cNvPr>
          <p:cNvGrpSpPr/>
          <p:nvPr/>
        </p:nvGrpSpPr>
        <p:grpSpPr>
          <a:xfrm>
            <a:off x="2096836" y="1308537"/>
            <a:ext cx="693683" cy="693683"/>
            <a:chOff x="819802" y="1387367"/>
            <a:chExt cx="693683" cy="69368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767A564-5DA6-3447-B5AA-D1F16B10B5AE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F9826F7-0602-C04D-88E0-6B1A9E5EB94D}"/>
                </a:ext>
              </a:extLst>
            </p:cNvPr>
            <p:cNvSpPr txBox="1"/>
            <p:nvPr/>
          </p:nvSpPr>
          <p:spPr>
            <a:xfrm>
              <a:off x="992560" y="15390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33738D-E04A-4C4A-8471-43B2BB4AE50F}"/>
              </a:ext>
            </a:extLst>
          </p:cNvPr>
          <p:cNvGrpSpPr/>
          <p:nvPr/>
        </p:nvGrpSpPr>
        <p:grpSpPr>
          <a:xfrm>
            <a:off x="3415905" y="1319043"/>
            <a:ext cx="693683" cy="693683"/>
            <a:chOff x="1776248" y="1397873"/>
            <a:chExt cx="693683" cy="693683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7217F9D-83A9-AE46-9750-A014110214B1}"/>
                </a:ext>
              </a:extLst>
            </p:cNvPr>
            <p:cNvSpPr/>
            <p:nvPr/>
          </p:nvSpPr>
          <p:spPr>
            <a:xfrm>
              <a:off x="1776248" y="1397873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223393C-D77F-1D4D-8C01-38EEE837E529}"/>
                </a:ext>
              </a:extLst>
            </p:cNvPr>
            <p:cNvSpPr txBox="1"/>
            <p:nvPr/>
          </p:nvSpPr>
          <p:spPr>
            <a:xfrm>
              <a:off x="1964770" y="154952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BA281A6-2AED-7A47-82E8-5731F74E944E}"/>
              </a:ext>
            </a:extLst>
          </p:cNvPr>
          <p:cNvGrpSpPr/>
          <p:nvPr/>
        </p:nvGrpSpPr>
        <p:grpSpPr>
          <a:xfrm>
            <a:off x="4971408" y="1329550"/>
            <a:ext cx="693683" cy="693683"/>
            <a:chOff x="4167349" y="1408380"/>
            <a:chExt cx="693683" cy="69368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0AE241C-6646-C040-9ECB-2DBE73FAA1A0}"/>
                </a:ext>
              </a:extLst>
            </p:cNvPr>
            <p:cNvSpPr/>
            <p:nvPr/>
          </p:nvSpPr>
          <p:spPr>
            <a:xfrm>
              <a:off x="4167349" y="1408380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5AF7ADC-8AEB-6946-9045-0B01C8B1C3ED}"/>
                </a:ext>
              </a:extLst>
            </p:cNvPr>
            <p:cNvSpPr txBox="1"/>
            <p:nvPr/>
          </p:nvSpPr>
          <p:spPr>
            <a:xfrm>
              <a:off x="4350619" y="15390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C2B9662-2ABB-4745-91CA-780B6F4E6EA1}"/>
              </a:ext>
            </a:extLst>
          </p:cNvPr>
          <p:cNvGrpSpPr/>
          <p:nvPr/>
        </p:nvGrpSpPr>
        <p:grpSpPr>
          <a:xfrm>
            <a:off x="5896325" y="1324299"/>
            <a:ext cx="693683" cy="693683"/>
            <a:chOff x="5092266" y="1403129"/>
            <a:chExt cx="693683" cy="69368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1EF50D6-C602-3A4C-8C29-D9533322D6D3}"/>
                </a:ext>
              </a:extLst>
            </p:cNvPr>
            <p:cNvSpPr/>
            <p:nvPr/>
          </p:nvSpPr>
          <p:spPr>
            <a:xfrm>
              <a:off x="5092266" y="1403129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3782780-8B71-9249-A40B-551EE757CF22}"/>
                </a:ext>
              </a:extLst>
            </p:cNvPr>
            <p:cNvSpPr txBox="1"/>
            <p:nvPr/>
          </p:nvSpPr>
          <p:spPr>
            <a:xfrm>
              <a:off x="5291288" y="154951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F93F190-C6B6-3F43-843D-31145D0293B0}"/>
              </a:ext>
            </a:extLst>
          </p:cNvPr>
          <p:cNvGrpSpPr/>
          <p:nvPr/>
        </p:nvGrpSpPr>
        <p:grpSpPr>
          <a:xfrm>
            <a:off x="7704106" y="1319043"/>
            <a:ext cx="693683" cy="693683"/>
            <a:chOff x="7089239" y="1397873"/>
            <a:chExt cx="693683" cy="69368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587753C-2605-0441-AFE7-F80581ED7B54}"/>
                </a:ext>
              </a:extLst>
            </p:cNvPr>
            <p:cNvSpPr/>
            <p:nvPr/>
          </p:nvSpPr>
          <p:spPr>
            <a:xfrm>
              <a:off x="7089239" y="1397873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86776E3-3350-4B4B-B787-BF2E6843BAE3}"/>
                </a:ext>
              </a:extLst>
            </p:cNvPr>
            <p:cNvSpPr txBox="1"/>
            <p:nvPr/>
          </p:nvSpPr>
          <p:spPr>
            <a:xfrm>
              <a:off x="7272491" y="154425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682119C4-4D6B-174A-8DB9-10950448299F}"/>
              </a:ext>
            </a:extLst>
          </p:cNvPr>
          <p:cNvSpPr txBox="1"/>
          <p:nvPr/>
        </p:nvSpPr>
        <p:spPr>
          <a:xfrm>
            <a:off x="733746" y="6753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8F9925D-4646-444F-BBCA-20A581D7CAF1}"/>
              </a:ext>
            </a:extLst>
          </p:cNvPr>
          <p:cNvGrpSpPr/>
          <p:nvPr/>
        </p:nvGrpSpPr>
        <p:grpSpPr>
          <a:xfrm>
            <a:off x="783017" y="1319043"/>
            <a:ext cx="693683" cy="693683"/>
            <a:chOff x="819802" y="1387367"/>
            <a:chExt cx="693683" cy="693683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5AE61E6-6C11-AC40-8B16-C64E46E8031D}"/>
                </a:ext>
              </a:extLst>
            </p:cNvPr>
            <p:cNvSpPr/>
            <p:nvPr/>
          </p:nvSpPr>
          <p:spPr>
            <a:xfrm>
              <a:off x="819802" y="1387367"/>
              <a:ext cx="693683" cy="693683"/>
            </a:xfrm>
            <a:prstGeom prst="ellipse">
              <a:avLst/>
            </a:prstGeom>
            <a:solidFill>
              <a:srgbClr val="C00000">
                <a:alpha val="70%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797DE9-06E0-2944-A3FC-67371282A3D1}"/>
                </a:ext>
              </a:extLst>
            </p:cNvPr>
            <p:cNvSpPr txBox="1"/>
            <p:nvPr/>
          </p:nvSpPr>
          <p:spPr>
            <a:xfrm>
              <a:off x="992560" y="153902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BDE805-0A05-7443-AF52-73A4F47F9D6B}"/>
              </a:ext>
            </a:extLst>
          </p:cNvPr>
          <p:cNvCxnSpPr/>
          <p:nvPr/>
        </p:nvCxnSpPr>
        <p:spPr>
          <a:xfrm>
            <a:off x="8665776" y="1650136"/>
            <a:ext cx="677918" cy="0"/>
          </a:xfrm>
          <a:prstGeom prst="line">
            <a:avLst/>
          </a:prstGeom>
          <a:ln w="635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23C388-345D-1B43-AA31-75A2B0C2909E}"/>
              </a:ext>
            </a:extLst>
          </p:cNvPr>
          <p:cNvCxnSpPr/>
          <p:nvPr/>
        </p:nvCxnSpPr>
        <p:spPr>
          <a:xfrm>
            <a:off x="8718330" y="1655388"/>
            <a:ext cx="677918" cy="0"/>
          </a:xfrm>
          <a:prstGeom prst="line">
            <a:avLst/>
          </a:pr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8CBF9DD2-75E2-4A46-883D-BAF08FF54B02}"/>
              </a:ext>
            </a:extLst>
          </p:cNvPr>
          <p:cNvSpPr/>
          <p:nvPr/>
        </p:nvSpPr>
        <p:spPr>
          <a:xfrm>
            <a:off x="14928" y="775844"/>
            <a:ext cx="5771890" cy="1478641"/>
          </a:xfrm>
          <a:prstGeom prst="rect">
            <a:avLst/>
          </a:prstGeom>
          <a:solidFill>
            <a:schemeClr val="bg1">
              <a:alpha val="83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731DDAD-C487-5E47-AAA5-4A02B37023A1}"/>
              </a:ext>
            </a:extLst>
          </p:cNvPr>
          <p:cNvSpPr txBox="1"/>
          <p:nvPr/>
        </p:nvSpPr>
        <p:spPr>
          <a:xfrm>
            <a:off x="4881414" y="2075787"/>
            <a:ext cx="269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200"/>
              </a:spcAft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at CERN/STF</a:t>
            </a:r>
            <a:endParaRPr lang="de-DE" sz="20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E49ED62-2ECC-FF44-852F-4F152C4A53FB}"/>
              </a:ext>
            </a:extLst>
          </p:cNvPr>
          <p:cNvSpPr txBox="1"/>
          <p:nvPr/>
        </p:nvSpPr>
        <p:spPr>
          <a:xfrm>
            <a:off x="6789046" y="2091553"/>
            <a:ext cx="269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20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86471120"/>
      </p:ext>
    </p:extLst>
  </p:cSld>
  <p:clrMapOvr>
    <a:masterClrMapping/>
  </p:clrMapOvr>
</p:sld>
</file>

<file path=ppt/theme/theme1.xml><?xml version="1.0" encoding="utf-8"?>
<a:theme xmlns:a="http://purl.oclc.org/ooxml/drawingml/main" name="MyMITCover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MyMITTemplat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purl.oclc.org/ooxml/drawingml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purl.oclc.org/ooxml/drawingml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../../../../.openoffice.org/3/user/template/MyMITTemplate1.otp</Template>
  <TotalTime>21602</TotalTime>
  <Words>749</Words>
  <Application>Microsoft Macintosh PowerPoint</Application>
  <PresentationFormat>Custom</PresentationFormat>
  <Paragraphs>205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DejaVu LGC Sans</vt:lpstr>
      <vt:lpstr>Droid Sans</vt:lpstr>
      <vt:lpstr>FreeSans</vt:lpstr>
      <vt:lpstr>Liberation Sans</vt:lpstr>
      <vt:lpstr>Liberation Serif</vt:lpstr>
      <vt:lpstr>MyMITCoverTemplate</vt:lpstr>
      <vt:lpstr>MyMITTemplate1</vt:lpstr>
      <vt:lpstr>PowerPoint Presentation</vt:lpstr>
      <vt:lpstr>Introduction</vt:lpstr>
      <vt:lpstr>L1Topo Status</vt:lpstr>
      <vt:lpstr>Surface Test Facility (1)</vt:lpstr>
      <vt:lpstr>Surface Test Facility (2)</vt:lpstr>
      <vt:lpstr>Major Milestones for L1Topo towards Installation</vt:lpstr>
      <vt:lpstr>PowerPoint Presentation</vt:lpstr>
      <vt:lpstr>Prototype at STF/CERN</vt:lpstr>
      <vt:lpstr>Production modules at STF/CERN</vt:lpstr>
      <vt:lpstr>Summary</vt:lpstr>
      <vt:lpstr>PowerPoint Presentation</vt:lpstr>
      <vt:lpstr>Phase-1 L1Topo Schedule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HF_Studies</dc:title>
  <dc:creator>Katharina Bierwagen</dc:creator>
  <cp:lastModifiedBy>Microsoft Office User</cp:lastModifiedBy>
  <cp:revision>276</cp:revision>
  <cp:lastPrinted>2018-09-05T09:35:02Z</cp:lastPrinted>
  <dcterms:created xsi:type="dcterms:W3CDTF">2013-10-31T11:59:46Z</dcterms:created>
  <dcterms:modified xsi:type="dcterms:W3CDTF">2018-11-22T15:03:33Z</dcterms:modified>
</cp:coreProperties>
</file>