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5"/>
  </p:notesMasterIdLst>
  <p:handoutMasterIdLst>
    <p:handoutMasterId r:id="rId26"/>
  </p:handoutMasterIdLst>
  <p:sldIdLst>
    <p:sldId id="256" r:id="rId4"/>
    <p:sldId id="259" r:id="rId5"/>
    <p:sldId id="264" r:id="rId6"/>
    <p:sldId id="271" r:id="rId7"/>
    <p:sldId id="263" r:id="rId8"/>
    <p:sldId id="315" r:id="rId9"/>
    <p:sldId id="276" r:id="rId10"/>
    <p:sldId id="267" r:id="rId11"/>
    <p:sldId id="316" r:id="rId12"/>
    <p:sldId id="317" r:id="rId13"/>
    <p:sldId id="282" r:id="rId14"/>
    <p:sldId id="283" r:id="rId15"/>
    <p:sldId id="284" r:id="rId16"/>
    <p:sldId id="289" r:id="rId17"/>
    <p:sldId id="313" r:id="rId18"/>
    <p:sldId id="302" r:id="rId19"/>
    <p:sldId id="297" r:id="rId20"/>
    <p:sldId id="314" r:id="rId21"/>
    <p:sldId id="299" r:id="rId22"/>
    <p:sldId id="303" r:id="rId23"/>
    <p:sldId id="266" r:id="rId24"/>
  </p:sldIdLst>
  <p:sldSz cx="9144000" cy="6858000" type="screen4x3"/>
  <p:notesSz cx="679132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äfer, Dr. Ulrich" initials="SDU" lastIdx="0" clrIdx="0">
    <p:extLst>
      <p:ext uri="{19B8F6BF-5375-455C-9EA6-DF929625EA0E}">
        <p15:presenceInfo xmlns:p15="http://schemas.microsoft.com/office/powerpoint/2012/main" userId="S-1-5-21-1997477047-1508330638-219632125-36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FC44"/>
    <a:srgbClr val="FF9966"/>
    <a:srgbClr val="07B97E"/>
    <a:srgbClr val="D703DC"/>
    <a:srgbClr val="FF9900"/>
    <a:srgbClr val="0CB428"/>
    <a:srgbClr val="F181D1"/>
    <a:srgbClr val="8CE6A1"/>
    <a:srgbClr val="0F01B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83" autoAdjust="0"/>
  </p:normalViewPr>
  <p:slideViewPr>
    <p:cSldViewPr>
      <p:cViewPr varScale="1">
        <p:scale>
          <a:sx n="124" d="100"/>
          <a:sy n="124" d="100"/>
        </p:scale>
        <p:origin x="8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10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383" cy="493555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6360" y="0"/>
            <a:ext cx="2943383" cy="493555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7534"/>
            <a:ext cx="2943383" cy="493554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6360" y="9377534"/>
            <a:ext cx="2943383" cy="493554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6847" y="3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26.11.2018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41363"/>
            <a:ext cx="4935537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2" tIns="45286" rIns="90572" bIns="45286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33" y="4689517"/>
            <a:ext cx="5433060" cy="4442698"/>
          </a:xfrm>
          <a:prstGeom prst="rect">
            <a:avLst/>
          </a:prstGeom>
        </p:spPr>
        <p:txBody>
          <a:bodyPr vert="horz" lIns="90572" tIns="45286" rIns="90572" bIns="45286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7318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6847" y="9377318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61A4-9025-4A7D-A63C-882E0D070804}" type="datetime1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L1Calo General Meeting - jFex/Topo status &amp; plans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72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4529-1FD1-422C-ABD9-E441EEDD930B}" type="datetime1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L1Calo General Meeting - jFex/Topo status &amp; plans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886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3562-0A2D-4694-B1E1-A2763ED30629}" type="datetime1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L1Calo General Meeting - jFex/Topo status &amp; plans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92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697-AD35-4431-B0D0-4E0A09423927}" type="datetime1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L1Calo General Meeting - jFex/Topo status &amp; plans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501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1A71-BA7A-406C-8F37-DB6482CBF26F}" type="datetime1">
              <a:rPr lang="en-GB" smtClean="0"/>
              <a:t>26/11/2018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L1Calo General Meeting - jFex/Topo status &amp; plans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607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7748-D288-4952-8D21-E089CE57D9F9}" type="datetime1">
              <a:rPr lang="en-GB" smtClean="0"/>
              <a:t>26/11/2018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L1Calo General Meeting - jFex/Topo status &amp; plans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137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AF6-C686-4C4D-8CE9-B0575DFA0D27}" type="datetime1">
              <a:rPr lang="en-GB" smtClean="0"/>
              <a:t>26/11/2018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L1Calo General Meeting - jFex/Topo status &amp;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612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EC39-DEB1-4221-B9DD-14F951D841BA}" type="datetime1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L1Calo General Meeting - jFex/Topo status &amp; plans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6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BD37-7EA7-4204-928F-91CFC21AA9C2}" type="datetime1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L1Calo General Meeting - jFex/Topo status &amp; plans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404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BF18-8DC0-46F0-B8CF-E9440F76BFDD}" type="datetime1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L1Calo General Meeting - jFex/Topo status &amp; plans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898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4F61-AA52-489E-8757-872ACD4FF51B}" type="datetime1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L1Calo General Meeting - jFex/Topo status &amp; plans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79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D38813-FD5E-4549-843F-DB8568AFA558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34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C50D6-5EA5-4604-B3BD-8E934214214D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09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FE0F1C-AE62-499B-BEB1-B49237F42FCE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08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44960" cy="397769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9680" y="1604329"/>
            <a:ext cx="4046400" cy="397769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D190F0-3E50-4308-9625-C4E706F4EB8A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74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F4E953-43B6-4642-AF80-BB633583377A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49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73C0A5-D423-4EC8-9AE9-D0847C57A81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40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FD9B47-2206-4687-8CE8-3D021CAB6064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2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DF66D8-C48C-4C9E-993B-D728D7379C9B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50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D169E0-C00F-4B22-B4FE-3D3BF6F3C8FD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2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A7853B-D771-4430-AA31-46FA99C7CC4B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77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7040" y="11521"/>
            <a:ext cx="2062080" cy="557050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6480" y="11521"/>
            <a:ext cx="6052320" cy="557050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5800AE-1D6B-453F-80C6-A6BA7E874A84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6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58561-0883-412F-892D-9CD673778B6F}" type="datetime1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L1Calo General Meeting - jFex/Topo status &amp; plans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82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903040" y="0"/>
            <a:ext cx="6240393" cy="59732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1002A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81638" tIns="40819" rIns="81638" bIns="40819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33" b="0" i="0" u="none" strike="noStrike" kern="1200" cap="none">
              <a:ln>
                <a:noFill/>
              </a:ln>
              <a:latin typeface="Liberation Sans" pitchFamily="18"/>
              <a:ea typeface="Droid Sans" pitchFamily="2"/>
              <a:cs typeface="FreeSans" pitchFamily="2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6428835"/>
            <a:ext cx="9143433" cy="45624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C1002A"/>
              </a:gs>
              <a:gs pos="100000">
                <a:srgbClr val="FFFFFF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81638" tIns="40819" rIns="81638" bIns="40819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33" b="0" i="0" u="none" strike="noStrike" kern="1200" cap="none">
              <a:ln>
                <a:noFill/>
              </a:ln>
              <a:latin typeface="Liberation Sans" pitchFamily="18"/>
              <a:ea typeface="Droid Sans" pitchFamily="2"/>
              <a:cs typeface="FreeSans" pitchFamily="2"/>
            </a:endParaRPr>
          </a:p>
        </p:txBody>
      </p:sp>
      <p:sp>
        <p:nvSpPr>
          <p:cNvPr id="4" name="Titelplatzhalter 3"/>
          <p:cNvSpPr txBox="1">
            <a:spLocks noGrp="1"/>
          </p:cNvSpPr>
          <p:nvPr>
            <p:ph type="title"/>
          </p:nvPr>
        </p:nvSpPr>
        <p:spPr>
          <a:xfrm>
            <a:off x="3939840" y="12084"/>
            <a:ext cx="4769280" cy="55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1"/>
          </p:nvPr>
        </p:nvSpPr>
        <p:spPr>
          <a:xfrm>
            <a:off x="457171" y="1604841"/>
            <a:ext cx="8228763" cy="397781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Datumsplatzhalter 5"/>
          <p:cNvSpPr txBox="1">
            <a:spLocks noGrp="1"/>
          </p:cNvSpPr>
          <p:nvPr>
            <p:ph type="dt" sz="half" idx="2"/>
          </p:nvPr>
        </p:nvSpPr>
        <p:spPr>
          <a:xfrm>
            <a:off x="99598" y="6578084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en-US" sz="127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7" name="Fußzeilenplatzhalter 6"/>
          <p:cNvSpPr txBox="1">
            <a:spLocks noGrp="1"/>
          </p:cNvSpPr>
          <p:nvPr>
            <p:ph type="ftr" sz="quarter" idx="3"/>
          </p:nvPr>
        </p:nvSpPr>
        <p:spPr>
          <a:xfrm>
            <a:off x="2903040" y="6574492"/>
            <a:ext cx="3525120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rtl="0" hangingPunct="0">
              <a:buNone/>
              <a:tabLst/>
              <a:defRPr lang="en-US" sz="127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4"/>
          </p:nvPr>
        </p:nvSpPr>
        <p:spPr>
          <a:xfrm>
            <a:off x="6947703" y="6574492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en-US" sz="127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fld id="{F0245F4E-D9B1-4C1C-92C9-F8FA57CDF6CA}" type="slidenum">
              <a:t>‹Nr.›</a:t>
            </a:fld>
            <a:endParaRPr lang="en-US"/>
          </a:p>
        </p:txBody>
      </p:sp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-226300" y="-207382"/>
            <a:ext cx="3161015" cy="1045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58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r" rtl="0" hangingPunct="0">
        <a:tabLst/>
        <a:defRPr lang="en-US" sz="254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algn="l" rtl="0" hangingPunct="0">
        <a:lnSpc>
          <a:spcPct val="100000"/>
        </a:lnSpc>
        <a:spcBef>
          <a:spcPts val="0"/>
        </a:spcBef>
        <a:spcAft>
          <a:spcPts val="262"/>
        </a:spcAft>
        <a:tabLst/>
        <a:defRPr lang="en-US" sz="1814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676491/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jFEX</a:t>
            </a:r>
            <a:r>
              <a:rPr lang="en-GB" dirty="0"/>
              <a:t> / L1Topo</a:t>
            </a:r>
            <a:br>
              <a:rPr lang="en-GB" dirty="0"/>
            </a:b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– Status &amp; Plans (medium term) –</a:t>
            </a:r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err="1">
                <a:sym typeface="Wingdings" panose="05000000000000000000" pitchFamily="2" charset="2"/>
              </a:rPr>
              <a:t>Uli</a:t>
            </a:r>
            <a:r>
              <a:rPr lang="en-GB" dirty="0">
                <a:sym typeface="Wingdings" panose="05000000000000000000" pitchFamily="2" charset="2"/>
              </a:rPr>
              <a:t> / MZ</a:t>
            </a:r>
          </a:p>
          <a:p>
            <a:r>
              <a:rPr lang="de-DE" dirty="0">
                <a:sym typeface="Wingdings" panose="05000000000000000000" pitchFamily="2" charset="2"/>
              </a:rPr>
              <a:t>S</a:t>
            </a:r>
            <a:r>
              <a:rPr lang="en-GB" dirty="0" err="1">
                <a:sym typeface="Wingdings" panose="05000000000000000000" pitchFamily="2" charset="2"/>
              </a:rPr>
              <a:t>lides</a:t>
            </a:r>
            <a:r>
              <a:rPr lang="en-GB" dirty="0">
                <a:sym typeface="Wingdings" panose="05000000000000000000" pitchFamily="2" charset="2"/>
              </a:rPr>
              <a:t> by Julio, Katharina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87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EBC4C-F1EE-4C92-B471-E901805D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Fibred</a:t>
            </a:r>
            <a:r>
              <a:rPr lang="de-DE" dirty="0"/>
              <a:t>…   and at STF </a:t>
            </a:r>
            <a:r>
              <a:rPr lang="de-DE" dirty="0" err="1"/>
              <a:t>finally</a:t>
            </a:r>
            <a:r>
              <a:rPr lang="de-DE" dirty="0"/>
              <a:t> …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B3C706-8CD5-40AF-BB50-011D8523B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4F570B-1466-4271-BF09-BD3D5039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BCE5AA-1410-49FB-95E5-02E6D0AC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C50D6-5EA5-4604-B3BD-8E934214214D}" type="slidenum">
              <a:rPr lang="en-GB" smtClean="0"/>
              <a:t>10</a:t>
            </a:fld>
            <a:endParaRPr lang="en-GB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841C9D7-2FDA-4F1C-8740-685BA2BD5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88" y="764704"/>
            <a:ext cx="2592287" cy="5692868"/>
          </a:xfrm>
          <a:prstGeom prst="rect">
            <a:avLst/>
          </a:prstGeo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BAAEDD2-2F01-4F38-A425-2A529136EF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" y="1155904"/>
            <a:ext cx="5305441" cy="52254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C8FA747A-7379-4697-B310-58CE5DD4EB74}"/>
              </a:ext>
            </a:extLst>
          </p:cNvPr>
          <p:cNvSpPr/>
          <p:nvPr/>
        </p:nvSpPr>
        <p:spPr>
          <a:xfrm rot="1230527">
            <a:off x="6768116" y="986812"/>
            <a:ext cx="576064" cy="720080"/>
          </a:xfrm>
          <a:prstGeom prst="downArrow">
            <a:avLst>
              <a:gd name="adj1" fmla="val 50000"/>
              <a:gd name="adj2" fmla="val 37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94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L1Topo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48" y="794582"/>
            <a:ext cx="6011825" cy="5253714"/>
          </a:xfrm>
        </p:spPr>
        <p:txBody>
          <a:bodyPr>
            <a:normAutofit/>
          </a:bodyPr>
          <a:lstStyle/>
          <a:p>
            <a:pPr marL="342865" indent="-342865">
              <a:buFont typeface="Arial" panose="020B0604020202020204" pitchFamily="34" charset="0"/>
              <a:buChar char="•"/>
            </a:pP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Preliminary design review took place in November 2017</a:t>
            </a:r>
          </a:p>
          <a:p>
            <a:pPr marL="414683" lvl="1" indent="0">
              <a:buNone/>
            </a:pPr>
            <a:r>
              <a:rPr lang="en-US" sz="254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https://indico.cern.ch/event/676491/</a:t>
            </a:r>
            <a:endParaRPr lang="en-US" sz="254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L1Topo currently at STF for testing together with the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jFEX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final prototype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Final design review scheduled on January 23</a:t>
            </a:r>
            <a:r>
              <a:rPr lang="en-US" sz="254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Firmware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Ongoing integration of infrastructure firmware (MGTs, board control, IOs and etc.) and algorithms</a:t>
            </a:r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452"/>
            <a:r>
              <a:rPr lang="de-DE">
                <a:solidFill>
                  <a:prstClr val="black"/>
                </a:solidFill>
              </a:rPr>
              <a:t>26.11.18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452"/>
            <a:r>
              <a:rPr lang="en-GB">
                <a:solidFill>
                  <a:prstClr val="black"/>
                </a:solidFill>
              </a:rPr>
              <a:t>L1Topo Phase 1 Status and Plans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452"/>
            <a:fld id="{AAC745C4-57A1-4415-B23A-95E1C4040F6E}" type="slidenum">
              <a:rPr lang="en-GB">
                <a:solidFill>
                  <a:prstClr val="black"/>
                </a:solidFill>
              </a:rPr>
              <a:pPr defTabSz="829452"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Test Facility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42" y="1725954"/>
            <a:ext cx="8782464" cy="3977393"/>
          </a:xfrm>
        </p:spPr>
        <p:txBody>
          <a:bodyPr>
            <a:normAutofit/>
          </a:bodyPr>
          <a:lstStyle/>
          <a:p>
            <a:pPr marL="342865" indent="-342865">
              <a:buFont typeface="Arial" panose="020B0604020202020204" pitchFamily="34" charset="0"/>
              <a:buChar char="•"/>
            </a:pP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No hardware changes are foreseen from prototype to production module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Initial integration tests with other systems can start at anytime with prototype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Combined tests with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jFEX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already ongoing</a:t>
            </a:r>
          </a:p>
          <a:p>
            <a:pPr marL="964954" lvl="1" indent="-342865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Scheduled dedicated test week for software and firmware mid of December with all experts present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Combined tests with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eFEX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gFEX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, MUCTPI and CTP still need to be scheduled</a:t>
            </a:r>
            <a:endParaRPr lang="en-US" sz="254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452"/>
            <a:r>
              <a:rPr lang="de-DE">
                <a:solidFill>
                  <a:prstClr val="black"/>
                </a:solidFill>
              </a:rPr>
              <a:t>26.11.18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452"/>
            <a:r>
              <a:rPr lang="en-GB">
                <a:solidFill>
                  <a:prstClr val="black"/>
                </a:solidFill>
              </a:rPr>
              <a:t>L1Topo Phase 1 Status and Plans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452"/>
            <a:fld id="{AAC745C4-57A1-4415-B23A-95E1C4040F6E}" type="slidenum">
              <a:rPr lang="en-GB">
                <a:solidFill>
                  <a:prstClr val="black"/>
                </a:solidFill>
              </a:rPr>
              <a:pPr defTabSz="829452"/>
              <a:t>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1388" y="922082"/>
            <a:ext cx="7543684" cy="352388"/>
          </a:xfrm>
          <a:prstGeom prst="roundRect">
            <a:avLst/>
          </a:prstGeom>
          <a:solidFill>
            <a:srgbClr val="C0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452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Prototype =  Pre-Production Module = Production Module</a:t>
            </a:r>
          </a:p>
        </p:txBody>
      </p:sp>
    </p:spTree>
    <p:extLst>
      <p:ext uri="{BB962C8B-B14F-4D97-AF65-F5344CB8AC3E}">
        <p14:creationId xmlns:p14="http://schemas.microsoft.com/office/powerpoint/2010/main" val="2094177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Test Facility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18" y="870230"/>
            <a:ext cx="6385999" cy="5331115"/>
          </a:xfrm>
        </p:spPr>
        <p:txBody>
          <a:bodyPr>
            <a:normAutofit/>
          </a:bodyPr>
          <a:lstStyle/>
          <a:p>
            <a:pPr marL="342865" indent="-34286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Setup ready for tests with L1Topo prototype,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jFEX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FTM since beginning of November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Tests of optical links, TTC clock reception,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IPBus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etc. were performed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Aim to test and validate full module functionality at STF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Concurrent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operation of all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FEXes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(all modules), MUCTPI and CTP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Validation of input mapping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Final timing calibration</a:t>
            </a:r>
          </a:p>
          <a:p>
            <a:pPr lvl="2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452"/>
            <a:r>
              <a:rPr lang="de-DE">
                <a:solidFill>
                  <a:prstClr val="black"/>
                </a:solidFill>
              </a:rPr>
              <a:t>26.11.18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452"/>
            <a:r>
              <a:rPr lang="en-GB">
                <a:solidFill>
                  <a:prstClr val="black"/>
                </a:solidFill>
              </a:rPr>
              <a:t>L1Topo Phase 1 Status and Plans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452"/>
            <a:fld id="{AAC745C4-57A1-4415-B23A-95E1C4040F6E}" type="slidenum">
              <a:rPr lang="en-GB">
                <a:solidFill>
                  <a:prstClr val="black"/>
                </a:solidFill>
              </a:rPr>
              <a:pPr defTabSz="829452"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48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F22E-89DD-F148-ADE8-544BF1D5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573" y="12443"/>
            <a:ext cx="6165224" cy="556117"/>
          </a:xfrm>
        </p:spPr>
        <p:txBody>
          <a:bodyPr/>
          <a:lstStyle/>
          <a:p>
            <a:r>
              <a:rPr lang="de-DE" sz="2177" dirty="0"/>
              <a:t>Major Milestones </a:t>
            </a:r>
            <a:r>
              <a:rPr lang="de-DE" sz="2177" dirty="0" err="1"/>
              <a:t>for</a:t>
            </a:r>
            <a:r>
              <a:rPr lang="de-DE" sz="2177" dirty="0"/>
              <a:t> L1Topo </a:t>
            </a:r>
            <a:r>
              <a:rPr lang="de-DE" sz="2177" dirty="0" err="1"/>
              <a:t>towards</a:t>
            </a:r>
            <a:r>
              <a:rPr lang="de-DE" sz="2177" dirty="0"/>
              <a:t> Installation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7C32C-8131-394B-936A-885729E5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452"/>
            <a:r>
              <a:rPr lang="de-DE">
                <a:solidFill>
                  <a:prstClr val="black"/>
                </a:solidFill>
              </a:rPr>
              <a:t>26.11.18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AE5AB-F7E4-8846-969C-F488A226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452"/>
            <a:r>
              <a:rPr lang="en-US">
                <a:solidFill>
                  <a:prstClr val="black"/>
                </a:solidFill>
              </a:rPr>
              <a:t>L1Topo Phase 1 Status and Plans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2CE30-6A2E-524A-B270-FD23876C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452"/>
            <a:fld id="{11AC50D6-5EA5-4604-B3BD-8E934214214D}" type="slidenum">
              <a:rPr lang="de-DE">
                <a:solidFill>
                  <a:prstClr val="black"/>
                </a:solidFill>
              </a:rPr>
              <a:pPr defTabSz="829452"/>
              <a:t>14</a:t>
            </a:fld>
            <a:endParaRPr lang="de-DE">
              <a:solidFill>
                <a:prstClr val="black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D9F76B-9CFA-7544-82E0-3A7FE664932E}"/>
              </a:ext>
            </a:extLst>
          </p:cNvPr>
          <p:cNvCxnSpPr>
            <a:cxnSpLocks/>
          </p:cNvCxnSpPr>
          <p:nvPr/>
        </p:nvCxnSpPr>
        <p:spPr>
          <a:xfrm>
            <a:off x="371818" y="1501943"/>
            <a:ext cx="8466009" cy="0"/>
          </a:xfrm>
          <a:prstGeom prst="straightConnector1">
            <a:avLst/>
          </a:prstGeom>
          <a:ln w="63500"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F88CB57-4E75-9F44-AF0F-6D4A680A7C08}"/>
              </a:ext>
            </a:extLst>
          </p:cNvPr>
          <p:cNvSpPr txBox="1"/>
          <p:nvPr/>
        </p:nvSpPr>
        <p:spPr>
          <a:xfrm>
            <a:off x="7550770" y="1001409"/>
            <a:ext cx="1632178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452"/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Run-3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C4A8C-5A6D-A944-8EF1-6491466B3770}"/>
              </a:ext>
            </a:extLst>
          </p:cNvPr>
          <p:cNvSpPr txBox="1"/>
          <p:nvPr/>
        </p:nvSpPr>
        <p:spPr>
          <a:xfrm>
            <a:off x="1847352" y="603416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6777BB-89C7-8C4F-8209-6D094B937351}"/>
              </a:ext>
            </a:extLst>
          </p:cNvPr>
          <p:cNvSpPr txBox="1"/>
          <p:nvPr/>
        </p:nvSpPr>
        <p:spPr>
          <a:xfrm>
            <a:off x="3101062" y="598646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6484F9-A6A6-A24C-B319-3E1F2301E57A}"/>
              </a:ext>
            </a:extLst>
          </p:cNvPr>
          <p:cNvSpPr txBox="1"/>
          <p:nvPr/>
        </p:nvSpPr>
        <p:spPr>
          <a:xfrm>
            <a:off x="4521579" y="603404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328367-9AA9-CC48-B1A1-3C3BC6FD65BE}"/>
              </a:ext>
            </a:extLst>
          </p:cNvPr>
          <p:cNvSpPr txBox="1"/>
          <p:nvPr/>
        </p:nvSpPr>
        <p:spPr>
          <a:xfrm>
            <a:off x="5331949" y="598633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59618F-91A1-2F4C-8937-09AE6075E467}"/>
              </a:ext>
            </a:extLst>
          </p:cNvPr>
          <p:cNvSpPr txBox="1"/>
          <p:nvPr/>
        </p:nvSpPr>
        <p:spPr>
          <a:xfrm>
            <a:off x="6990821" y="598633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endParaRPr lang="de-DE" sz="16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C84800-53F6-904F-9B17-60C72F619B56}"/>
              </a:ext>
            </a:extLst>
          </p:cNvPr>
          <p:cNvGrpSpPr/>
          <p:nvPr/>
        </p:nvGrpSpPr>
        <p:grpSpPr>
          <a:xfrm>
            <a:off x="1902013" y="1187317"/>
            <a:ext cx="629231" cy="629231"/>
            <a:chOff x="819802" y="1387367"/>
            <a:chExt cx="693683" cy="69368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25ADAD8-984C-984F-B9D2-50B616A0EA49}"/>
                </a:ext>
              </a:extLst>
            </p:cNvPr>
            <p:cNvSpPr/>
            <p:nvPr/>
          </p:nvSpPr>
          <p:spPr>
            <a:xfrm>
              <a:off x="819802" y="1387367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0CB043-DCC3-2C41-972A-F18DE2B8905F}"/>
                </a:ext>
              </a:extLst>
            </p:cNvPr>
            <p:cNvSpPr txBox="1"/>
            <p:nvPr/>
          </p:nvSpPr>
          <p:spPr>
            <a:xfrm>
              <a:off x="992560" y="1539023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A31583-6811-F448-B74F-C3EE7B5289D1}"/>
              </a:ext>
            </a:extLst>
          </p:cNvPr>
          <p:cNvGrpSpPr/>
          <p:nvPr/>
        </p:nvGrpSpPr>
        <p:grpSpPr>
          <a:xfrm>
            <a:off x="3098522" y="1196847"/>
            <a:ext cx="629231" cy="629231"/>
            <a:chOff x="1776248" y="1397873"/>
            <a:chExt cx="693683" cy="69368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ABDD7E8-79FD-604F-B1F6-928881885AE0}"/>
                </a:ext>
              </a:extLst>
            </p:cNvPr>
            <p:cNvSpPr/>
            <p:nvPr/>
          </p:nvSpPr>
          <p:spPr>
            <a:xfrm>
              <a:off x="1776248" y="1397873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44" tIns="41472" rIns="82944" bIns="414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5C918A-BB51-6D45-9455-F886662FA0AA}"/>
                </a:ext>
              </a:extLst>
            </p:cNvPr>
            <p:cNvSpPr txBox="1"/>
            <p:nvPr/>
          </p:nvSpPr>
          <p:spPr>
            <a:xfrm>
              <a:off x="1964770" y="1549529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3C1853-470D-E541-84EF-797073846162}"/>
              </a:ext>
            </a:extLst>
          </p:cNvPr>
          <p:cNvGrpSpPr/>
          <p:nvPr/>
        </p:nvGrpSpPr>
        <p:grpSpPr>
          <a:xfrm>
            <a:off x="4509498" y="1206378"/>
            <a:ext cx="629231" cy="629231"/>
            <a:chOff x="4167349" y="1408380"/>
            <a:chExt cx="693683" cy="69368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EA51D7-8C68-5544-8F06-DAF670F0AEBF}"/>
                </a:ext>
              </a:extLst>
            </p:cNvPr>
            <p:cNvSpPr/>
            <p:nvPr/>
          </p:nvSpPr>
          <p:spPr>
            <a:xfrm>
              <a:off x="4167349" y="1408380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ADA449-DFC4-B342-8311-A38B9A5514C8}"/>
                </a:ext>
              </a:extLst>
            </p:cNvPr>
            <p:cNvSpPr txBox="1"/>
            <p:nvPr/>
          </p:nvSpPr>
          <p:spPr>
            <a:xfrm>
              <a:off x="4350619" y="1539012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EDD63E6-E188-6E49-BC20-6D481E801F34}"/>
              </a:ext>
            </a:extLst>
          </p:cNvPr>
          <p:cNvGrpSpPr/>
          <p:nvPr/>
        </p:nvGrpSpPr>
        <p:grpSpPr>
          <a:xfrm>
            <a:off x="5348478" y="1201615"/>
            <a:ext cx="629231" cy="629231"/>
            <a:chOff x="5092266" y="1403129"/>
            <a:chExt cx="693683" cy="69368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AC12BA-D8CD-1F4A-A42A-50FA98951CE4}"/>
                </a:ext>
              </a:extLst>
            </p:cNvPr>
            <p:cNvSpPr/>
            <p:nvPr/>
          </p:nvSpPr>
          <p:spPr>
            <a:xfrm>
              <a:off x="5092266" y="1403129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A9121F-A938-7546-9EEE-8E76A81B1605}"/>
                </a:ext>
              </a:extLst>
            </p:cNvPr>
            <p:cNvSpPr txBox="1"/>
            <p:nvPr/>
          </p:nvSpPr>
          <p:spPr>
            <a:xfrm>
              <a:off x="5291288" y="1549518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914C6AD-46CE-B248-9229-7595BD5A6EB5}"/>
              </a:ext>
            </a:extLst>
          </p:cNvPr>
          <p:cNvGrpSpPr/>
          <p:nvPr/>
        </p:nvGrpSpPr>
        <p:grpSpPr>
          <a:xfrm>
            <a:off x="6988292" y="1196847"/>
            <a:ext cx="629231" cy="629231"/>
            <a:chOff x="7089239" y="1397873"/>
            <a:chExt cx="693683" cy="69368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1097A45-97DB-F643-853D-4B5E93C92777}"/>
                </a:ext>
              </a:extLst>
            </p:cNvPr>
            <p:cNvSpPr/>
            <p:nvPr/>
          </p:nvSpPr>
          <p:spPr>
            <a:xfrm>
              <a:off x="7089239" y="1397873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DB9311-61E7-444E-809E-081787DEC259}"/>
                </a:ext>
              </a:extLst>
            </p:cNvPr>
            <p:cNvSpPr txBox="1"/>
            <p:nvPr/>
          </p:nvSpPr>
          <p:spPr>
            <a:xfrm>
              <a:off x="7272491" y="1544258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8E8BF10-418A-9E44-82D5-855AF31CDC22}"/>
              </a:ext>
            </a:extLst>
          </p:cNvPr>
          <p:cNvSpPr txBox="1"/>
          <p:nvPr/>
        </p:nvSpPr>
        <p:spPr>
          <a:xfrm>
            <a:off x="1547406" y="2041058"/>
            <a:ext cx="7075920" cy="3719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452">
              <a:spcAft>
                <a:spcPts val="1996"/>
              </a:spcAft>
            </a:pPr>
            <a:r>
              <a:rPr lang="de-DE" sz="2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in Mainz</a:t>
            </a:r>
          </a:p>
          <a:p>
            <a:pPr defTabSz="829452">
              <a:spcAft>
                <a:spcPts val="1996"/>
              </a:spcAft>
            </a:pPr>
            <a:r>
              <a:rPr lang="de-DE" sz="2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</a:t>
            </a:r>
            <a:r>
              <a:rPr lang="de-DE" sz="25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2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CERN/STF</a:t>
            </a:r>
          </a:p>
          <a:p>
            <a:pPr defTabSz="829452">
              <a:spcAft>
                <a:spcPts val="1996"/>
              </a:spcAft>
            </a:pPr>
            <a:r>
              <a:rPr lang="de-DE" sz="2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Design Review</a:t>
            </a:r>
          </a:p>
          <a:p>
            <a:pPr defTabSz="829452">
              <a:spcAft>
                <a:spcPts val="1996"/>
              </a:spcAft>
            </a:pPr>
            <a:r>
              <a:rPr lang="de-DE" sz="25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2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Readiness</a:t>
            </a:r>
            <a:r>
              <a:rPr lang="de-DE" sz="2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 </a:t>
            </a:r>
          </a:p>
          <a:p>
            <a:pPr defTabSz="829452">
              <a:spcAft>
                <a:spcPts val="1996"/>
              </a:spcAft>
            </a:pPr>
            <a:r>
              <a:rPr lang="de-DE" sz="25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2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r>
              <a:rPr lang="de-DE" sz="2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2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CERN/STF</a:t>
            </a:r>
          </a:p>
          <a:p>
            <a:pPr defTabSz="829452">
              <a:spcAft>
                <a:spcPts val="1996"/>
              </a:spcAft>
            </a:pPr>
            <a:r>
              <a:rPr lang="de-DE" sz="2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in USA15</a:t>
            </a:r>
            <a:endParaRPr lang="de-DE" sz="254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8630D8-D2D6-064B-8119-09E51628EC0B}"/>
              </a:ext>
            </a:extLst>
          </p:cNvPr>
          <p:cNvGrpSpPr>
            <a:grpSpLocks/>
          </p:cNvGrpSpPr>
          <p:nvPr/>
        </p:nvGrpSpPr>
        <p:grpSpPr>
          <a:xfrm>
            <a:off x="910474" y="2612630"/>
            <a:ext cx="587792" cy="587792"/>
            <a:chOff x="819802" y="1387367"/>
            <a:chExt cx="693683" cy="69368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E07ECCE-0AEE-B248-A50E-F01ADA49C905}"/>
                </a:ext>
              </a:extLst>
            </p:cNvPr>
            <p:cNvSpPr/>
            <p:nvPr/>
          </p:nvSpPr>
          <p:spPr>
            <a:xfrm>
              <a:off x="819802" y="1387367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FA0B22-63E9-E74C-ABA3-DC2CE3C4D8CA}"/>
                </a:ext>
              </a:extLst>
            </p:cNvPr>
            <p:cNvSpPr txBox="1"/>
            <p:nvPr/>
          </p:nvSpPr>
          <p:spPr>
            <a:xfrm>
              <a:off x="992560" y="1539023"/>
              <a:ext cx="371169" cy="438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AB03BE5-8624-4A45-A3FE-3B8C0F9B7C11}"/>
              </a:ext>
            </a:extLst>
          </p:cNvPr>
          <p:cNvGrpSpPr>
            <a:grpSpLocks/>
          </p:cNvGrpSpPr>
          <p:nvPr/>
        </p:nvGrpSpPr>
        <p:grpSpPr>
          <a:xfrm>
            <a:off x="920003" y="3265701"/>
            <a:ext cx="587792" cy="587792"/>
            <a:chOff x="1776248" y="1397873"/>
            <a:chExt cx="693683" cy="69368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2848B04-FAC9-174E-B714-E171DC1E83F2}"/>
                </a:ext>
              </a:extLst>
            </p:cNvPr>
            <p:cNvSpPr/>
            <p:nvPr/>
          </p:nvSpPr>
          <p:spPr>
            <a:xfrm>
              <a:off x="1776248" y="1397873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44" tIns="41472" rIns="82944" bIns="414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37DA1D-BB39-BB4D-8D23-1118957535F2}"/>
                </a:ext>
              </a:extLst>
            </p:cNvPr>
            <p:cNvSpPr txBox="1"/>
            <p:nvPr/>
          </p:nvSpPr>
          <p:spPr>
            <a:xfrm>
              <a:off x="1964770" y="1549529"/>
              <a:ext cx="371169" cy="438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D3EBF4D-7E98-9947-B489-A71678085222}"/>
              </a:ext>
            </a:extLst>
          </p:cNvPr>
          <p:cNvGrpSpPr>
            <a:grpSpLocks/>
          </p:cNvGrpSpPr>
          <p:nvPr/>
        </p:nvGrpSpPr>
        <p:grpSpPr>
          <a:xfrm>
            <a:off x="901025" y="3910509"/>
            <a:ext cx="587792" cy="587792"/>
            <a:chOff x="3210909" y="1382107"/>
            <a:chExt cx="693683" cy="69368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3DC3EFD-52B4-2D4D-BDC9-60ACE30786EE}"/>
                </a:ext>
              </a:extLst>
            </p:cNvPr>
            <p:cNvSpPr/>
            <p:nvPr/>
          </p:nvSpPr>
          <p:spPr>
            <a:xfrm>
              <a:off x="3210909" y="1382107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F9FB45-2ACF-4F4A-9EE7-CA8046FDF215}"/>
                </a:ext>
              </a:extLst>
            </p:cNvPr>
            <p:cNvSpPr txBox="1"/>
            <p:nvPr/>
          </p:nvSpPr>
          <p:spPr>
            <a:xfrm>
              <a:off x="3394180" y="1544273"/>
              <a:ext cx="371169" cy="438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AF27DC2-E8EA-4141-B958-327EA1F069AF}"/>
              </a:ext>
            </a:extLst>
          </p:cNvPr>
          <p:cNvGrpSpPr>
            <a:grpSpLocks/>
          </p:cNvGrpSpPr>
          <p:nvPr/>
        </p:nvGrpSpPr>
        <p:grpSpPr>
          <a:xfrm>
            <a:off x="914939" y="4549273"/>
            <a:ext cx="587792" cy="587792"/>
            <a:chOff x="4167349" y="1408380"/>
            <a:chExt cx="693683" cy="69368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D29C207-8FB9-354D-BB2F-FCFCD5E977D5}"/>
                </a:ext>
              </a:extLst>
            </p:cNvPr>
            <p:cNvSpPr/>
            <p:nvPr/>
          </p:nvSpPr>
          <p:spPr>
            <a:xfrm>
              <a:off x="4167349" y="1408380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836AA2D-61B4-D54F-9CA9-01ED738AD80F}"/>
                </a:ext>
              </a:extLst>
            </p:cNvPr>
            <p:cNvSpPr txBox="1"/>
            <p:nvPr/>
          </p:nvSpPr>
          <p:spPr>
            <a:xfrm>
              <a:off x="4350619" y="1539012"/>
              <a:ext cx="371169" cy="438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D92647F-FD9D-C04B-BD3C-A9D51C49BF99}"/>
              </a:ext>
            </a:extLst>
          </p:cNvPr>
          <p:cNvGrpSpPr>
            <a:grpSpLocks/>
          </p:cNvGrpSpPr>
          <p:nvPr/>
        </p:nvGrpSpPr>
        <p:grpSpPr>
          <a:xfrm>
            <a:off x="910474" y="5173736"/>
            <a:ext cx="587792" cy="587792"/>
            <a:chOff x="5092266" y="1403129"/>
            <a:chExt cx="693683" cy="693683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83E0681-1578-5C4D-94CE-70DDBD5B5786}"/>
                </a:ext>
              </a:extLst>
            </p:cNvPr>
            <p:cNvSpPr/>
            <p:nvPr/>
          </p:nvSpPr>
          <p:spPr>
            <a:xfrm>
              <a:off x="5092266" y="1403129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EB42AAC-2ED3-D347-9477-654ADEDD4955}"/>
                </a:ext>
              </a:extLst>
            </p:cNvPr>
            <p:cNvSpPr txBox="1"/>
            <p:nvPr/>
          </p:nvSpPr>
          <p:spPr>
            <a:xfrm>
              <a:off x="5291288" y="1549518"/>
              <a:ext cx="371169" cy="438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CA02867-E915-484C-9783-F034519DA55C}"/>
              </a:ext>
            </a:extLst>
          </p:cNvPr>
          <p:cNvSpPr txBox="1"/>
          <p:nvPr/>
        </p:nvSpPr>
        <p:spPr>
          <a:xfrm>
            <a:off x="655604" y="612946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2896CCC-ABD5-F34F-A442-F566688BB1FA}"/>
              </a:ext>
            </a:extLst>
          </p:cNvPr>
          <p:cNvGrpSpPr/>
          <p:nvPr/>
        </p:nvGrpSpPr>
        <p:grpSpPr>
          <a:xfrm>
            <a:off x="710265" y="1196847"/>
            <a:ext cx="629231" cy="629231"/>
            <a:chOff x="819802" y="1387367"/>
            <a:chExt cx="693683" cy="69368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EB8355A-4B16-354F-A656-70FE228194C9}"/>
                </a:ext>
              </a:extLst>
            </p:cNvPr>
            <p:cNvSpPr/>
            <p:nvPr/>
          </p:nvSpPr>
          <p:spPr>
            <a:xfrm>
              <a:off x="819802" y="1387367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E916061-C54D-804B-9694-B44035E39532}"/>
                </a:ext>
              </a:extLst>
            </p:cNvPr>
            <p:cNvSpPr txBox="1"/>
            <p:nvPr/>
          </p:nvSpPr>
          <p:spPr>
            <a:xfrm>
              <a:off x="992560" y="1539023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CFFD544-3D5D-774A-A3A8-2DBCF9658B91}"/>
              </a:ext>
            </a:extLst>
          </p:cNvPr>
          <p:cNvGrpSpPr>
            <a:grpSpLocks/>
          </p:cNvGrpSpPr>
          <p:nvPr/>
        </p:nvGrpSpPr>
        <p:grpSpPr>
          <a:xfrm>
            <a:off x="905703" y="1978639"/>
            <a:ext cx="587792" cy="587792"/>
            <a:chOff x="819802" y="1387367"/>
            <a:chExt cx="693683" cy="693683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977ED62-1397-5E4D-A3D6-12E49F4BC430}"/>
                </a:ext>
              </a:extLst>
            </p:cNvPr>
            <p:cNvSpPr/>
            <p:nvPr/>
          </p:nvSpPr>
          <p:spPr>
            <a:xfrm>
              <a:off x="819802" y="1387367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4B8BB6F-67DE-3049-8D28-B76220CA77AF}"/>
                </a:ext>
              </a:extLst>
            </p:cNvPr>
            <p:cNvSpPr txBox="1"/>
            <p:nvPr/>
          </p:nvSpPr>
          <p:spPr>
            <a:xfrm>
              <a:off x="992560" y="1539023"/>
              <a:ext cx="371169" cy="438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BE07312-F530-7442-B57C-ACADF75CE9FF}"/>
              </a:ext>
            </a:extLst>
          </p:cNvPr>
          <p:cNvCxnSpPr/>
          <p:nvPr/>
        </p:nvCxnSpPr>
        <p:spPr>
          <a:xfrm>
            <a:off x="7860610" y="1497177"/>
            <a:ext cx="614930" cy="0"/>
          </a:xfrm>
          <a:prstGeom prst="line">
            <a:avLst/>
          </a:prstGeom>
          <a:ln w="635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07C3463-EBBC-5C4D-AAE2-505C81B353C4}"/>
              </a:ext>
            </a:extLst>
          </p:cNvPr>
          <p:cNvCxnSpPr/>
          <p:nvPr/>
        </p:nvCxnSpPr>
        <p:spPr>
          <a:xfrm>
            <a:off x="7908281" y="1501941"/>
            <a:ext cx="614930" cy="0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871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B0F80403-DF94-9A4A-B733-B84BEBD17FF9}"/>
              </a:ext>
            </a:extLst>
          </p:cNvPr>
          <p:cNvSpPr txBox="1">
            <a:spLocks/>
          </p:cNvSpPr>
          <p:nvPr/>
        </p:nvSpPr>
        <p:spPr>
          <a:xfrm>
            <a:off x="2912573" y="12443"/>
            <a:ext cx="5810849" cy="5561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r" rtl="0" hangingPunct="0">
              <a:tabLst/>
              <a:defRPr lang="en-US" sz="2800" b="0" i="0" u="none" strike="noStrike" kern="1200">
                <a:ln>
                  <a:noFill/>
                </a:ln>
                <a:latin typeface="Liberation Sans" pitchFamily="18"/>
              </a:defRPr>
            </a:lvl1pPr>
          </a:lstStyle>
          <a:p>
            <a:pPr defTabSz="829452"/>
            <a:r>
              <a:rPr lang="de-DE" sz="2540" b="1" dirty="0">
                <a:solidFill>
                  <a:sysClr val="windowText" lastClr="000000"/>
                </a:solidFill>
              </a:rPr>
              <a:t>Prototype</a:t>
            </a:r>
            <a:r>
              <a:rPr lang="de-DE" sz="2540" dirty="0">
                <a:solidFill>
                  <a:sysClr val="windowText" lastClr="000000"/>
                </a:solidFill>
              </a:rPr>
              <a:t> at STF/CERN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7C32C-8131-394B-936A-885729E5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452"/>
            <a:r>
              <a:rPr lang="de-DE">
                <a:solidFill>
                  <a:prstClr val="black"/>
                </a:solidFill>
              </a:rPr>
              <a:t>26.11.18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AE5AB-F7E4-8846-969C-F488A226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452"/>
            <a:r>
              <a:rPr lang="en-US">
                <a:solidFill>
                  <a:prstClr val="black"/>
                </a:solidFill>
              </a:rPr>
              <a:t>L1Topo Phase 1 Status and Plans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2CE30-6A2E-524A-B270-FD23876C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452"/>
            <a:fld id="{11AC50D6-5EA5-4604-B3BD-8E934214214D}" type="slidenum">
              <a:rPr lang="de-DE">
                <a:solidFill>
                  <a:prstClr val="black"/>
                </a:solidFill>
              </a:rPr>
              <a:pPr defTabSz="829452"/>
              <a:t>15</a:t>
            </a:fld>
            <a:endParaRPr lang="de-DE">
              <a:solidFill>
                <a:prstClr val="black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D9F76B-9CFA-7544-82E0-3A7FE664932E}"/>
              </a:ext>
            </a:extLst>
          </p:cNvPr>
          <p:cNvCxnSpPr>
            <a:cxnSpLocks/>
          </p:cNvCxnSpPr>
          <p:nvPr/>
        </p:nvCxnSpPr>
        <p:spPr>
          <a:xfrm>
            <a:off x="371818" y="1501943"/>
            <a:ext cx="8466009" cy="0"/>
          </a:xfrm>
          <a:prstGeom prst="straightConnector1">
            <a:avLst/>
          </a:prstGeom>
          <a:ln w="63500"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F88CB57-4E75-9F44-AF0F-6D4A680A7C08}"/>
              </a:ext>
            </a:extLst>
          </p:cNvPr>
          <p:cNvSpPr txBox="1"/>
          <p:nvPr/>
        </p:nvSpPr>
        <p:spPr>
          <a:xfrm>
            <a:off x="7550770" y="1001409"/>
            <a:ext cx="1632178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452"/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Run-3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C4A8C-5A6D-A944-8EF1-6491466B3770}"/>
              </a:ext>
            </a:extLst>
          </p:cNvPr>
          <p:cNvSpPr txBox="1"/>
          <p:nvPr/>
        </p:nvSpPr>
        <p:spPr>
          <a:xfrm>
            <a:off x="1847352" y="603416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6777BB-89C7-8C4F-8209-6D094B937351}"/>
              </a:ext>
            </a:extLst>
          </p:cNvPr>
          <p:cNvSpPr txBox="1"/>
          <p:nvPr/>
        </p:nvSpPr>
        <p:spPr>
          <a:xfrm>
            <a:off x="3101062" y="598646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6484F9-A6A6-A24C-B319-3E1F2301E57A}"/>
              </a:ext>
            </a:extLst>
          </p:cNvPr>
          <p:cNvSpPr txBox="1"/>
          <p:nvPr/>
        </p:nvSpPr>
        <p:spPr>
          <a:xfrm>
            <a:off x="4521579" y="603404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328367-9AA9-CC48-B1A1-3C3BC6FD65BE}"/>
              </a:ext>
            </a:extLst>
          </p:cNvPr>
          <p:cNvSpPr txBox="1"/>
          <p:nvPr/>
        </p:nvSpPr>
        <p:spPr>
          <a:xfrm>
            <a:off x="5331949" y="598633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59618F-91A1-2F4C-8937-09AE6075E467}"/>
              </a:ext>
            </a:extLst>
          </p:cNvPr>
          <p:cNvSpPr txBox="1"/>
          <p:nvPr/>
        </p:nvSpPr>
        <p:spPr>
          <a:xfrm>
            <a:off x="6990821" y="598633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endParaRPr lang="de-DE" sz="16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C84800-53F6-904F-9B17-60C72F619B56}"/>
              </a:ext>
            </a:extLst>
          </p:cNvPr>
          <p:cNvGrpSpPr/>
          <p:nvPr/>
        </p:nvGrpSpPr>
        <p:grpSpPr>
          <a:xfrm>
            <a:off x="1902013" y="1187317"/>
            <a:ext cx="629231" cy="629231"/>
            <a:chOff x="819802" y="1387367"/>
            <a:chExt cx="693683" cy="69368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25ADAD8-984C-984F-B9D2-50B616A0EA49}"/>
                </a:ext>
              </a:extLst>
            </p:cNvPr>
            <p:cNvSpPr/>
            <p:nvPr/>
          </p:nvSpPr>
          <p:spPr>
            <a:xfrm>
              <a:off x="819802" y="1387367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0CB043-DCC3-2C41-972A-F18DE2B8905F}"/>
                </a:ext>
              </a:extLst>
            </p:cNvPr>
            <p:cNvSpPr txBox="1"/>
            <p:nvPr/>
          </p:nvSpPr>
          <p:spPr>
            <a:xfrm>
              <a:off x="992560" y="1539023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A31583-6811-F448-B74F-C3EE7B5289D1}"/>
              </a:ext>
            </a:extLst>
          </p:cNvPr>
          <p:cNvGrpSpPr/>
          <p:nvPr/>
        </p:nvGrpSpPr>
        <p:grpSpPr>
          <a:xfrm>
            <a:off x="3098522" y="1196847"/>
            <a:ext cx="629231" cy="629231"/>
            <a:chOff x="1776248" y="1397873"/>
            <a:chExt cx="693683" cy="69368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ABDD7E8-79FD-604F-B1F6-928881885AE0}"/>
                </a:ext>
              </a:extLst>
            </p:cNvPr>
            <p:cNvSpPr/>
            <p:nvPr/>
          </p:nvSpPr>
          <p:spPr>
            <a:xfrm>
              <a:off x="1776248" y="1397873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44" tIns="41472" rIns="82944" bIns="414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5C918A-BB51-6D45-9455-F886662FA0AA}"/>
                </a:ext>
              </a:extLst>
            </p:cNvPr>
            <p:cNvSpPr txBox="1"/>
            <p:nvPr/>
          </p:nvSpPr>
          <p:spPr>
            <a:xfrm>
              <a:off x="1964770" y="1549529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3C1853-470D-E541-84EF-797073846162}"/>
              </a:ext>
            </a:extLst>
          </p:cNvPr>
          <p:cNvGrpSpPr/>
          <p:nvPr/>
        </p:nvGrpSpPr>
        <p:grpSpPr>
          <a:xfrm>
            <a:off x="4509498" y="1206378"/>
            <a:ext cx="629231" cy="629231"/>
            <a:chOff x="4167349" y="1408380"/>
            <a:chExt cx="693683" cy="69368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EA51D7-8C68-5544-8F06-DAF670F0AEBF}"/>
                </a:ext>
              </a:extLst>
            </p:cNvPr>
            <p:cNvSpPr/>
            <p:nvPr/>
          </p:nvSpPr>
          <p:spPr>
            <a:xfrm>
              <a:off x="4167349" y="1408380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ADA449-DFC4-B342-8311-A38B9A5514C8}"/>
                </a:ext>
              </a:extLst>
            </p:cNvPr>
            <p:cNvSpPr txBox="1"/>
            <p:nvPr/>
          </p:nvSpPr>
          <p:spPr>
            <a:xfrm>
              <a:off x="4350619" y="1539012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EDD63E6-E188-6E49-BC20-6D481E801F34}"/>
              </a:ext>
            </a:extLst>
          </p:cNvPr>
          <p:cNvGrpSpPr/>
          <p:nvPr/>
        </p:nvGrpSpPr>
        <p:grpSpPr>
          <a:xfrm>
            <a:off x="5348478" y="1201615"/>
            <a:ext cx="629231" cy="629231"/>
            <a:chOff x="5092266" y="1403129"/>
            <a:chExt cx="693683" cy="69368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AC12BA-D8CD-1F4A-A42A-50FA98951CE4}"/>
                </a:ext>
              </a:extLst>
            </p:cNvPr>
            <p:cNvSpPr/>
            <p:nvPr/>
          </p:nvSpPr>
          <p:spPr>
            <a:xfrm>
              <a:off x="5092266" y="1403129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A9121F-A938-7546-9EEE-8E76A81B1605}"/>
                </a:ext>
              </a:extLst>
            </p:cNvPr>
            <p:cNvSpPr txBox="1"/>
            <p:nvPr/>
          </p:nvSpPr>
          <p:spPr>
            <a:xfrm>
              <a:off x="5291288" y="1549518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914C6AD-46CE-B248-9229-7595BD5A6EB5}"/>
              </a:ext>
            </a:extLst>
          </p:cNvPr>
          <p:cNvGrpSpPr/>
          <p:nvPr/>
        </p:nvGrpSpPr>
        <p:grpSpPr>
          <a:xfrm>
            <a:off x="6988292" y="1196847"/>
            <a:ext cx="629231" cy="629231"/>
            <a:chOff x="7089239" y="1397873"/>
            <a:chExt cx="693683" cy="69368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1097A45-97DB-F643-853D-4B5E93C92777}"/>
                </a:ext>
              </a:extLst>
            </p:cNvPr>
            <p:cNvSpPr/>
            <p:nvPr/>
          </p:nvSpPr>
          <p:spPr>
            <a:xfrm>
              <a:off x="7089239" y="1397873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DB9311-61E7-444E-809E-081787DEC259}"/>
                </a:ext>
              </a:extLst>
            </p:cNvPr>
            <p:cNvSpPr txBox="1"/>
            <p:nvPr/>
          </p:nvSpPr>
          <p:spPr>
            <a:xfrm>
              <a:off x="7272491" y="1544258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CA02867-E915-484C-9783-F034519DA55C}"/>
              </a:ext>
            </a:extLst>
          </p:cNvPr>
          <p:cNvSpPr txBox="1"/>
          <p:nvPr/>
        </p:nvSpPr>
        <p:spPr>
          <a:xfrm>
            <a:off x="655604" y="612946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2896CCC-ABD5-F34F-A442-F566688BB1FA}"/>
              </a:ext>
            </a:extLst>
          </p:cNvPr>
          <p:cNvGrpSpPr/>
          <p:nvPr/>
        </p:nvGrpSpPr>
        <p:grpSpPr>
          <a:xfrm>
            <a:off x="710265" y="1196847"/>
            <a:ext cx="629231" cy="629231"/>
            <a:chOff x="819802" y="1387367"/>
            <a:chExt cx="693683" cy="69368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EB8355A-4B16-354F-A656-70FE228194C9}"/>
                </a:ext>
              </a:extLst>
            </p:cNvPr>
            <p:cNvSpPr/>
            <p:nvPr/>
          </p:nvSpPr>
          <p:spPr>
            <a:xfrm>
              <a:off x="819802" y="1387367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E916061-C54D-804B-9694-B44035E39532}"/>
                </a:ext>
              </a:extLst>
            </p:cNvPr>
            <p:cNvSpPr txBox="1"/>
            <p:nvPr/>
          </p:nvSpPr>
          <p:spPr>
            <a:xfrm>
              <a:off x="992560" y="1539023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BE07312-F530-7442-B57C-ACADF75CE9FF}"/>
              </a:ext>
            </a:extLst>
          </p:cNvPr>
          <p:cNvCxnSpPr/>
          <p:nvPr/>
        </p:nvCxnSpPr>
        <p:spPr>
          <a:xfrm>
            <a:off x="7860610" y="1497177"/>
            <a:ext cx="614930" cy="0"/>
          </a:xfrm>
          <a:prstGeom prst="line">
            <a:avLst/>
          </a:prstGeom>
          <a:ln w="635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07C3463-EBBC-5C4D-AAE2-505C81B353C4}"/>
              </a:ext>
            </a:extLst>
          </p:cNvPr>
          <p:cNvCxnSpPr/>
          <p:nvPr/>
        </p:nvCxnSpPr>
        <p:spPr>
          <a:xfrm>
            <a:off x="7908281" y="1501941"/>
            <a:ext cx="614930" cy="0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9FBB7A57-EAD9-4A41-993A-3AE7347D63C4}"/>
              </a:ext>
            </a:extLst>
          </p:cNvPr>
          <p:cNvSpPr/>
          <p:nvPr/>
        </p:nvSpPr>
        <p:spPr>
          <a:xfrm>
            <a:off x="3827085" y="637384"/>
            <a:ext cx="5250712" cy="134125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452"/>
            <a:endParaRPr lang="de-DE" sz="163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90D171B-ED13-E84E-A182-8C10A220217F}"/>
              </a:ext>
            </a:extLst>
          </p:cNvPr>
          <p:cNvSpPr txBox="1"/>
          <p:nvPr/>
        </p:nvSpPr>
        <p:spPr>
          <a:xfrm>
            <a:off x="321180" y="2409709"/>
            <a:ext cx="8709120" cy="4027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204" indent="-259204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prototype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Mainz</a:t>
            </a:r>
          </a:p>
          <a:p>
            <a:pPr marL="673930" lvl="1" indent="-259204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electronical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links</a:t>
            </a:r>
            <a:endParaRPr lang="de-DE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9204" indent="-259204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CERN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  <a:p>
            <a:pPr marL="259204" indent="-259204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prototype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STF/CERN</a:t>
            </a:r>
          </a:p>
          <a:p>
            <a:pPr marL="518408" indent="-311045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FTM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jFEX</a:t>
            </a:r>
            <a:endParaRPr lang="de-DE" sz="18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8408" indent="-311045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links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concurrently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518408" indent="-311045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TTC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ROD links</a:t>
            </a:r>
          </a:p>
          <a:p>
            <a:pPr marL="518408" indent="-311045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Latency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endParaRPr lang="de-DE" sz="18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8408" indent="-311045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I2C/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IPBus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/OPC/DCS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de-DE" sz="18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8408" indent="-311045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interfaces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endParaRPr lang="de-DE" sz="18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9204" indent="-259204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FDR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scheduled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23rd 2019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DBF3365-3801-6C49-96D3-A1C751BEF1B0}"/>
              </a:ext>
            </a:extLst>
          </p:cNvPr>
          <p:cNvSpPr txBox="1"/>
          <p:nvPr/>
        </p:nvSpPr>
        <p:spPr>
          <a:xfrm>
            <a:off x="1554613" y="1868973"/>
            <a:ext cx="1524226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452">
              <a:spcAft>
                <a:spcPts val="1996"/>
              </a:spcAft>
            </a:pP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at CERN/STF</a:t>
            </a:r>
            <a:endParaRPr lang="de-DE" sz="1814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8E1892F-111C-9342-90DD-7326C189B563}"/>
              </a:ext>
            </a:extLst>
          </p:cNvPr>
          <p:cNvSpPr txBox="1"/>
          <p:nvPr/>
        </p:nvSpPr>
        <p:spPr>
          <a:xfrm>
            <a:off x="411128" y="1863781"/>
            <a:ext cx="1198327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452">
              <a:spcAft>
                <a:spcPts val="1996"/>
              </a:spcAft>
            </a:pP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in Mainz</a:t>
            </a:r>
            <a:endParaRPr lang="de-DE" sz="1814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746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F22E-89DD-F148-ADE8-544BF1D5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573" y="12443"/>
            <a:ext cx="5810849" cy="556117"/>
          </a:xfrm>
        </p:spPr>
        <p:txBody>
          <a:bodyPr/>
          <a:lstStyle/>
          <a:p>
            <a:r>
              <a:rPr lang="de-DE" dirty="0"/>
              <a:t>Prototype/</a:t>
            </a:r>
            <a:r>
              <a:rPr lang="de-DE" b="1" dirty="0" err="1"/>
              <a:t>Preproduction</a:t>
            </a:r>
            <a:r>
              <a:rPr lang="de-DE" dirty="0"/>
              <a:t> @ STF/CERN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7C32C-8131-394B-936A-885729E5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452"/>
            <a:r>
              <a:rPr lang="de-DE">
                <a:solidFill>
                  <a:prstClr val="black"/>
                </a:solidFill>
              </a:rPr>
              <a:t>26.11.18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AE5AB-F7E4-8846-969C-F488A226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452"/>
            <a:r>
              <a:rPr lang="en-US">
                <a:solidFill>
                  <a:prstClr val="black"/>
                </a:solidFill>
              </a:rPr>
              <a:t>L1Topo Phase 1 Status and Plans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2CE30-6A2E-524A-B270-FD23876C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452"/>
            <a:fld id="{11AC50D6-5EA5-4604-B3BD-8E934214214D}" type="slidenum">
              <a:rPr lang="de-DE">
                <a:solidFill>
                  <a:prstClr val="black"/>
                </a:solidFill>
              </a:rPr>
              <a:pPr defTabSz="829452"/>
              <a:t>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18C64D-E9A5-0143-8C52-5AA496F247D6}"/>
              </a:ext>
            </a:extLst>
          </p:cNvPr>
          <p:cNvSpPr txBox="1"/>
          <p:nvPr/>
        </p:nvSpPr>
        <p:spPr>
          <a:xfrm>
            <a:off x="321180" y="3753977"/>
            <a:ext cx="8709120" cy="150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204" indent="-259204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prototype/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pre-production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STF/CERN</a:t>
            </a:r>
          </a:p>
          <a:p>
            <a:pPr marL="518408" indent="-311045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FTM,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FEXes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MUCTPI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CTP</a:t>
            </a:r>
          </a:p>
          <a:p>
            <a:pPr marL="259204" indent="-259204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PRR end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 2019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BDCCF7B-3D3E-8D44-9C35-2A6F4BD078B3}"/>
              </a:ext>
            </a:extLst>
          </p:cNvPr>
          <p:cNvCxnSpPr>
            <a:cxnSpLocks/>
          </p:cNvCxnSpPr>
          <p:nvPr/>
        </p:nvCxnSpPr>
        <p:spPr>
          <a:xfrm>
            <a:off x="371818" y="1501943"/>
            <a:ext cx="8466009" cy="0"/>
          </a:xfrm>
          <a:prstGeom prst="straightConnector1">
            <a:avLst/>
          </a:prstGeom>
          <a:ln w="63500"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E385C97-C287-8E4B-B39A-7B20ABCA492A}"/>
              </a:ext>
            </a:extLst>
          </p:cNvPr>
          <p:cNvSpPr txBox="1"/>
          <p:nvPr/>
        </p:nvSpPr>
        <p:spPr>
          <a:xfrm>
            <a:off x="7550770" y="1001409"/>
            <a:ext cx="1632178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452"/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Run-3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BED4AE-5FCF-1A45-8CCF-14A0C76390C9}"/>
              </a:ext>
            </a:extLst>
          </p:cNvPr>
          <p:cNvSpPr txBox="1"/>
          <p:nvPr/>
        </p:nvSpPr>
        <p:spPr>
          <a:xfrm>
            <a:off x="1847352" y="603416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91A25E-3D72-1A44-9851-BC07E46323B4}"/>
              </a:ext>
            </a:extLst>
          </p:cNvPr>
          <p:cNvSpPr txBox="1"/>
          <p:nvPr/>
        </p:nvSpPr>
        <p:spPr>
          <a:xfrm>
            <a:off x="3101062" y="598646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B910F6-96CC-7C44-B23F-2C66BD9AE1BC}"/>
              </a:ext>
            </a:extLst>
          </p:cNvPr>
          <p:cNvSpPr txBox="1"/>
          <p:nvPr/>
        </p:nvSpPr>
        <p:spPr>
          <a:xfrm>
            <a:off x="4521579" y="603404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754D6C-5AE5-3B4F-B066-9F0EE4FD85B8}"/>
              </a:ext>
            </a:extLst>
          </p:cNvPr>
          <p:cNvSpPr txBox="1"/>
          <p:nvPr/>
        </p:nvSpPr>
        <p:spPr>
          <a:xfrm>
            <a:off x="5331949" y="598633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41BBCE6-300F-5145-939D-B4D3402A5422}"/>
              </a:ext>
            </a:extLst>
          </p:cNvPr>
          <p:cNvSpPr txBox="1"/>
          <p:nvPr/>
        </p:nvSpPr>
        <p:spPr>
          <a:xfrm>
            <a:off x="6990821" y="598633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endParaRPr lang="de-DE" sz="16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846EAD6-4168-5149-878F-7CB50BDCD30E}"/>
              </a:ext>
            </a:extLst>
          </p:cNvPr>
          <p:cNvGrpSpPr/>
          <p:nvPr/>
        </p:nvGrpSpPr>
        <p:grpSpPr>
          <a:xfrm>
            <a:off x="1902013" y="1187317"/>
            <a:ext cx="629231" cy="629231"/>
            <a:chOff x="819802" y="1387367"/>
            <a:chExt cx="693683" cy="693683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997D0E3-CCC7-6340-B2C2-BB261A8FF121}"/>
                </a:ext>
              </a:extLst>
            </p:cNvPr>
            <p:cNvSpPr/>
            <p:nvPr/>
          </p:nvSpPr>
          <p:spPr>
            <a:xfrm>
              <a:off x="819802" y="1387367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AF4EF83-90FC-754A-9E00-F5C7ED1A9D6D}"/>
                </a:ext>
              </a:extLst>
            </p:cNvPr>
            <p:cNvSpPr txBox="1"/>
            <p:nvPr/>
          </p:nvSpPr>
          <p:spPr>
            <a:xfrm>
              <a:off x="992560" y="1539023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0991496-EFC6-2240-922E-078AC907D104}"/>
              </a:ext>
            </a:extLst>
          </p:cNvPr>
          <p:cNvGrpSpPr/>
          <p:nvPr/>
        </p:nvGrpSpPr>
        <p:grpSpPr>
          <a:xfrm>
            <a:off x="3098522" y="1196847"/>
            <a:ext cx="629231" cy="629231"/>
            <a:chOff x="1776248" y="1397873"/>
            <a:chExt cx="693683" cy="69368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683FB01-140F-404E-A35C-DA9DDD8A8B1D}"/>
                </a:ext>
              </a:extLst>
            </p:cNvPr>
            <p:cNvSpPr/>
            <p:nvPr/>
          </p:nvSpPr>
          <p:spPr>
            <a:xfrm>
              <a:off x="1776248" y="1397873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44" tIns="41472" rIns="82944" bIns="414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89E0861-AFF3-0B46-B5F2-B74AC0707F22}"/>
                </a:ext>
              </a:extLst>
            </p:cNvPr>
            <p:cNvSpPr txBox="1"/>
            <p:nvPr/>
          </p:nvSpPr>
          <p:spPr>
            <a:xfrm>
              <a:off x="1964770" y="1549529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C828300-C11E-C647-9625-1CEB9CB48902}"/>
              </a:ext>
            </a:extLst>
          </p:cNvPr>
          <p:cNvGrpSpPr/>
          <p:nvPr/>
        </p:nvGrpSpPr>
        <p:grpSpPr>
          <a:xfrm>
            <a:off x="4509498" y="1206378"/>
            <a:ext cx="629231" cy="629231"/>
            <a:chOff x="4167349" y="1408380"/>
            <a:chExt cx="693683" cy="693683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B402BD4-F359-504E-8698-E6D4667E706D}"/>
                </a:ext>
              </a:extLst>
            </p:cNvPr>
            <p:cNvSpPr/>
            <p:nvPr/>
          </p:nvSpPr>
          <p:spPr>
            <a:xfrm>
              <a:off x="4167349" y="1408380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C772CF5-8A2E-8F48-949D-2924C2F783EE}"/>
                </a:ext>
              </a:extLst>
            </p:cNvPr>
            <p:cNvSpPr txBox="1"/>
            <p:nvPr/>
          </p:nvSpPr>
          <p:spPr>
            <a:xfrm>
              <a:off x="4350619" y="1539012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3BC178E-DEAA-574E-BEE3-DB20AAD84E3F}"/>
              </a:ext>
            </a:extLst>
          </p:cNvPr>
          <p:cNvGrpSpPr/>
          <p:nvPr/>
        </p:nvGrpSpPr>
        <p:grpSpPr>
          <a:xfrm>
            <a:off x="5348478" y="1201615"/>
            <a:ext cx="629231" cy="629231"/>
            <a:chOff x="5092266" y="1403129"/>
            <a:chExt cx="693683" cy="693683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44C218E-1312-D34D-B0A7-3733961B4420}"/>
                </a:ext>
              </a:extLst>
            </p:cNvPr>
            <p:cNvSpPr/>
            <p:nvPr/>
          </p:nvSpPr>
          <p:spPr>
            <a:xfrm>
              <a:off x="5092266" y="1403129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01945DD-014A-4B41-BB65-581EDC2C6D37}"/>
                </a:ext>
              </a:extLst>
            </p:cNvPr>
            <p:cNvSpPr txBox="1"/>
            <p:nvPr/>
          </p:nvSpPr>
          <p:spPr>
            <a:xfrm>
              <a:off x="5291288" y="1549518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37F1D82-936A-3D42-9344-9B30551D82BF}"/>
              </a:ext>
            </a:extLst>
          </p:cNvPr>
          <p:cNvGrpSpPr/>
          <p:nvPr/>
        </p:nvGrpSpPr>
        <p:grpSpPr>
          <a:xfrm>
            <a:off x="6988292" y="1196847"/>
            <a:ext cx="629231" cy="629231"/>
            <a:chOff x="7089239" y="1397873"/>
            <a:chExt cx="693683" cy="693683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84327BF-31C3-6F48-A8B7-383EA8D9755E}"/>
                </a:ext>
              </a:extLst>
            </p:cNvPr>
            <p:cNvSpPr/>
            <p:nvPr/>
          </p:nvSpPr>
          <p:spPr>
            <a:xfrm>
              <a:off x="7089239" y="1397873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A8309FB-4675-704F-BC4F-99C84EE243DB}"/>
                </a:ext>
              </a:extLst>
            </p:cNvPr>
            <p:cNvSpPr txBox="1"/>
            <p:nvPr/>
          </p:nvSpPr>
          <p:spPr>
            <a:xfrm>
              <a:off x="7272491" y="1544258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17BA39F1-FE7B-324E-B38A-673F30AC8301}"/>
              </a:ext>
            </a:extLst>
          </p:cNvPr>
          <p:cNvSpPr txBox="1"/>
          <p:nvPr/>
        </p:nvSpPr>
        <p:spPr>
          <a:xfrm>
            <a:off x="655604" y="612946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30E891B-2113-4A4F-8FFF-C802105F6D12}"/>
              </a:ext>
            </a:extLst>
          </p:cNvPr>
          <p:cNvGrpSpPr/>
          <p:nvPr/>
        </p:nvGrpSpPr>
        <p:grpSpPr>
          <a:xfrm>
            <a:off x="710265" y="1196847"/>
            <a:ext cx="629231" cy="629231"/>
            <a:chOff x="819802" y="1387367"/>
            <a:chExt cx="693683" cy="693683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BD202ED-CC36-9649-93A9-D5737BAB07C0}"/>
                </a:ext>
              </a:extLst>
            </p:cNvPr>
            <p:cNvSpPr/>
            <p:nvPr/>
          </p:nvSpPr>
          <p:spPr>
            <a:xfrm>
              <a:off x="819802" y="1387367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72A7CED-61E4-704D-87B2-6E2FEF4B690F}"/>
                </a:ext>
              </a:extLst>
            </p:cNvPr>
            <p:cNvSpPr txBox="1"/>
            <p:nvPr/>
          </p:nvSpPr>
          <p:spPr>
            <a:xfrm>
              <a:off x="992560" y="1539023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7BF7501-CA46-9642-849F-C9E2EF18039F}"/>
              </a:ext>
            </a:extLst>
          </p:cNvPr>
          <p:cNvCxnSpPr/>
          <p:nvPr/>
        </p:nvCxnSpPr>
        <p:spPr>
          <a:xfrm>
            <a:off x="7860610" y="1497177"/>
            <a:ext cx="614930" cy="0"/>
          </a:xfrm>
          <a:prstGeom prst="line">
            <a:avLst/>
          </a:prstGeom>
          <a:ln w="635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4948FCB-AE1B-9B40-915D-C64853E6C983}"/>
              </a:ext>
            </a:extLst>
          </p:cNvPr>
          <p:cNvCxnSpPr/>
          <p:nvPr/>
        </p:nvCxnSpPr>
        <p:spPr>
          <a:xfrm>
            <a:off x="7908281" y="1501941"/>
            <a:ext cx="614930" cy="0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04C60AC8-CE40-114D-8AEC-80683B44575A}"/>
              </a:ext>
            </a:extLst>
          </p:cNvPr>
          <p:cNvSpPr/>
          <p:nvPr/>
        </p:nvSpPr>
        <p:spPr>
          <a:xfrm>
            <a:off x="5238061" y="637384"/>
            <a:ext cx="3839736" cy="134125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452"/>
            <a:endParaRPr lang="de-DE" sz="163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F054041-6716-2C44-A393-9B2AA8D2532D}"/>
              </a:ext>
            </a:extLst>
          </p:cNvPr>
          <p:cNvSpPr/>
          <p:nvPr/>
        </p:nvSpPr>
        <p:spPr>
          <a:xfrm>
            <a:off x="13541" y="704119"/>
            <a:ext cx="3839736" cy="134125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452"/>
            <a:endParaRPr lang="de-DE" sz="163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39DF27B7-6044-9147-9A76-D84CD9184F6D}"/>
              </a:ext>
            </a:extLst>
          </p:cNvPr>
          <p:cNvSpPr/>
          <p:nvPr/>
        </p:nvSpPr>
        <p:spPr>
          <a:xfrm>
            <a:off x="751388" y="2809787"/>
            <a:ext cx="7543684" cy="352388"/>
          </a:xfrm>
          <a:prstGeom prst="roundRect">
            <a:avLst/>
          </a:prstGeom>
          <a:solidFill>
            <a:srgbClr val="C0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452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Prototype =  Pre-Production Module = Production Module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BACA1D9-CAFE-C441-A3DB-528755A86ADB}"/>
              </a:ext>
            </a:extLst>
          </p:cNvPr>
          <p:cNvSpPr txBox="1"/>
          <p:nvPr/>
        </p:nvSpPr>
        <p:spPr>
          <a:xfrm>
            <a:off x="3728330" y="1868973"/>
            <a:ext cx="1524226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452">
              <a:spcAft>
                <a:spcPts val="1996"/>
              </a:spcAft>
            </a:pP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at CERN/STF</a:t>
            </a:r>
            <a:endParaRPr lang="de-DE" sz="1814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776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F22E-89DD-F148-ADE8-544BF1D5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573" y="12443"/>
            <a:ext cx="5725044" cy="556117"/>
          </a:xfrm>
        </p:spPr>
        <p:txBody>
          <a:bodyPr/>
          <a:lstStyle/>
          <a:p>
            <a:r>
              <a:rPr lang="de-DE" b="1" dirty="0" err="1"/>
              <a:t>Production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at STF/CERN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7C32C-8131-394B-936A-885729E5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452"/>
            <a:r>
              <a:rPr lang="de-DE">
                <a:solidFill>
                  <a:prstClr val="black"/>
                </a:solidFill>
              </a:rPr>
              <a:t>26.11.18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AE5AB-F7E4-8846-969C-F488A226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452"/>
            <a:r>
              <a:rPr lang="en-US">
                <a:solidFill>
                  <a:prstClr val="black"/>
                </a:solidFill>
              </a:rPr>
              <a:t>L1Topo Phase 1 Status and Plans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2CE30-6A2E-524A-B270-FD23876C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452"/>
            <a:fld id="{11AC50D6-5EA5-4604-B3BD-8E934214214D}" type="slidenum">
              <a:rPr lang="de-DE">
                <a:solidFill>
                  <a:prstClr val="black"/>
                </a:solidFill>
              </a:rPr>
              <a:pPr defTabSz="829452"/>
              <a:t>17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18C64D-E9A5-0143-8C52-5AA496F247D6}"/>
              </a:ext>
            </a:extLst>
          </p:cNvPr>
          <p:cNvSpPr txBox="1"/>
          <p:nvPr/>
        </p:nvSpPr>
        <p:spPr>
          <a:xfrm>
            <a:off x="192470" y="2596918"/>
            <a:ext cx="8756617" cy="423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204" indent="-259204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Mainz</a:t>
            </a:r>
          </a:p>
          <a:p>
            <a:pPr marL="673930" lvl="1" indent="-259204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electronical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links</a:t>
            </a:r>
          </a:p>
          <a:p>
            <a:pPr marL="259204" indent="-259204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CERN Mai 2019</a:t>
            </a:r>
          </a:p>
          <a:p>
            <a:pPr marL="259204" indent="-259204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Finalization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ATCA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crate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STF</a:t>
            </a:r>
          </a:p>
          <a:p>
            <a:pPr marL="259204" indent="-259204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slice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FEXes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CTP</a:t>
            </a:r>
          </a:p>
          <a:p>
            <a:pPr marL="259204" indent="-259204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„L1Calo STF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partition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259204" indent="-259204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2177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de-DE" sz="2177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r>
              <a:rPr lang="de-DE" sz="2177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de-DE" sz="2177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de-DE" sz="2177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177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de-DE" sz="2177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de-DE" sz="2177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177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</a:t>
            </a:r>
            <a:r>
              <a:rPr lang="de-DE" sz="2177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de-DE" sz="2177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177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pre-commissioning</a:t>
            </a:r>
            <a:r>
              <a:rPr lang="de-DE" sz="2177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STF</a:t>
            </a:r>
          </a:p>
          <a:p>
            <a:pPr marL="673930" lvl="1" indent="-259204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1814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de-DE" sz="1814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14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814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de-DE" sz="1814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de-DE" sz="1814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14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de-DE" sz="1814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-integration &amp; </a:t>
            </a:r>
            <a:r>
              <a:rPr lang="de-DE" sz="1814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commissioning</a:t>
            </a:r>
            <a:endParaRPr lang="de-DE" sz="2177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9204" indent="-259204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endParaRPr lang="de-DE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34FD289-B491-9E4D-9732-2235BCA9E330}"/>
              </a:ext>
            </a:extLst>
          </p:cNvPr>
          <p:cNvCxnSpPr>
            <a:cxnSpLocks/>
          </p:cNvCxnSpPr>
          <p:nvPr/>
        </p:nvCxnSpPr>
        <p:spPr>
          <a:xfrm>
            <a:off x="371818" y="1501943"/>
            <a:ext cx="8466009" cy="0"/>
          </a:xfrm>
          <a:prstGeom prst="straightConnector1">
            <a:avLst/>
          </a:prstGeom>
          <a:ln w="63500"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CE4A47B-F9EB-6E44-91A7-460F9C9C2602}"/>
              </a:ext>
            </a:extLst>
          </p:cNvPr>
          <p:cNvSpPr txBox="1"/>
          <p:nvPr/>
        </p:nvSpPr>
        <p:spPr>
          <a:xfrm>
            <a:off x="7550770" y="1001409"/>
            <a:ext cx="1632178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452"/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Run-3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A53E976-1AD4-C444-89B4-EA06802B151E}"/>
              </a:ext>
            </a:extLst>
          </p:cNvPr>
          <p:cNvSpPr txBox="1"/>
          <p:nvPr/>
        </p:nvSpPr>
        <p:spPr>
          <a:xfrm>
            <a:off x="1847352" y="603416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F5B5FBB-08B0-3A42-B02A-D7F67502A661}"/>
              </a:ext>
            </a:extLst>
          </p:cNvPr>
          <p:cNvSpPr txBox="1"/>
          <p:nvPr/>
        </p:nvSpPr>
        <p:spPr>
          <a:xfrm>
            <a:off x="3101062" y="598646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5A3C08-89C5-5747-9D53-C973771FE6AC}"/>
              </a:ext>
            </a:extLst>
          </p:cNvPr>
          <p:cNvSpPr txBox="1"/>
          <p:nvPr/>
        </p:nvSpPr>
        <p:spPr>
          <a:xfrm>
            <a:off x="4521579" y="603404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5D98447-4170-F54F-A6B4-C995E5F2CC03}"/>
              </a:ext>
            </a:extLst>
          </p:cNvPr>
          <p:cNvSpPr txBox="1"/>
          <p:nvPr/>
        </p:nvSpPr>
        <p:spPr>
          <a:xfrm>
            <a:off x="5331949" y="598633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A56ABFE-5639-2247-A45F-D1CEF3ED570F}"/>
              </a:ext>
            </a:extLst>
          </p:cNvPr>
          <p:cNvSpPr txBox="1"/>
          <p:nvPr/>
        </p:nvSpPr>
        <p:spPr>
          <a:xfrm>
            <a:off x="6990821" y="598633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endParaRPr lang="de-DE" sz="16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4F6C074-ECE5-8643-9FF4-015E9E8EC7F9}"/>
              </a:ext>
            </a:extLst>
          </p:cNvPr>
          <p:cNvGrpSpPr/>
          <p:nvPr/>
        </p:nvGrpSpPr>
        <p:grpSpPr>
          <a:xfrm>
            <a:off x="1902013" y="1187317"/>
            <a:ext cx="629231" cy="629231"/>
            <a:chOff x="819802" y="1387367"/>
            <a:chExt cx="693683" cy="69368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767A564-5DA6-3447-B5AA-D1F16B10B5AE}"/>
                </a:ext>
              </a:extLst>
            </p:cNvPr>
            <p:cNvSpPr/>
            <p:nvPr/>
          </p:nvSpPr>
          <p:spPr>
            <a:xfrm>
              <a:off x="819802" y="1387367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F9826F7-0602-C04D-88E0-6B1A9E5EB94D}"/>
                </a:ext>
              </a:extLst>
            </p:cNvPr>
            <p:cNvSpPr txBox="1"/>
            <p:nvPr/>
          </p:nvSpPr>
          <p:spPr>
            <a:xfrm>
              <a:off x="992560" y="1539023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333738D-E04A-4C4A-8471-43B2BB4AE50F}"/>
              </a:ext>
            </a:extLst>
          </p:cNvPr>
          <p:cNvGrpSpPr/>
          <p:nvPr/>
        </p:nvGrpSpPr>
        <p:grpSpPr>
          <a:xfrm>
            <a:off x="3098522" y="1196847"/>
            <a:ext cx="629231" cy="629231"/>
            <a:chOff x="1776248" y="1397873"/>
            <a:chExt cx="693683" cy="693683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7217F9D-83A9-AE46-9750-A014110214B1}"/>
                </a:ext>
              </a:extLst>
            </p:cNvPr>
            <p:cNvSpPr/>
            <p:nvPr/>
          </p:nvSpPr>
          <p:spPr>
            <a:xfrm>
              <a:off x="1776248" y="1397873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44" tIns="41472" rIns="82944" bIns="414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223393C-D77F-1D4D-8C01-38EEE837E529}"/>
                </a:ext>
              </a:extLst>
            </p:cNvPr>
            <p:cNvSpPr txBox="1"/>
            <p:nvPr/>
          </p:nvSpPr>
          <p:spPr>
            <a:xfrm>
              <a:off x="1964770" y="1549529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BA281A6-2AED-7A47-82E8-5731F74E944E}"/>
              </a:ext>
            </a:extLst>
          </p:cNvPr>
          <p:cNvGrpSpPr/>
          <p:nvPr/>
        </p:nvGrpSpPr>
        <p:grpSpPr>
          <a:xfrm>
            <a:off x="4509498" y="1206378"/>
            <a:ext cx="629231" cy="629231"/>
            <a:chOff x="4167349" y="1408380"/>
            <a:chExt cx="693683" cy="69368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0AE241C-6646-C040-9ECB-2DBE73FAA1A0}"/>
                </a:ext>
              </a:extLst>
            </p:cNvPr>
            <p:cNvSpPr/>
            <p:nvPr/>
          </p:nvSpPr>
          <p:spPr>
            <a:xfrm>
              <a:off x="4167349" y="1408380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5AF7ADC-8AEB-6946-9045-0B01C8B1C3ED}"/>
                </a:ext>
              </a:extLst>
            </p:cNvPr>
            <p:cNvSpPr txBox="1"/>
            <p:nvPr/>
          </p:nvSpPr>
          <p:spPr>
            <a:xfrm>
              <a:off x="4350619" y="1539012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C2B9662-2ABB-4745-91CA-780B6F4E6EA1}"/>
              </a:ext>
            </a:extLst>
          </p:cNvPr>
          <p:cNvGrpSpPr/>
          <p:nvPr/>
        </p:nvGrpSpPr>
        <p:grpSpPr>
          <a:xfrm>
            <a:off x="5348478" y="1201615"/>
            <a:ext cx="629231" cy="629231"/>
            <a:chOff x="5092266" y="1403129"/>
            <a:chExt cx="693683" cy="69368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1EF50D6-C602-3A4C-8C29-D9533322D6D3}"/>
                </a:ext>
              </a:extLst>
            </p:cNvPr>
            <p:cNvSpPr/>
            <p:nvPr/>
          </p:nvSpPr>
          <p:spPr>
            <a:xfrm>
              <a:off x="5092266" y="1403129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3782780-8B71-9249-A40B-551EE757CF22}"/>
                </a:ext>
              </a:extLst>
            </p:cNvPr>
            <p:cNvSpPr txBox="1"/>
            <p:nvPr/>
          </p:nvSpPr>
          <p:spPr>
            <a:xfrm>
              <a:off x="5291288" y="1549518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F93F190-C6B6-3F43-843D-31145D0293B0}"/>
              </a:ext>
            </a:extLst>
          </p:cNvPr>
          <p:cNvGrpSpPr/>
          <p:nvPr/>
        </p:nvGrpSpPr>
        <p:grpSpPr>
          <a:xfrm>
            <a:off x="6988292" y="1196847"/>
            <a:ext cx="629231" cy="629231"/>
            <a:chOff x="7089239" y="1397873"/>
            <a:chExt cx="693683" cy="693683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587753C-2605-0441-AFE7-F80581ED7B54}"/>
                </a:ext>
              </a:extLst>
            </p:cNvPr>
            <p:cNvSpPr/>
            <p:nvPr/>
          </p:nvSpPr>
          <p:spPr>
            <a:xfrm>
              <a:off x="7089239" y="1397873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86776E3-3350-4B4B-B787-BF2E6843BAE3}"/>
                </a:ext>
              </a:extLst>
            </p:cNvPr>
            <p:cNvSpPr txBox="1"/>
            <p:nvPr/>
          </p:nvSpPr>
          <p:spPr>
            <a:xfrm>
              <a:off x="7272491" y="1544258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682119C4-4D6B-174A-8DB9-10950448299F}"/>
              </a:ext>
            </a:extLst>
          </p:cNvPr>
          <p:cNvSpPr txBox="1"/>
          <p:nvPr/>
        </p:nvSpPr>
        <p:spPr>
          <a:xfrm>
            <a:off x="655604" y="612946"/>
            <a:ext cx="65274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</a:p>
          <a:p>
            <a:pPr algn="ctr" defTabSz="829452"/>
            <a:r>
              <a:rPr lang="de-DE" sz="16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8F9925D-4646-444F-BBCA-20A581D7CAF1}"/>
              </a:ext>
            </a:extLst>
          </p:cNvPr>
          <p:cNvGrpSpPr/>
          <p:nvPr/>
        </p:nvGrpSpPr>
        <p:grpSpPr>
          <a:xfrm>
            <a:off x="710265" y="1196847"/>
            <a:ext cx="629231" cy="629231"/>
            <a:chOff x="819802" y="1387367"/>
            <a:chExt cx="693683" cy="693683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5AE61E6-6C11-AC40-8B16-C64E46E8031D}"/>
                </a:ext>
              </a:extLst>
            </p:cNvPr>
            <p:cNvSpPr/>
            <p:nvPr/>
          </p:nvSpPr>
          <p:spPr>
            <a:xfrm>
              <a:off x="819802" y="1387367"/>
              <a:ext cx="693683" cy="693683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452"/>
              <a:endParaRPr lang="de-DE" sz="16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C797DE9-06E0-2944-A3FC-67371282A3D1}"/>
                </a:ext>
              </a:extLst>
            </p:cNvPr>
            <p:cNvSpPr txBox="1"/>
            <p:nvPr/>
          </p:nvSpPr>
          <p:spPr>
            <a:xfrm>
              <a:off x="992560" y="1539023"/>
              <a:ext cx="346725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452"/>
              <a:r>
                <a:rPr lang="de-DE" sz="181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BDE805-0A05-7443-AF52-73A4F47F9D6B}"/>
              </a:ext>
            </a:extLst>
          </p:cNvPr>
          <p:cNvCxnSpPr/>
          <p:nvPr/>
        </p:nvCxnSpPr>
        <p:spPr>
          <a:xfrm>
            <a:off x="7860610" y="1497177"/>
            <a:ext cx="614930" cy="0"/>
          </a:xfrm>
          <a:prstGeom prst="line">
            <a:avLst/>
          </a:prstGeom>
          <a:ln w="635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A23C388-345D-1B43-AA31-75A2B0C2909E}"/>
              </a:ext>
            </a:extLst>
          </p:cNvPr>
          <p:cNvCxnSpPr/>
          <p:nvPr/>
        </p:nvCxnSpPr>
        <p:spPr>
          <a:xfrm>
            <a:off x="7908281" y="1501941"/>
            <a:ext cx="614930" cy="0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8CBF9DD2-75E2-4A46-883D-BAF08FF54B02}"/>
              </a:ext>
            </a:extLst>
          </p:cNvPr>
          <p:cNvSpPr/>
          <p:nvPr/>
        </p:nvSpPr>
        <p:spPr>
          <a:xfrm>
            <a:off x="13542" y="704119"/>
            <a:ext cx="5235604" cy="134125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452"/>
            <a:endParaRPr lang="de-DE" sz="163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731DDAD-C487-5E47-AAA5-4A02B37023A1}"/>
              </a:ext>
            </a:extLst>
          </p:cNvPr>
          <p:cNvSpPr txBox="1"/>
          <p:nvPr/>
        </p:nvSpPr>
        <p:spPr>
          <a:xfrm>
            <a:off x="4427866" y="1883280"/>
            <a:ext cx="244497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452">
              <a:spcAft>
                <a:spcPts val="1996"/>
              </a:spcAft>
            </a:pP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14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CERN/STF</a:t>
            </a:r>
            <a:endParaRPr lang="de-DE" sz="1814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E49ED62-2ECC-FF44-852F-4F152C4A53FB}"/>
              </a:ext>
            </a:extLst>
          </p:cNvPr>
          <p:cNvSpPr txBox="1"/>
          <p:nvPr/>
        </p:nvSpPr>
        <p:spPr>
          <a:xfrm>
            <a:off x="6158254" y="1897580"/>
            <a:ext cx="2444973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452">
              <a:spcAft>
                <a:spcPts val="1996"/>
              </a:spcAft>
            </a:pPr>
            <a:r>
              <a:rPr lang="de-DE" sz="181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endParaRPr lang="de-DE" sz="1814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6471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56289-E555-7F40-AE9A-5158CC3B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F2723-1E56-9B40-9EA8-A82C595E9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62" y="1533528"/>
            <a:ext cx="8490727" cy="3977393"/>
          </a:xfrm>
        </p:spPr>
        <p:txBody>
          <a:bodyPr/>
          <a:lstStyle/>
          <a:p>
            <a:pPr marL="311045" indent="-311045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2177" dirty="0" err="1">
                <a:latin typeface="Arial" panose="020B0604020202020204" pitchFamily="34" charset="0"/>
                <a:cs typeface="Arial" panose="020B0604020202020204" pitchFamily="34" charset="0"/>
              </a:rPr>
              <a:t>jFEX</a:t>
            </a:r>
            <a:r>
              <a:rPr lang="de-DE" sz="2177" dirty="0">
                <a:latin typeface="Arial" panose="020B0604020202020204" pitchFamily="34" charset="0"/>
                <a:cs typeface="Arial" panose="020B0604020202020204" pitchFamily="34" charset="0"/>
              </a:rPr>
              <a:t> and L1Topo </a:t>
            </a:r>
            <a:r>
              <a:rPr lang="de-DE" sz="2177" dirty="0" err="1">
                <a:latin typeface="Arial" panose="020B0604020202020204" pitchFamily="34" charset="0"/>
                <a:cs typeface="Arial" panose="020B0604020202020204" pitchFamily="34" charset="0"/>
              </a:rPr>
              <a:t>prototypes</a:t>
            </a:r>
            <a:r>
              <a:rPr lang="de-DE" sz="2177" dirty="0">
                <a:latin typeface="Arial" panose="020B0604020202020204" pitchFamily="34" charset="0"/>
                <a:cs typeface="Arial" panose="020B0604020202020204" pitchFamily="34" charset="0"/>
              </a:rPr>
              <a:t> at CERN / STF</a:t>
            </a:r>
          </a:p>
          <a:p>
            <a:pPr marL="933134" lvl="1" indent="-311045">
              <a:spcAft>
                <a:spcPts val="544"/>
              </a:spcAft>
            </a:pPr>
            <a:r>
              <a:rPr lang="de-DE" sz="1996" dirty="0"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lang="de-DE" sz="1996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19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996" dirty="0" err="1"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de-DE" sz="19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996" dirty="0" err="1"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de-DE" sz="19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33134" lvl="1" indent="-311045">
              <a:spcAft>
                <a:spcPts val="544"/>
              </a:spcAft>
            </a:pPr>
            <a:r>
              <a:rPr lang="de-DE" sz="1996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de-DE" sz="1996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de-DE" sz="19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996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19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996" dirty="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de-DE" sz="19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996" dirty="0" err="1">
                <a:latin typeface="Arial" panose="020B0604020202020204" pitchFamily="34" charset="0"/>
                <a:cs typeface="Arial" panose="020B0604020202020204" pitchFamily="34" charset="0"/>
              </a:rPr>
              <a:t>wk</a:t>
            </a:r>
            <a:r>
              <a:rPr lang="de-DE" sz="19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996" dirty="0" err="1"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de-DE" sz="1996" dirty="0">
                <a:latin typeface="Arial" panose="020B0604020202020204" pitchFamily="34" charset="0"/>
                <a:cs typeface="Arial" panose="020B0604020202020204" pitchFamily="34" charset="0"/>
              </a:rPr>
              <a:t>. 10</a:t>
            </a:r>
          </a:p>
          <a:p>
            <a:pPr marL="933134" lvl="1" indent="-311045">
              <a:spcAft>
                <a:spcPts val="544"/>
              </a:spcAft>
            </a:pPr>
            <a:r>
              <a:rPr lang="de-DE" sz="1996" dirty="0">
                <a:latin typeface="Arial" panose="020B0604020202020204" pitchFamily="34" charset="0"/>
                <a:cs typeface="Arial" panose="020B0604020202020204" pitchFamily="34" charset="0"/>
              </a:rPr>
              <a:t>L1Topo FDR </a:t>
            </a:r>
            <a:r>
              <a:rPr lang="de-DE" sz="1996" dirty="0" err="1"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de-DE" sz="19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996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9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996" dirty="0" err="1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de-DE" sz="1996" dirty="0">
                <a:latin typeface="Arial" panose="020B0604020202020204" pitchFamily="34" charset="0"/>
                <a:cs typeface="Arial" panose="020B0604020202020204" pitchFamily="34" charset="0"/>
              </a:rPr>
              <a:t> 23rd 2019</a:t>
            </a:r>
          </a:p>
          <a:p>
            <a:pPr marL="311045" indent="-311045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2177" dirty="0">
                <a:latin typeface="Arial" panose="020B0604020202020204" pitchFamily="34" charset="0"/>
                <a:cs typeface="Arial" panose="020B0604020202020204" pitchFamily="34" charset="0"/>
              </a:rPr>
              <a:t>L1Topo </a:t>
            </a:r>
            <a:r>
              <a:rPr lang="de-DE" sz="2177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21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r>
              <a:rPr lang="de-DE" sz="21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2177" dirty="0">
                <a:latin typeface="Arial" panose="020B0604020202020204" pitchFamily="34" charset="0"/>
                <a:cs typeface="Arial" panose="020B0604020202020204" pitchFamily="34" charset="0"/>
              </a:rPr>
              <a:t> at STF/CERN Mai 2019 (Schedule </a:t>
            </a:r>
            <a:r>
              <a:rPr lang="de-DE" sz="2177" dirty="0" err="1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de-DE" sz="2177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de-DE" sz="2177" dirty="0" err="1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de-DE" sz="21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latin typeface="Arial" panose="020B0604020202020204" pitchFamily="34" charset="0"/>
                <a:cs typeface="Arial" panose="020B0604020202020204" pitchFamily="34" charset="0"/>
              </a:rPr>
              <a:t>contigency</a:t>
            </a:r>
            <a:r>
              <a:rPr lang="de-DE" sz="2177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11045" indent="-311045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2177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de-DE" sz="2177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de-DE" sz="2177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 </a:t>
            </a:r>
            <a:r>
              <a:rPr lang="de-DE" sz="2177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r>
              <a:rPr lang="de-DE" sz="2177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de-DE" sz="2177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de-DE" sz="2177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54ABC-125F-D342-8473-0A7954348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452"/>
            <a:r>
              <a:rPr lang="de-DE">
                <a:solidFill>
                  <a:prstClr val="black"/>
                </a:solidFill>
              </a:rPr>
              <a:t>26.11.18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2A553-5E9B-C042-80FA-69127409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452"/>
            <a:r>
              <a:rPr lang="en-US">
                <a:solidFill>
                  <a:prstClr val="black"/>
                </a:solidFill>
              </a:rPr>
              <a:t>L1Topo Phase 1 Status and Plans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098E8-A042-714F-9474-86F6EEDE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452"/>
            <a:fld id="{11AC50D6-5EA5-4604-B3BD-8E934214214D}" type="slidenum">
              <a:rPr lang="de-DE">
                <a:solidFill>
                  <a:prstClr val="black"/>
                </a:solidFill>
              </a:rPr>
              <a:pPr defTabSz="829452"/>
              <a:t>18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14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B0A3-ECE4-8F44-9B9B-E599856B2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8F73C-4684-F44C-8428-5CB812F45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de-DE" sz="4354" dirty="0"/>
              <a:t>Back-Up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56640-8C5C-3B4B-8737-9E5FE2AB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452"/>
            <a:r>
              <a:rPr lang="de-DE">
                <a:solidFill>
                  <a:prstClr val="black"/>
                </a:solidFill>
              </a:rPr>
              <a:t>26.11.18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37786-FBC0-3D4A-8AE2-8851F5031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452"/>
            <a:r>
              <a:rPr lang="en-US">
                <a:solidFill>
                  <a:prstClr val="black"/>
                </a:solidFill>
              </a:rPr>
              <a:t>L1Topo Phase 1 Status and Plans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A6686-382F-B245-B603-A3AD2CFC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452"/>
            <a:fld id="{11AC50D6-5EA5-4604-B3BD-8E934214214D}" type="slidenum">
              <a:rPr lang="de-DE">
                <a:solidFill>
                  <a:prstClr val="black"/>
                </a:solidFill>
              </a:rPr>
              <a:pPr defTabSz="829452"/>
              <a:t>19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8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429845" y="736327"/>
            <a:ext cx="3637994" cy="2711204"/>
            <a:chOff x="7464235" y="-339724"/>
            <a:chExt cx="4850659" cy="3614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4235" y="-339724"/>
              <a:ext cx="4850659" cy="361493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929796" y="-184667"/>
              <a:ext cx="2166917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GB" sz="1350" b="1" dirty="0" err="1">
                  <a:solidFill>
                    <a:srgbClr val="0070C0"/>
                  </a:solidFill>
                  <a:latin typeface="Calibri" panose="020F0502020204030204"/>
                </a:rPr>
                <a:t>jFEX</a:t>
              </a:r>
              <a:r>
                <a:rPr lang="en-GB" sz="1350" b="1" dirty="0">
                  <a:solidFill>
                    <a:srgbClr val="0070C0"/>
                  </a:solidFill>
                  <a:latin typeface="Calibri" panose="020F0502020204030204"/>
                </a:rPr>
                <a:t> Final Prototype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jFEX</a:t>
            </a:r>
            <a:r>
              <a:rPr lang="en-US" dirty="0"/>
              <a:t>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Pre-Production module </a:t>
            </a:r>
          </a:p>
          <a:p>
            <a:pPr lvl="1"/>
            <a:r>
              <a:rPr lang="en-GB" dirty="0"/>
              <a:t>Ordered full set of production PCBs (10 pieces),</a:t>
            </a:r>
          </a:p>
          <a:p>
            <a:pPr marL="342900" lvl="1" indent="0">
              <a:buNone/>
            </a:pPr>
            <a:r>
              <a:rPr lang="en-GB" dirty="0"/>
              <a:t>because of no significant cost impact</a:t>
            </a:r>
          </a:p>
          <a:p>
            <a:pPr lvl="1"/>
            <a:r>
              <a:rPr lang="en-GB" dirty="0"/>
              <a:t>Delay at PCB manufacturer, because of long</a:t>
            </a:r>
          </a:p>
          <a:p>
            <a:pPr marL="342900" lvl="1" indent="0">
              <a:buNone/>
            </a:pPr>
            <a:r>
              <a:rPr lang="en-GB" dirty="0"/>
              <a:t>lead time of PCB material</a:t>
            </a:r>
          </a:p>
          <a:p>
            <a:pPr lvl="1"/>
            <a:r>
              <a:rPr lang="en-US" dirty="0"/>
              <a:t>PCBs at assembly company</a:t>
            </a:r>
          </a:p>
          <a:p>
            <a:pPr lvl="1"/>
            <a:r>
              <a:rPr lang="en-US" dirty="0"/>
              <a:t>Assembly (SMT) being worked on </a:t>
            </a:r>
          </a:p>
          <a:p>
            <a:pPr lvl="1"/>
            <a:r>
              <a:rPr lang="en-US" dirty="0"/>
              <a:t>Some components (THT) were difficult to procure, going out to assembly company today. THT components last assembly step anyway.</a:t>
            </a:r>
          </a:p>
          <a:p>
            <a:pPr lvl="1"/>
            <a:r>
              <a:rPr lang="en-US" dirty="0"/>
              <a:t>Expect to have the board in Mainz early December</a:t>
            </a:r>
            <a:endParaRPr lang="en-GB" dirty="0"/>
          </a:p>
          <a:p>
            <a:pPr lvl="1"/>
            <a:r>
              <a:rPr lang="en-GB" dirty="0"/>
              <a:t>Tests of Pre-Production board will be only verification along the lines of prototype tests </a:t>
            </a:r>
          </a:p>
          <a:p>
            <a:pPr lvl="2"/>
            <a:r>
              <a:rPr lang="en-GB" dirty="0"/>
              <a:t>No design changes </a:t>
            </a:r>
            <a:r>
              <a:rPr lang="en-GB" dirty="0" err="1"/>
              <a:t>wrt</a:t>
            </a:r>
            <a:r>
              <a:rPr lang="en-GB" dirty="0"/>
              <a:t> Final Prototype</a:t>
            </a:r>
          </a:p>
          <a:p>
            <a:pPr lvl="1"/>
            <a:r>
              <a:rPr lang="en-US" dirty="0"/>
              <a:t>All components for final production in hands, therefore </a:t>
            </a:r>
            <a:r>
              <a:rPr lang="en-US" b="1" dirty="0"/>
              <a:t>NO</a:t>
            </a:r>
            <a:r>
              <a:rPr lang="en-US" dirty="0"/>
              <a:t> further </a:t>
            </a:r>
            <a:r>
              <a:rPr lang="en-US" b="1" dirty="0"/>
              <a:t>DELAYS</a:t>
            </a:r>
            <a:r>
              <a:rPr lang="en-US" dirty="0"/>
              <a:t> expected at next stage…</a:t>
            </a:r>
            <a:endParaRPr lang="en-GB" dirty="0"/>
          </a:p>
          <a:p>
            <a:r>
              <a:rPr lang="en-US" dirty="0"/>
              <a:t>Firmware</a:t>
            </a:r>
          </a:p>
          <a:p>
            <a:pPr lvl="1"/>
            <a:r>
              <a:rPr lang="en-US" dirty="0"/>
              <a:t>Ongoing integration of infrastructure firmware (MGTs, board control, IOs and etc.) and algorithms</a:t>
            </a:r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5483D6F-FDE6-4498-8D7B-9D10989399D0}" type="datetime1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26/11/2018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L1Calo General Meeting - jFex/Topo status &amp; plans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AC745C4-57A1-4415-B23A-95E1C4040F6E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9831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65280-3BE9-1145-963D-75465178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Phase-1 L1Topo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9FFBB-724F-3146-AA4E-EFB31F2FA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452"/>
            <a:r>
              <a:rPr lang="de-DE">
                <a:solidFill>
                  <a:prstClr val="black"/>
                </a:solidFill>
              </a:rPr>
              <a:t>26.11.18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DDFBE-9097-D441-891A-02EC5450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452"/>
            <a:r>
              <a:rPr lang="en-US">
                <a:solidFill>
                  <a:prstClr val="black"/>
                </a:solidFill>
              </a:rPr>
              <a:t>L1Topo Phase 1 Status and Plans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FB8A1-A21B-F440-8A0B-99998770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452"/>
            <a:fld id="{11AC50D6-5EA5-4604-B3BD-8E934214214D}" type="slidenum">
              <a:rPr lang="de-DE">
                <a:solidFill>
                  <a:prstClr val="black"/>
                </a:solidFill>
              </a:rPr>
              <a:pPr defTabSz="829452"/>
              <a:t>20</a:t>
            </a:fld>
            <a:endParaRPr lang="de-DE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F0D79C-BE3F-D640-8E56-8FB9D781A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50819"/>
            <a:ext cx="9144000" cy="41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7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jFEX</a:t>
            </a:r>
            <a:r>
              <a:rPr lang="en-US" dirty="0"/>
              <a:t> 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444385" y="2028825"/>
            <a:ext cx="8375765" cy="3667125"/>
            <a:chOff x="592513" y="1562100"/>
            <a:chExt cx="11167687" cy="48895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081" t="11821" r="12726" b="57308"/>
            <a:stretch/>
          </p:blipFill>
          <p:spPr>
            <a:xfrm>
              <a:off x="594360" y="1845733"/>
              <a:ext cx="11165840" cy="460586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3077" t="6932" r="12976" b="91095"/>
            <a:stretch/>
          </p:blipFill>
          <p:spPr>
            <a:xfrm>
              <a:off x="592513" y="1562100"/>
              <a:ext cx="11133666" cy="294216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264EC52-488C-47FF-8784-29E4967111F8}" type="datetime1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26/11/2018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L1Calo General Meeting - jFex/Topo status &amp; plans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AC745C4-57A1-4415-B23A-95E1C4040F6E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21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819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Availability (Status/Plan)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jFEX</a:t>
            </a:r>
            <a:r>
              <a:rPr lang="en-US" dirty="0"/>
              <a:t> First Prototype – Currently at CERN (STF)</a:t>
            </a:r>
          </a:p>
          <a:p>
            <a:pPr lvl="1"/>
            <a:r>
              <a:rPr lang="en-US" dirty="0"/>
              <a:t>Equipped with one </a:t>
            </a:r>
            <a:r>
              <a:rPr lang="en-US" dirty="0" err="1"/>
              <a:t>UltraScale</a:t>
            </a:r>
            <a:r>
              <a:rPr lang="en-US" dirty="0"/>
              <a:t> FPGA</a:t>
            </a:r>
            <a:endParaRPr lang="en-GB" dirty="0"/>
          </a:p>
          <a:p>
            <a:r>
              <a:rPr lang="en-US" dirty="0" err="1"/>
              <a:t>jFEX</a:t>
            </a:r>
            <a:r>
              <a:rPr lang="en-US" dirty="0"/>
              <a:t> Final Prototype – Currently at CERN (STF)</a:t>
            </a:r>
          </a:p>
          <a:p>
            <a:pPr lvl="1"/>
            <a:r>
              <a:rPr lang="en-US" dirty="0"/>
              <a:t>Equipped with four </a:t>
            </a:r>
            <a:r>
              <a:rPr lang="en-US" dirty="0" err="1"/>
              <a:t>UltraScale</a:t>
            </a:r>
            <a:r>
              <a:rPr lang="en-US" dirty="0"/>
              <a:t>+ FPGAs</a:t>
            </a:r>
          </a:p>
          <a:p>
            <a:r>
              <a:rPr lang="en-US" dirty="0" err="1"/>
              <a:t>jFEX</a:t>
            </a:r>
            <a:r>
              <a:rPr lang="en-US" dirty="0"/>
              <a:t> Pre-Production Module – Available from mid December 2018 onwards</a:t>
            </a:r>
          </a:p>
          <a:p>
            <a:pPr lvl="1"/>
            <a:r>
              <a:rPr lang="en-US" dirty="0"/>
              <a:t>Pre-Production module will be used as a spare, once production modules have been built</a:t>
            </a:r>
          </a:p>
          <a:p>
            <a:r>
              <a:rPr lang="en-US" dirty="0" err="1"/>
              <a:t>jFEX</a:t>
            </a:r>
            <a:r>
              <a:rPr lang="en-US" dirty="0"/>
              <a:t> Production Modules – Available from May 2019 onwards</a:t>
            </a:r>
          </a:p>
          <a:p>
            <a:pPr lvl="1"/>
            <a:r>
              <a:rPr lang="en-US" dirty="0"/>
              <a:t>9 (+ 1) modules</a:t>
            </a:r>
          </a:p>
          <a:p>
            <a:pPr lvl="2"/>
            <a:r>
              <a:rPr lang="en-US" dirty="0"/>
              <a:t>6 to be installed</a:t>
            </a:r>
          </a:p>
          <a:p>
            <a:pPr lvl="2"/>
            <a:r>
              <a:rPr lang="en-US" dirty="0"/>
              <a:t>3 (+ 1) spares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E8A4181-3E1D-45CA-860B-C8B14020B882}" type="datetime1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26/11/2018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L1Calo General Meeting - jFex/Topo status &amp; plans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AC745C4-57A1-4415-B23A-95E1C4040F6E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3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145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43200"/>
            <a:ext cx="7886700" cy="3278088"/>
          </a:xfrm>
        </p:spPr>
        <p:txBody>
          <a:bodyPr>
            <a:normAutofit/>
          </a:bodyPr>
          <a:lstStyle/>
          <a:p>
            <a:r>
              <a:rPr lang="en-US" dirty="0"/>
              <a:t>No hardware changes are expected from prototype through production modules</a:t>
            </a:r>
          </a:p>
          <a:p>
            <a:r>
              <a:rPr lang="en-US" dirty="0"/>
              <a:t>Rigorous tests of first and final prototype taken place </a:t>
            </a:r>
          </a:p>
          <a:p>
            <a:pPr lvl="1"/>
            <a:r>
              <a:rPr lang="en-US" dirty="0"/>
              <a:t>in Mainz (power-up, local loopback IBERT, power drain / thermal tests)</a:t>
            </a:r>
          </a:p>
          <a:p>
            <a:pPr lvl="1"/>
            <a:r>
              <a:rPr lang="en-US" dirty="0"/>
              <a:t>In Heidelberg (TREX link tests, IBERT, in September)</a:t>
            </a:r>
          </a:p>
          <a:p>
            <a:pPr lvl="1"/>
            <a:r>
              <a:rPr lang="en-US" dirty="0"/>
              <a:t>At </a:t>
            </a:r>
            <a:r>
              <a:rPr lang="en-US" b="1" dirty="0"/>
              <a:t>STF</a:t>
            </a:r>
            <a:r>
              <a:rPr lang="en-US" dirty="0"/>
              <a:t> (see next slide)</a:t>
            </a:r>
          </a:p>
          <a:p>
            <a:r>
              <a:rPr lang="en-US" dirty="0"/>
              <a:t>Final Prototype </a:t>
            </a:r>
            <a:r>
              <a:rPr lang="en-US" b="1" dirty="0"/>
              <a:t>available</a:t>
            </a:r>
            <a:r>
              <a:rPr lang="en-US" dirty="0"/>
              <a:t> for system-level tests (integration tests)</a:t>
            </a:r>
          </a:p>
          <a:p>
            <a:r>
              <a:rPr lang="en-US" dirty="0"/>
              <a:t>Pre-Production from December/ January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4CB1241-A6C5-4718-B312-997EF5A2710A}" type="datetime1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26/11/2018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L1Calo General Meeting - jFex/Topo status &amp; plans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AC745C4-57A1-4415-B23A-95E1C4040F6E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4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71588" y="2210395"/>
            <a:ext cx="6600825" cy="352425"/>
          </a:xfrm>
          <a:prstGeom prst="round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" b="1" dirty="0">
                <a:solidFill>
                  <a:prstClr val="white"/>
                </a:solidFill>
                <a:latin typeface="Calibri" panose="020F0502020204030204"/>
              </a:rPr>
              <a:t>Final Prototype =  Pre-Production Module = Production Module</a:t>
            </a:r>
          </a:p>
        </p:txBody>
      </p:sp>
    </p:spTree>
    <p:extLst>
      <p:ext uri="{BB962C8B-B14F-4D97-AF65-F5344CB8AC3E}">
        <p14:creationId xmlns:p14="http://schemas.microsoft.com/office/powerpoint/2010/main" val="225629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Test Facility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6619875" cy="3263504"/>
          </a:xfrm>
        </p:spPr>
        <p:txBody>
          <a:bodyPr/>
          <a:lstStyle/>
          <a:p>
            <a:r>
              <a:rPr lang="en-US" dirty="0"/>
              <a:t>Setup ready for tests with </a:t>
            </a:r>
            <a:r>
              <a:rPr lang="en-US" dirty="0" err="1"/>
              <a:t>jFEX</a:t>
            </a:r>
            <a:r>
              <a:rPr lang="en-US" dirty="0"/>
              <a:t> First Prototype and FTM since July</a:t>
            </a:r>
          </a:p>
          <a:p>
            <a:pPr lvl="1"/>
            <a:r>
              <a:rPr lang="en-US" dirty="0"/>
              <a:t>Tests of optical links, TTC clock reception, </a:t>
            </a:r>
            <a:r>
              <a:rPr lang="en-US" dirty="0" err="1"/>
              <a:t>IPBus</a:t>
            </a:r>
            <a:r>
              <a:rPr lang="en-US" dirty="0"/>
              <a:t> and etc. were performed</a:t>
            </a:r>
          </a:p>
          <a:p>
            <a:pPr lvl="1"/>
            <a:r>
              <a:rPr lang="en-US" dirty="0" err="1"/>
              <a:t>jFEX</a:t>
            </a:r>
            <a:r>
              <a:rPr lang="en-US" dirty="0"/>
              <a:t> Final Prototype was shipped to CERN along with L1Topo prototype. Initial tests done.</a:t>
            </a:r>
          </a:p>
          <a:p>
            <a:r>
              <a:rPr lang="en-US" dirty="0"/>
              <a:t>Joint test week for </a:t>
            </a:r>
            <a:r>
              <a:rPr lang="en-US" dirty="0" err="1"/>
              <a:t>jFEX</a:t>
            </a:r>
            <a:r>
              <a:rPr lang="en-US" dirty="0"/>
              <a:t> final prototype </a:t>
            </a:r>
            <a:r>
              <a:rPr lang="de-DE" dirty="0"/>
              <a:t>≡</a:t>
            </a:r>
            <a:r>
              <a:rPr lang="de-DE" i="1" dirty="0"/>
              <a:t> </a:t>
            </a:r>
            <a:r>
              <a:rPr lang="en-US" dirty="0"/>
              <a:t>Pre-Production and L1Topo with </a:t>
            </a:r>
            <a:r>
              <a:rPr lang="en-GB" b="1" dirty="0"/>
              <a:t>software/firmware integration </a:t>
            </a:r>
            <a:r>
              <a:rPr lang="en-GB" dirty="0"/>
              <a:t>in week Dec. 10</a:t>
            </a:r>
          </a:p>
          <a:p>
            <a:r>
              <a:rPr lang="en-GB" dirty="0"/>
              <a:t>Expecting to run formatted data jFEX</a:t>
            </a:r>
            <a:r>
              <a:rPr lang="en-GB" dirty="0">
                <a:sym typeface="Wingdings" panose="05000000000000000000" pitchFamily="2" charset="2"/>
              </a:rPr>
              <a:t>L1Topo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FAC48-1776-4C61-A017-89E95DBFFBA0}" type="datetime1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26/11/2018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L1Calo General Meeting - jFex/Topo status &amp; plans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AC745C4-57A1-4415-B23A-95E1C4040F6E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5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7045914" y="565284"/>
            <a:ext cx="2098086" cy="5600020"/>
            <a:chOff x="9639300" y="-140216"/>
            <a:chExt cx="2375101" cy="633940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39300" y="227012"/>
              <a:ext cx="2375101" cy="597217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534650" y="2874169"/>
              <a:ext cx="317500" cy="157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852150" y="2873772"/>
              <a:ext cx="317500" cy="157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798050" y="4966097"/>
              <a:ext cx="1822450" cy="10711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823675" y="2571373"/>
              <a:ext cx="6096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b="1" dirty="0" err="1">
                  <a:solidFill>
                    <a:srgbClr val="C00000"/>
                  </a:solidFill>
                  <a:latin typeface="Calibri" panose="020F0502020204030204"/>
                </a:rPr>
                <a:t>jFEX</a:t>
              </a:r>
              <a:endParaRPr lang="en-GB" sz="1350" b="1" dirty="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24899" y="2584213"/>
              <a:ext cx="6096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b="1" dirty="0">
                  <a:solidFill>
                    <a:srgbClr val="C00000"/>
                  </a:solidFill>
                  <a:latin typeface="Calibri" panose="020F0502020204030204"/>
                </a:rPr>
                <a:t>FTM</a:t>
              </a:r>
              <a:endParaRPr lang="en-GB" sz="1350" b="1" dirty="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813823" y="4680744"/>
              <a:ext cx="161945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b="1" dirty="0">
                  <a:solidFill>
                    <a:srgbClr val="C00000"/>
                  </a:solidFill>
                  <a:latin typeface="Calibri" panose="020F0502020204030204"/>
                </a:rPr>
                <a:t>“TTC system”</a:t>
              </a:r>
              <a:endParaRPr lang="en-GB" sz="1350" b="1" dirty="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711351" y="-140216"/>
              <a:ext cx="2283617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GB" sz="1350" b="1" dirty="0" err="1">
                  <a:solidFill>
                    <a:srgbClr val="0070C0"/>
                  </a:solidFill>
                  <a:latin typeface="Calibri" panose="020F0502020204030204"/>
                </a:rPr>
                <a:t>jFEX</a:t>
              </a:r>
              <a:r>
                <a:rPr lang="en-GB" sz="1350" b="1" dirty="0">
                  <a:solidFill>
                    <a:srgbClr val="0070C0"/>
                  </a:solidFill>
                  <a:latin typeface="Calibri" panose="020F0502020204030204"/>
                </a:rPr>
                <a:t> setup on the STF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88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C3287-C9FF-4B1F-B52A-04246A83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tests @ STF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3C4C00-FE7A-45EB-9F12-F6D8CAE68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System-level tests with all interfacing modules</a:t>
            </a:r>
          </a:p>
          <a:p>
            <a:r>
              <a:rPr lang="en-GB" dirty="0" err="1"/>
              <a:t>jFEX</a:t>
            </a:r>
            <a:r>
              <a:rPr lang="en-GB" dirty="0"/>
              <a:t> and L1Topo (prototype) meant to be at the STF long-term, joint tests possible over long periods . Starting wk. Dec. 10.</a:t>
            </a:r>
          </a:p>
          <a:p>
            <a:r>
              <a:rPr lang="en-GB" dirty="0" err="1"/>
              <a:t>IPbus</a:t>
            </a:r>
            <a:r>
              <a:rPr lang="en-GB" dirty="0"/>
              <a:t> being exercised during all tests</a:t>
            </a:r>
          </a:p>
          <a:p>
            <a:r>
              <a:rPr lang="en-GB" dirty="0"/>
              <a:t>DCS – make use of it as it becomes available. Initial steps (test wk. Dec. 10):</a:t>
            </a:r>
          </a:p>
          <a:p>
            <a:pPr lvl="1"/>
            <a:r>
              <a:rPr lang="en-GB" dirty="0"/>
              <a:t>Read some environmental conditions via </a:t>
            </a:r>
            <a:r>
              <a:rPr lang="en-GB" dirty="0" err="1"/>
              <a:t>IPbus</a:t>
            </a:r>
            <a:endParaRPr lang="en-GB" dirty="0"/>
          </a:p>
          <a:p>
            <a:pPr lvl="1"/>
            <a:r>
              <a:rPr lang="en-GB" dirty="0"/>
              <a:t>Start using IPMC for reading some basic I2C sensor data </a:t>
            </a:r>
          </a:p>
          <a:p>
            <a:r>
              <a:rPr lang="en-GB" dirty="0"/>
              <a:t>Initial readout tests with Hub/ROD  planned for wk. Dec. 10 (Marek)</a:t>
            </a:r>
          </a:p>
          <a:p>
            <a:r>
              <a:rPr lang="en-GB" dirty="0"/>
              <a:t>Start LATOME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jFEX</a:t>
            </a:r>
            <a:r>
              <a:rPr lang="en-GB" dirty="0">
                <a:sym typeface="Wingdings" panose="05000000000000000000" pitchFamily="2" charset="2"/>
              </a:rPr>
              <a:t> integration asap</a:t>
            </a:r>
          </a:p>
          <a:p>
            <a:r>
              <a:rPr lang="en-GB" dirty="0">
                <a:sym typeface="Wingdings" panose="05000000000000000000" pitchFamily="2" charset="2"/>
              </a:rPr>
              <a:t>Need to discuss LATOME availability and required tests pre-PRR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NEED TO SCHEDULE TESTS WITH THE RESPECTIVE MODULES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255F33-4E1C-48D9-8AE7-F959CB76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4529-1FD1-422C-ABD9-E441EEDD930B}" type="datetime1">
              <a:rPr lang="en-GB" smtClean="0"/>
              <a:t>26/11/2018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DD6395-97CB-41C4-9DD2-28D1AFE0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L1Calo General Meeting - jFex/Topo status &amp; plans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9A0477-6AFF-44F4-827F-40E825AF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84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E85D4-7D0A-4564-AE23-94F2E203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modules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49E519-109B-44B1-9FB7-6777DBDA2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Expect to get through volume production quickly: No more delays due to component procurement issues</a:t>
            </a:r>
          </a:p>
          <a:p>
            <a:r>
              <a:rPr lang="en-GB" dirty="0"/>
              <a:t>As soon as we get the go-ahead, assembly can start</a:t>
            </a:r>
          </a:p>
          <a:p>
            <a:endParaRPr lang="en-GB" dirty="0"/>
          </a:p>
          <a:p>
            <a:r>
              <a:rPr lang="en-GB" dirty="0"/>
              <a:t>Bruno expecting to complete ~ 2 modules per week</a:t>
            </a:r>
          </a:p>
          <a:p>
            <a:r>
              <a:rPr lang="en-GB" dirty="0"/>
              <a:t>Going through established test routine in Mainz won‘t take much time</a:t>
            </a:r>
          </a:p>
          <a:p>
            <a:r>
              <a:rPr lang="en-GB" dirty="0">
                <a:sym typeface="Wingdings" panose="05000000000000000000" pitchFamily="2" charset="2"/>
              </a:rPr>
              <a:t> expect the production modules to populate the STF quickly once we are through the PRR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/>
              <a:t>AGAIN, NEED TO SCHEDULE TESTS </a:t>
            </a:r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499ECA-9CE0-4E7A-8E2A-A8E0B544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4529-1FD1-422C-ABD9-E441EEDD930B}" type="datetime1">
              <a:rPr lang="en-GB" smtClean="0"/>
              <a:t>26/11/2018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9092DA-DB8A-4C6E-BDB9-8CCEC6A7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L1Calo General Meeting - jFex/Topo status &amp; plans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2EE706-4168-489C-B1FE-D27792BF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41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A19A-DE09-814F-8D80-74290BAB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</a:t>
            </a:r>
            <a:r>
              <a:rPr lang="de-DE" b="1" dirty="0"/>
              <a:t>      L1Topo            </a:t>
            </a: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73129-6F24-B646-94C2-BE11FCA5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452"/>
            <a:r>
              <a:rPr lang="de-DE">
                <a:solidFill>
                  <a:prstClr val="black"/>
                </a:solidFill>
              </a:rPr>
              <a:t>26.11.18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2EA3-FAB7-B745-B7FB-A98DF4D3D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452"/>
            <a:r>
              <a:rPr lang="en-US">
                <a:solidFill>
                  <a:prstClr val="black"/>
                </a:solidFill>
              </a:rPr>
              <a:t>L1Topo Phase 1 Status and Plans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53E5A-E2E2-3342-A80D-F5F048FE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452"/>
            <a:fld id="{11AC50D6-5EA5-4604-B3BD-8E934214214D}" type="slidenum">
              <a:rPr lang="de-DE">
                <a:solidFill>
                  <a:prstClr val="black"/>
                </a:solidFill>
              </a:rPr>
              <a:pPr defTabSz="829452"/>
              <a:t>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FE37B0-7521-3C40-92F3-4F7D41A631CC}"/>
              </a:ext>
            </a:extLst>
          </p:cNvPr>
          <p:cNvSpPr txBox="1"/>
          <p:nvPr/>
        </p:nvSpPr>
        <p:spPr>
          <a:xfrm>
            <a:off x="250686" y="871837"/>
            <a:ext cx="5544486" cy="395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045" indent="-311045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L1Topo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jFEX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hardware-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wise</a:t>
            </a:r>
            <a:endParaRPr lang="de-DE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5771" lvl="1" indent="-311045" defTabSz="829452">
              <a:buFont typeface="Arial" panose="020B0604020202020204" pitchFamily="34" charset="0"/>
              <a:buChar char="•"/>
            </a:pPr>
            <a:r>
              <a:rPr lang="de-DE" sz="199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99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Ultrascale</a:t>
            </a:r>
            <a:r>
              <a:rPr lang="de-DE" sz="199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FPGAs per </a:t>
            </a:r>
            <a:r>
              <a:rPr lang="de-DE" sz="199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endParaRPr lang="de-DE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5771" lvl="1" indent="-311045" defTabSz="829452">
              <a:buFont typeface="Arial" panose="020B0604020202020204" pitchFamily="34" charset="0"/>
              <a:buChar char="•"/>
            </a:pPr>
            <a:r>
              <a:rPr lang="de-DE" sz="199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 </a:t>
            </a:r>
            <a:r>
              <a:rPr lang="de-DE" sz="199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de-DE" sz="199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99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fibres</a:t>
            </a:r>
            <a:r>
              <a:rPr lang="de-DE" sz="199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sz="199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  <a:r>
              <a:rPr lang="de-DE" sz="199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FPGA (6.4, 11.2 </a:t>
            </a:r>
            <a:r>
              <a:rPr lang="de-DE" sz="199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99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12.8 </a:t>
            </a:r>
            <a:r>
              <a:rPr lang="de-DE" sz="199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  <a:r>
              <a:rPr lang="de-DE" sz="199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/s)</a:t>
            </a:r>
          </a:p>
          <a:p>
            <a:pPr marL="725771" lvl="1" indent="-311045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199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de-DE" sz="199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de-DE" sz="199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99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fibres</a:t>
            </a:r>
            <a:r>
              <a:rPr lang="de-DE" sz="199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sz="199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  <a:r>
              <a:rPr lang="de-DE" sz="199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FPGA  (6.4 </a:t>
            </a:r>
            <a:r>
              <a:rPr lang="de-DE" sz="199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99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12.8 </a:t>
            </a:r>
            <a:r>
              <a:rPr lang="de-DE" sz="199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  <a:r>
              <a:rPr lang="de-DE" sz="199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/s)</a:t>
            </a:r>
          </a:p>
          <a:p>
            <a:pPr marL="311045" indent="-311045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Inter-FPGA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connectivity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64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 (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latency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</a:p>
          <a:p>
            <a:pPr marL="311045" indent="-311045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on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mezzanine</a:t>
            </a:r>
            <a:endParaRPr lang="de-DE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CTP</a:t>
            </a:r>
          </a:p>
          <a:p>
            <a:pPr marL="311045" indent="-311045" defTabSz="82945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ATCA </a:t>
            </a:r>
            <a:r>
              <a:rPr lang="de-DE" sz="217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r>
              <a:rPr lang="de-DE" sz="21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Point 1</a:t>
            </a:r>
            <a:endParaRPr lang="de-DE" sz="16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5AB176-B12E-2F4F-85E9-0CE23AB72E95}"/>
              </a:ext>
            </a:extLst>
          </p:cNvPr>
          <p:cNvSpPr txBox="1"/>
          <p:nvPr/>
        </p:nvSpPr>
        <p:spPr>
          <a:xfrm>
            <a:off x="613202" y="5081010"/>
            <a:ext cx="4320541" cy="87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452"/>
            <a:r>
              <a:rPr lang="de-DE" sz="25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at CERN </a:t>
            </a:r>
            <a:r>
              <a:rPr lang="de-DE" sz="254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sz="25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 </a:t>
            </a:r>
            <a:r>
              <a:rPr lang="de-DE" sz="254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5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4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25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`18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5F8B35-07DF-DA4C-B8CF-60D62E923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37" y="1632264"/>
            <a:ext cx="3592063" cy="367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9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AB7C7-AE18-4A13-A56A-C25D6A97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L1Topo prototype 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F212B3-F156-4C33-B8F5-24A94EE0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2DE790-1274-43ED-946C-0D8D85C6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4203B1-7736-48A1-BCF2-07D08895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C50D6-5EA5-4604-B3BD-8E934214214D}" type="slidenum">
              <a:rPr lang="en-GB" smtClean="0"/>
              <a:t>9</a:t>
            </a:fld>
            <a:endParaRPr lang="en-GB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8E5675-4AD2-4DC5-95D3-5ADE6ADB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07" y="785519"/>
            <a:ext cx="5544617" cy="5502984"/>
          </a:xfrm>
          <a:prstGeom prst="rect">
            <a:avLst/>
          </a:prstGeom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522AB2EE-0087-43FD-BA9F-AC8FD5DE7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71" y="2060848"/>
            <a:ext cx="2962701" cy="4248472"/>
          </a:xfrm>
        </p:spPr>
        <p:txBody>
          <a:bodyPr/>
          <a:lstStyle/>
          <a:p>
            <a:r>
              <a:rPr lang="de-DE" dirty="0"/>
              <a:t>In    Mainz…</a:t>
            </a:r>
          </a:p>
          <a:p>
            <a:endParaRPr lang="de-DE" dirty="0"/>
          </a:p>
          <a:p>
            <a:r>
              <a:rPr lang="de-DE" dirty="0"/>
              <a:t>… initial smoke </a:t>
            </a:r>
            <a:r>
              <a:rPr lang="de-DE" dirty="0" err="1"/>
              <a:t>tests</a:t>
            </a:r>
            <a:r>
              <a:rPr lang="de-DE" dirty="0"/>
              <a:t>…</a:t>
            </a:r>
          </a:p>
          <a:p>
            <a:endParaRPr lang="de-DE" dirty="0"/>
          </a:p>
          <a:p>
            <a:r>
              <a:rPr lang="de-DE" dirty="0"/>
              <a:t>..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optics</a:t>
            </a:r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7850813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yMITCover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1471</Words>
  <Application>Microsoft Office PowerPoint</Application>
  <PresentationFormat>Bildschirmpräsentation (4:3)</PresentationFormat>
  <Paragraphs>303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 Light</vt:lpstr>
      <vt:lpstr>DejaVu LGC Sans</vt:lpstr>
      <vt:lpstr>Droid Sans</vt:lpstr>
      <vt:lpstr>FreeSans</vt:lpstr>
      <vt:lpstr>Liberation Sans</vt:lpstr>
      <vt:lpstr>Liberation Serif</vt:lpstr>
      <vt:lpstr>Verdana</vt:lpstr>
      <vt:lpstr>Wingdings</vt:lpstr>
      <vt:lpstr>Larissa-Design</vt:lpstr>
      <vt:lpstr>Office Theme</vt:lpstr>
      <vt:lpstr>MyMITCoverTemplate</vt:lpstr>
      <vt:lpstr>jFEX / L1Topo </vt:lpstr>
      <vt:lpstr>jFEX Status</vt:lpstr>
      <vt:lpstr>Hardware Availability (Status/Plan)</vt:lpstr>
      <vt:lpstr>Module tests</vt:lpstr>
      <vt:lpstr>Surface Test Facility</vt:lpstr>
      <vt:lpstr>Next tests @ STF</vt:lpstr>
      <vt:lpstr>Production modules</vt:lpstr>
      <vt:lpstr>         L1Topo            Introduction</vt:lpstr>
      <vt:lpstr>L1Topo prototype </vt:lpstr>
      <vt:lpstr>Fibred…   and at STF finally …</vt:lpstr>
      <vt:lpstr>L1Topo Status</vt:lpstr>
      <vt:lpstr>Surface Test Facility (1)</vt:lpstr>
      <vt:lpstr>Surface Test Facility (2)</vt:lpstr>
      <vt:lpstr>Major Milestones for L1Topo towards Installation</vt:lpstr>
      <vt:lpstr>PowerPoint-Präsentation</vt:lpstr>
      <vt:lpstr>Prototype/Preproduction @ STF/CERN</vt:lpstr>
      <vt:lpstr>Production modules at STF/CERN</vt:lpstr>
      <vt:lpstr>Summary</vt:lpstr>
      <vt:lpstr>PowerPoint-Präsentation</vt:lpstr>
      <vt:lpstr>Phase-1 L1Topo Schedule</vt:lpstr>
      <vt:lpstr>jFEX Schedule</vt:lpstr>
    </vt:vector>
  </TitlesOfParts>
  <Company>Johannes Gutenberg-Universität Mainz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1256</cp:revision>
  <cp:lastPrinted>2014-07-16T13:05:00Z</cp:lastPrinted>
  <dcterms:created xsi:type="dcterms:W3CDTF">2009-12-08T11:59:40Z</dcterms:created>
  <dcterms:modified xsi:type="dcterms:W3CDTF">2018-11-26T13:13:13Z</dcterms:modified>
</cp:coreProperties>
</file>