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4" r:id="rId4"/>
    <p:sldId id="271" r:id="rId5"/>
    <p:sldId id="263" r:id="rId6"/>
    <p:sldId id="274" r:id="rId7"/>
    <p:sldId id="260" r:id="rId8"/>
    <p:sldId id="272" r:id="rId9"/>
    <p:sldId id="265" r:id="rId10"/>
    <p:sldId id="275" r:id="rId11"/>
    <p:sldId id="262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1DEBF-7A87-4885-B026-54D1D323027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1ABD4-DD53-444C-9112-24FB4F14A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25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61A4-9025-4A7D-A63C-882E0D070804}" type="datetime1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L1Calo General Meeting - jFex/Topo status &amp;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80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BF18-8DC0-46F0-B8CF-E9440F76BFDD}" type="datetime1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L1Calo General Meeting - jFex/Topo status &amp;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37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4F61-AA52-489E-8757-872ACD4FF51B}" type="datetime1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L1Calo General Meeting - jFex/Topo status &amp;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68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4529-1FD1-422C-ABD9-E441EEDD930B}" type="datetime1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L1Calo General Meeting - jFex/Topo status &amp;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96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3562-0A2D-4694-B1E1-A2763ED30629}" type="datetime1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L1Calo General Meeting - jFex/Topo status &amp;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17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5697-AD35-4431-B0D0-4E0A09423927}" type="datetime1">
              <a:rPr lang="en-GB" smtClean="0"/>
              <a:t>22/11/2018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L1Calo General Meeting - jFex/Topo status &amp; plans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27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1A71-BA7A-406C-8F37-DB6482CBF26F}" type="datetime1">
              <a:rPr lang="en-GB" smtClean="0"/>
              <a:t>22/11/2018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L1Calo General Meeting - jFex/Topo status &amp; plans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55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7748-D288-4952-8D21-E089CE57D9F9}" type="datetime1">
              <a:rPr lang="en-GB" smtClean="0"/>
              <a:t>22/11/2018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L1Calo General Meeting - jFex/Topo status &amp; plans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65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CAF6-C686-4C4D-8CE9-B0575DFA0D27}" type="datetime1">
              <a:rPr lang="en-GB" smtClean="0"/>
              <a:t>22/11/2018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L1Calo General Meeting - jFex/Topo status &amp; plans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41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EC39-DEB1-4221-B9DD-14F951D841BA}" type="datetime1">
              <a:rPr lang="en-GB" smtClean="0"/>
              <a:t>22/11/2018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L1Calo General Meeting - jFex/Topo status &amp; plans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66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BD37-7EA7-4204-928F-91CFC21AA9C2}" type="datetime1">
              <a:rPr lang="en-GB" smtClean="0"/>
              <a:t>22/11/2018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L1Calo General Meeting - jFex/Topo status &amp; plans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58561-0883-412F-892D-9CD673778B6F}" type="datetime1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L1Calo General Meeting - jFex/Topo status &amp;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745C4-57A1-4415-B23A-95E1C4040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76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</a:t>
            </a:r>
            <a:r>
              <a:rPr lang="en-GB" dirty="0" smtClean="0"/>
              <a:t>nstallation </a:t>
            </a:r>
            <a:r>
              <a:rPr lang="en-GB" dirty="0"/>
              <a:t>and </a:t>
            </a:r>
            <a:r>
              <a:rPr lang="en-GB" dirty="0" smtClean="0"/>
              <a:t>Commissioning Plans </a:t>
            </a:r>
            <a:r>
              <a:rPr lang="en-GB" dirty="0"/>
              <a:t>for the </a:t>
            </a:r>
            <a:r>
              <a:rPr lang="en-GB" dirty="0" err="1"/>
              <a:t>jFEX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9E10-89D6-4098-8F3F-EF6EAA643010}" type="datetime1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L1Calo General Meeting - </a:t>
            </a:r>
            <a:r>
              <a:rPr lang="en-GB" dirty="0" err="1" smtClean="0"/>
              <a:t>jFex</a:t>
            </a:r>
            <a:r>
              <a:rPr lang="en-GB" dirty="0" smtClean="0"/>
              <a:t>/</a:t>
            </a:r>
            <a:r>
              <a:rPr lang="en-GB" dirty="0" err="1" smtClean="0"/>
              <a:t>Topo</a:t>
            </a:r>
            <a:r>
              <a:rPr lang="en-GB" dirty="0" smtClean="0"/>
              <a:t> status &amp; plans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49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Validation </a:t>
            </a:r>
            <a:r>
              <a:rPr lang="en-US" dirty="0"/>
              <a:t>of (FOX) input mapping</a:t>
            </a:r>
          </a:p>
          <a:p>
            <a:r>
              <a:rPr lang="en-US" dirty="0" smtClean="0"/>
              <a:t>Integration with ATLAS partition</a:t>
            </a:r>
          </a:p>
          <a:p>
            <a:r>
              <a:rPr lang="en-US" dirty="0" smtClean="0"/>
              <a:t>Online monitoring </a:t>
            </a:r>
          </a:p>
          <a:p>
            <a:r>
              <a:rPr lang="en-US" dirty="0" smtClean="0"/>
              <a:t>Combined </a:t>
            </a:r>
            <a:r>
              <a:rPr lang="en-US" dirty="0"/>
              <a:t>tests with calorimeter</a:t>
            </a:r>
          </a:p>
          <a:p>
            <a:r>
              <a:rPr lang="en-US" dirty="0" smtClean="0"/>
              <a:t>Timing calibrations</a:t>
            </a:r>
          </a:p>
          <a:p>
            <a:r>
              <a:rPr lang="en-US" dirty="0" smtClean="0"/>
              <a:t>Pre-beam commissioning with </a:t>
            </a:r>
            <a:r>
              <a:rPr lang="en-US" dirty="0" err="1" smtClean="0"/>
              <a:t>cosmics</a:t>
            </a:r>
            <a:endParaRPr lang="en-US" dirty="0" smtClean="0"/>
          </a:p>
          <a:p>
            <a:r>
              <a:rPr lang="en-US" dirty="0" smtClean="0"/>
              <a:t>Commissioning with beam</a:t>
            </a:r>
          </a:p>
          <a:p>
            <a:r>
              <a:rPr lang="en-US" dirty="0" smtClean="0"/>
              <a:t>Validation with bit-wise simulation</a:t>
            </a:r>
          </a:p>
          <a:p>
            <a:r>
              <a:rPr lang="en-US" dirty="0" smtClean="0"/>
              <a:t>Cross-comparison with legacy system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1F11-3CB8-498F-A917-D059B3C3AE91}" type="datetime1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L1Calo General Meeting - jFex/Topo status &amp;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008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Ongoing production of the </a:t>
            </a:r>
            <a:r>
              <a:rPr lang="en-US" dirty="0" err="1" smtClean="0"/>
              <a:t>jFEX</a:t>
            </a:r>
            <a:r>
              <a:rPr lang="en-US" dirty="0" smtClean="0"/>
              <a:t> Pre-Production module</a:t>
            </a:r>
          </a:p>
          <a:p>
            <a:r>
              <a:rPr lang="en-US" dirty="0" smtClean="0"/>
              <a:t>Pre-Commissioning to take place during 2018 and 2019 at the STF</a:t>
            </a:r>
          </a:p>
          <a:p>
            <a:pPr lvl="1"/>
            <a:r>
              <a:rPr lang="en-US" dirty="0"/>
              <a:t>Setup ready on the STF for </a:t>
            </a:r>
            <a:r>
              <a:rPr lang="en-US" dirty="0" err="1" smtClean="0"/>
              <a:t>jFEX</a:t>
            </a:r>
            <a:endParaRPr lang="en-US" dirty="0" smtClean="0"/>
          </a:p>
          <a:p>
            <a:pPr lvl="1"/>
            <a:r>
              <a:rPr lang="en-US" dirty="0"/>
              <a:t>Finalization of production modules acceptance tests</a:t>
            </a:r>
          </a:p>
          <a:p>
            <a:r>
              <a:rPr lang="en-US" dirty="0" smtClean="0"/>
              <a:t>Installation in USA15 scheduled for November 2019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C150-D519-4A1F-9FAF-9C06214982E6}" type="datetime1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L1Calo General Meeting - jFex/Topo status &amp;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889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jFEX</a:t>
            </a:r>
            <a:r>
              <a:rPr lang="en-US" dirty="0" smtClean="0"/>
              <a:t> Schedule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592513" y="1562100"/>
            <a:ext cx="11167687" cy="4889500"/>
            <a:chOff x="592513" y="1562100"/>
            <a:chExt cx="11167687" cy="48895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3081" t="11821" r="12726" b="57308"/>
            <a:stretch/>
          </p:blipFill>
          <p:spPr>
            <a:xfrm>
              <a:off x="594360" y="1845733"/>
              <a:ext cx="11165840" cy="460586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3077" t="6932" r="12976" b="91095"/>
            <a:stretch/>
          </p:blipFill>
          <p:spPr>
            <a:xfrm>
              <a:off x="592513" y="1562100"/>
              <a:ext cx="11133666" cy="294216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52-488C-47FF-8784-29E4967111F8}" type="datetime1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L1Calo General Meeting - jFex/Topo status &amp; plans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658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239792" y="-161232"/>
            <a:ext cx="4850659" cy="3614939"/>
            <a:chOff x="7464235" y="-339724"/>
            <a:chExt cx="4850659" cy="36149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4235" y="-339724"/>
              <a:ext cx="4850659" cy="361493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929796" y="-184666"/>
              <a:ext cx="21048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err="1">
                  <a:solidFill>
                    <a:srgbClr val="0070C0"/>
                  </a:solidFill>
                </a:rPr>
                <a:t>jFEX</a:t>
              </a:r>
              <a:r>
                <a:rPr lang="en-GB" b="1" dirty="0">
                  <a:solidFill>
                    <a:srgbClr val="0070C0"/>
                  </a:solidFill>
                </a:rPr>
                <a:t> </a:t>
              </a:r>
              <a:r>
                <a:rPr lang="en-GB" b="1" dirty="0" smtClean="0">
                  <a:solidFill>
                    <a:srgbClr val="0070C0"/>
                  </a:solidFill>
                </a:rPr>
                <a:t>Final Prototype</a:t>
              </a:r>
              <a:endParaRPr lang="en-GB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jFEX</a:t>
            </a:r>
            <a:r>
              <a:rPr lang="en-US" dirty="0" smtClean="0"/>
              <a:t> 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Pre-Production module </a:t>
            </a:r>
            <a:endParaRPr lang="en-GB" dirty="0" smtClean="0"/>
          </a:p>
          <a:p>
            <a:pPr lvl="1"/>
            <a:r>
              <a:rPr lang="en-GB" dirty="0" smtClean="0"/>
              <a:t>Ordered </a:t>
            </a:r>
            <a:r>
              <a:rPr lang="en-GB" dirty="0"/>
              <a:t>full set of production PCBs (10 pieces</a:t>
            </a:r>
            <a:r>
              <a:rPr lang="en-GB" dirty="0" smtClean="0"/>
              <a:t>),</a:t>
            </a:r>
          </a:p>
          <a:p>
            <a:pPr marL="457200" lvl="1" indent="0">
              <a:buNone/>
            </a:pPr>
            <a:r>
              <a:rPr lang="en-GB" dirty="0" smtClean="0"/>
              <a:t>because </a:t>
            </a:r>
            <a:r>
              <a:rPr lang="en-GB" dirty="0"/>
              <a:t>of no significant cost </a:t>
            </a:r>
            <a:r>
              <a:rPr lang="en-GB" dirty="0" smtClean="0"/>
              <a:t>impact</a:t>
            </a:r>
          </a:p>
          <a:p>
            <a:pPr lvl="1"/>
            <a:r>
              <a:rPr lang="en-GB" dirty="0" smtClean="0"/>
              <a:t>Delay </a:t>
            </a:r>
            <a:r>
              <a:rPr lang="en-GB" dirty="0"/>
              <a:t>at PCB manufacturer, because of </a:t>
            </a:r>
            <a:r>
              <a:rPr lang="en-GB" dirty="0" smtClean="0"/>
              <a:t>long</a:t>
            </a:r>
          </a:p>
          <a:p>
            <a:pPr marL="457200" lvl="1" indent="0">
              <a:buNone/>
            </a:pPr>
            <a:r>
              <a:rPr lang="en-GB" dirty="0" smtClean="0"/>
              <a:t>lead </a:t>
            </a:r>
            <a:r>
              <a:rPr lang="en-GB" dirty="0"/>
              <a:t>time of PCB material </a:t>
            </a:r>
            <a:endParaRPr lang="en-GB" dirty="0" smtClean="0"/>
          </a:p>
          <a:p>
            <a:pPr lvl="1"/>
            <a:r>
              <a:rPr lang="en-US" dirty="0" smtClean="0"/>
              <a:t>PCBs were delivered at assembly company last week</a:t>
            </a:r>
          </a:p>
          <a:p>
            <a:pPr lvl="1"/>
            <a:r>
              <a:rPr lang="en-US" dirty="0" smtClean="0"/>
              <a:t>Expect to have the board in Mainz mid December</a:t>
            </a:r>
            <a:endParaRPr lang="en-GB" dirty="0" smtClean="0"/>
          </a:p>
          <a:p>
            <a:pPr lvl="1"/>
            <a:r>
              <a:rPr lang="en-GB" dirty="0" smtClean="0"/>
              <a:t>Tests </a:t>
            </a:r>
            <a:r>
              <a:rPr lang="en-GB" dirty="0"/>
              <a:t>of Pre-Production board will be only verification </a:t>
            </a:r>
            <a:endParaRPr lang="en-GB" dirty="0" smtClean="0"/>
          </a:p>
          <a:p>
            <a:pPr lvl="2"/>
            <a:r>
              <a:rPr lang="en-GB" dirty="0" smtClean="0"/>
              <a:t>No </a:t>
            </a:r>
            <a:r>
              <a:rPr lang="en-GB" dirty="0"/>
              <a:t>design changes from Final </a:t>
            </a:r>
            <a:r>
              <a:rPr lang="en-GB" dirty="0" smtClean="0"/>
              <a:t>Prototype</a:t>
            </a:r>
          </a:p>
          <a:p>
            <a:pPr lvl="1"/>
            <a:r>
              <a:rPr lang="en-US" dirty="0" smtClean="0"/>
              <a:t>All components for final production in hands</a:t>
            </a:r>
            <a:endParaRPr lang="en-GB" dirty="0" smtClean="0"/>
          </a:p>
          <a:p>
            <a:r>
              <a:rPr lang="en-US" dirty="0" smtClean="0"/>
              <a:t>Firmware</a:t>
            </a:r>
          </a:p>
          <a:p>
            <a:pPr lvl="1"/>
            <a:r>
              <a:rPr lang="en-US" dirty="0" smtClean="0"/>
              <a:t>Ongoing integration of infrastructure firmware (MGTs, board control, IOs and etc.) and algorithms</a:t>
            </a:r>
          </a:p>
          <a:p>
            <a:pPr lvl="2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3D6F-FDE6-4498-8D7B-9D10989399D0}" type="datetime1">
              <a:rPr lang="en-GB" smtClean="0"/>
              <a:t>22/11/2018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L1Calo General Meeting - jFex/Topo status &amp; plans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83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Availability (Plan)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jFEX</a:t>
            </a:r>
            <a:r>
              <a:rPr lang="en-US" dirty="0" smtClean="0"/>
              <a:t> First Prototype – Currently at CERN (STF)</a:t>
            </a:r>
          </a:p>
          <a:p>
            <a:pPr lvl="1"/>
            <a:r>
              <a:rPr lang="en-US" dirty="0" smtClean="0"/>
              <a:t>Equipped with one </a:t>
            </a:r>
            <a:r>
              <a:rPr lang="en-US" dirty="0" err="1" smtClean="0"/>
              <a:t>UltraScale</a:t>
            </a:r>
            <a:r>
              <a:rPr lang="en-US" dirty="0" smtClean="0"/>
              <a:t> FPGA</a:t>
            </a:r>
            <a:endParaRPr lang="en-GB" dirty="0" smtClean="0"/>
          </a:p>
          <a:p>
            <a:r>
              <a:rPr lang="en-US" dirty="0" err="1" smtClean="0"/>
              <a:t>jFEX</a:t>
            </a:r>
            <a:r>
              <a:rPr lang="en-US" dirty="0" smtClean="0"/>
              <a:t> Final Prototype – Currently </a:t>
            </a:r>
            <a:r>
              <a:rPr lang="en-US" dirty="0"/>
              <a:t>at CERN (STF)</a:t>
            </a:r>
          </a:p>
          <a:p>
            <a:pPr lvl="1"/>
            <a:r>
              <a:rPr lang="en-US" dirty="0" smtClean="0"/>
              <a:t>Equipped with four </a:t>
            </a:r>
            <a:r>
              <a:rPr lang="en-US" dirty="0" err="1" smtClean="0"/>
              <a:t>UltraScale</a:t>
            </a:r>
            <a:r>
              <a:rPr lang="en-US" dirty="0" smtClean="0"/>
              <a:t>+ FPGAs</a:t>
            </a:r>
          </a:p>
          <a:p>
            <a:r>
              <a:rPr lang="en-US" dirty="0" err="1" smtClean="0"/>
              <a:t>jFEX</a:t>
            </a:r>
            <a:r>
              <a:rPr lang="en-US" dirty="0" smtClean="0"/>
              <a:t> Pre-Production Module – Available from mid December 2018 onwards</a:t>
            </a:r>
          </a:p>
          <a:p>
            <a:pPr lvl="1"/>
            <a:r>
              <a:rPr lang="en-US" dirty="0"/>
              <a:t>Pre-Production module will be used as </a:t>
            </a:r>
            <a:r>
              <a:rPr lang="en-US" dirty="0" smtClean="0"/>
              <a:t>spare</a:t>
            </a:r>
          </a:p>
          <a:p>
            <a:r>
              <a:rPr lang="en-US" dirty="0" err="1" smtClean="0"/>
              <a:t>jFEX</a:t>
            </a:r>
            <a:r>
              <a:rPr lang="en-US" dirty="0" smtClean="0"/>
              <a:t> Production Modules – Available from May 2019 onwards</a:t>
            </a:r>
          </a:p>
          <a:p>
            <a:pPr lvl="1"/>
            <a:r>
              <a:rPr lang="en-US" dirty="0" smtClean="0"/>
              <a:t>9 (+ 1) modules</a:t>
            </a:r>
          </a:p>
          <a:p>
            <a:pPr lvl="2"/>
            <a:r>
              <a:rPr lang="en-US" dirty="0" smtClean="0"/>
              <a:t>6 to be installed</a:t>
            </a:r>
          </a:p>
          <a:p>
            <a:pPr lvl="2"/>
            <a:r>
              <a:rPr lang="en-US" dirty="0" smtClean="0"/>
              <a:t>3 (+ 1) spares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4181-3E1D-45CA-860B-C8B14020B882}" type="datetime1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L1Calo General Meeting - jFex/Topo status &amp;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4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Test Facility </a:t>
            </a:r>
            <a:r>
              <a:rPr lang="en-US" dirty="0" smtClean="0"/>
              <a:t>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599"/>
            <a:ext cx="10515600" cy="3789363"/>
          </a:xfrm>
        </p:spPr>
        <p:txBody>
          <a:bodyPr>
            <a:normAutofit/>
          </a:bodyPr>
          <a:lstStyle/>
          <a:p>
            <a:r>
              <a:rPr lang="en-US" dirty="0" smtClean="0"/>
              <a:t>No hardware changes are foreseen from prototype to production module</a:t>
            </a:r>
          </a:p>
          <a:p>
            <a:r>
              <a:rPr lang="en-US" dirty="0" smtClean="0"/>
              <a:t>Initial integration tests with other systems can start at anytime with Final Prototype</a:t>
            </a:r>
          </a:p>
          <a:p>
            <a:pPr lvl="1"/>
            <a:r>
              <a:rPr lang="en-US" dirty="0" smtClean="0"/>
              <a:t>And with Pre-Production by November</a:t>
            </a:r>
          </a:p>
          <a:p>
            <a:r>
              <a:rPr lang="en-US" dirty="0" smtClean="0"/>
              <a:t>Combined tests with TREX schedule for beginning of September (in Heidelberg)</a:t>
            </a:r>
          </a:p>
          <a:p>
            <a:r>
              <a:rPr lang="en-US" dirty="0" smtClean="0"/>
              <a:t>Combined </a:t>
            </a:r>
            <a:r>
              <a:rPr lang="en-US" dirty="0"/>
              <a:t>tests with </a:t>
            </a:r>
            <a:r>
              <a:rPr lang="en-US" dirty="0" smtClean="0"/>
              <a:t>ROD (Hub) to take place soon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1241-A6C5-4718-B312-997EF5A2710A}" type="datetime1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L1Calo General Meeting - jFex/Topo status &amp;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4</a:t>
            </a:fld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695450" y="1804193"/>
            <a:ext cx="8801100" cy="469900"/>
          </a:xfrm>
          <a:prstGeom prst="roundRect">
            <a:avLst/>
          </a:prstGeom>
          <a:solidFill>
            <a:srgbClr val="0070C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Final Prototype =  Pre-Production Module = Production </a:t>
            </a:r>
            <a:r>
              <a:rPr lang="en-US" sz="2000" b="1" dirty="0" smtClean="0"/>
              <a:t>Module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56293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Test Facility </a:t>
            </a:r>
            <a:r>
              <a:rPr lang="en-US" dirty="0" smtClean="0"/>
              <a:t>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826500" cy="4351338"/>
          </a:xfrm>
        </p:spPr>
        <p:txBody>
          <a:bodyPr/>
          <a:lstStyle/>
          <a:p>
            <a:r>
              <a:rPr lang="en-US" dirty="0"/>
              <a:t>Setup ready for tests with </a:t>
            </a:r>
            <a:r>
              <a:rPr lang="en-US" dirty="0" err="1"/>
              <a:t>jFEX</a:t>
            </a:r>
            <a:r>
              <a:rPr lang="en-US" dirty="0"/>
              <a:t> First Prototype and FTM since </a:t>
            </a:r>
            <a:r>
              <a:rPr lang="en-US" dirty="0" smtClean="0"/>
              <a:t>July</a:t>
            </a:r>
          </a:p>
          <a:p>
            <a:pPr lvl="1"/>
            <a:r>
              <a:rPr lang="en-US" dirty="0" smtClean="0"/>
              <a:t>Tests of optical links, TTC clock reception, </a:t>
            </a:r>
            <a:r>
              <a:rPr lang="en-US" dirty="0" err="1" smtClean="0"/>
              <a:t>IPBus</a:t>
            </a:r>
            <a:r>
              <a:rPr lang="en-US" dirty="0" smtClean="0"/>
              <a:t> and etc. were performed</a:t>
            </a:r>
            <a:endParaRPr lang="en-US" dirty="0"/>
          </a:p>
          <a:p>
            <a:pPr lvl="1"/>
            <a:r>
              <a:rPr lang="en-US" dirty="0" err="1"/>
              <a:t>jFEX</a:t>
            </a:r>
            <a:r>
              <a:rPr lang="en-US" dirty="0"/>
              <a:t> Final </a:t>
            </a:r>
            <a:r>
              <a:rPr lang="en-US" dirty="0" smtClean="0"/>
              <a:t>Prototype was shipped to CERN with Topo Phase-1</a:t>
            </a:r>
          </a:p>
          <a:p>
            <a:r>
              <a:rPr lang="en-US" dirty="0" smtClean="0"/>
              <a:t>Combined test section for </a:t>
            </a:r>
            <a:r>
              <a:rPr lang="en-US" dirty="0" err="1" smtClean="0"/>
              <a:t>jFEX</a:t>
            </a:r>
            <a:r>
              <a:rPr lang="en-US" dirty="0" smtClean="0"/>
              <a:t> and Topo </a:t>
            </a:r>
            <a:r>
              <a:rPr lang="en-GB" dirty="0"/>
              <a:t>software/firmware </a:t>
            </a:r>
            <a:r>
              <a:rPr lang="en-GB" dirty="0" smtClean="0"/>
              <a:t>before the end of 2018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AC48-1776-4C61-A017-89E95DBFFBA0}" type="datetime1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L1Calo General Meeting - jFex/Topo status &amp;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5</a:t>
            </a:fld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9664700" y="16947"/>
            <a:ext cx="2375101" cy="6339403"/>
            <a:chOff x="9639300" y="-140216"/>
            <a:chExt cx="2375101" cy="633940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39300" y="227012"/>
              <a:ext cx="2375101" cy="5972175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0534650" y="2874169"/>
              <a:ext cx="317500" cy="157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852150" y="2873772"/>
              <a:ext cx="317500" cy="157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798050" y="4966097"/>
              <a:ext cx="1822450" cy="10711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823675" y="2571373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C00000"/>
                  </a:solidFill>
                </a:rPr>
                <a:t>jFEX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324899" y="2584213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FTM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813823" y="4680744"/>
              <a:ext cx="1619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“TTC system”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711351" y="-140216"/>
              <a:ext cx="22246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err="1">
                  <a:solidFill>
                    <a:srgbClr val="0070C0"/>
                  </a:solidFill>
                </a:rPr>
                <a:t>jFEX</a:t>
              </a:r>
              <a:r>
                <a:rPr lang="en-GB" b="1" dirty="0">
                  <a:solidFill>
                    <a:srgbClr val="0070C0"/>
                  </a:solidFill>
                </a:rPr>
                <a:t> </a:t>
              </a:r>
              <a:r>
                <a:rPr lang="en-GB" b="1" dirty="0" smtClean="0">
                  <a:solidFill>
                    <a:srgbClr val="0070C0"/>
                  </a:solidFill>
                </a:rPr>
                <a:t>setup on the STF</a:t>
              </a:r>
              <a:endParaRPr lang="en-GB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889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Surface Test </a:t>
            </a:r>
            <a:r>
              <a:rPr lang="en-US" sz="3600" dirty="0" smtClean="0"/>
              <a:t>Facility</a:t>
            </a:r>
            <a:br>
              <a:rPr lang="en-US" sz="3600" dirty="0" smtClean="0"/>
            </a:br>
            <a:r>
              <a:rPr lang="en-US" sz="3600" dirty="0" smtClean="0"/>
              <a:t>Pre-Production Module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3"/>
            <a:ext cx="10515600" cy="460375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Validation of Pre-Production module will take place at the STF</a:t>
            </a:r>
          </a:p>
          <a:p>
            <a:pPr lvl="2"/>
            <a:r>
              <a:rPr lang="en-US" dirty="0"/>
              <a:t>Smoke tests and basic validation of board optical/electrical links (IBERT) to </a:t>
            </a:r>
            <a:r>
              <a:rPr lang="en-US" dirty="0" smtClean="0"/>
              <a:t>be</a:t>
            </a:r>
          </a:p>
          <a:p>
            <a:pPr marL="914400" lvl="2" indent="0">
              <a:buNone/>
            </a:pPr>
            <a:r>
              <a:rPr lang="en-US" dirty="0" smtClean="0"/>
              <a:t>done </a:t>
            </a:r>
            <a:r>
              <a:rPr lang="en-US" dirty="0"/>
              <a:t>in </a:t>
            </a:r>
            <a:r>
              <a:rPr lang="en-US" dirty="0" smtClean="0"/>
              <a:t>Mainz</a:t>
            </a:r>
          </a:p>
          <a:p>
            <a:pPr lvl="1"/>
            <a:r>
              <a:rPr lang="en-GB" dirty="0"/>
              <a:t>Validation of </a:t>
            </a:r>
            <a:r>
              <a:rPr lang="en-GB" dirty="0" smtClean="0"/>
              <a:t>all optical/electrical inputs/outputs simultaneously</a:t>
            </a:r>
          </a:p>
          <a:p>
            <a:pPr lvl="2"/>
            <a:r>
              <a:rPr lang="en-GB" dirty="0" smtClean="0"/>
              <a:t>IBERT and formatted data</a:t>
            </a:r>
          </a:p>
          <a:p>
            <a:pPr lvl="1"/>
            <a:r>
              <a:rPr lang="en-GB" dirty="0" smtClean="0"/>
              <a:t>Power consumption</a:t>
            </a:r>
          </a:p>
          <a:p>
            <a:pPr lvl="2"/>
            <a:r>
              <a:rPr lang="en-GB" dirty="0" smtClean="0"/>
              <a:t>Ripple measurement</a:t>
            </a:r>
          </a:p>
          <a:p>
            <a:pPr lvl="2"/>
            <a:r>
              <a:rPr lang="en-GB" dirty="0" smtClean="0"/>
              <a:t>Thermal dissipation</a:t>
            </a:r>
          </a:p>
          <a:p>
            <a:pPr lvl="1"/>
            <a:r>
              <a:rPr lang="en-GB" dirty="0" smtClean="0"/>
              <a:t>LHC clock reception</a:t>
            </a:r>
          </a:p>
          <a:p>
            <a:pPr lvl="2"/>
            <a:r>
              <a:rPr lang="en-GB" dirty="0"/>
              <a:t>MGTREF clock jitter </a:t>
            </a:r>
            <a:r>
              <a:rPr lang="en-GB" dirty="0" smtClean="0"/>
              <a:t>measurement</a:t>
            </a:r>
          </a:p>
          <a:p>
            <a:pPr lvl="1"/>
            <a:r>
              <a:rPr lang="en-GB" dirty="0" smtClean="0"/>
              <a:t>Validation </a:t>
            </a:r>
            <a:r>
              <a:rPr lang="en-GB" dirty="0"/>
              <a:t>of the backplane high-speed </a:t>
            </a:r>
            <a:r>
              <a:rPr lang="en-GB" dirty="0" smtClean="0"/>
              <a:t>links</a:t>
            </a:r>
          </a:p>
          <a:p>
            <a:pPr lvl="2"/>
            <a:r>
              <a:rPr lang="en-GB" dirty="0" smtClean="0"/>
              <a:t>Readout and </a:t>
            </a:r>
            <a:r>
              <a:rPr lang="en-GB" dirty="0"/>
              <a:t>TTC </a:t>
            </a:r>
            <a:r>
              <a:rPr lang="en-GB" dirty="0" smtClean="0"/>
              <a:t>data</a:t>
            </a:r>
          </a:p>
          <a:p>
            <a:pPr lvl="2"/>
            <a:r>
              <a:rPr lang="en-GB" dirty="0" smtClean="0"/>
              <a:t>Latency measurement</a:t>
            </a:r>
          </a:p>
          <a:p>
            <a:pPr lvl="2"/>
            <a:r>
              <a:rPr lang="en-GB" dirty="0" smtClean="0"/>
              <a:t>IPMC</a:t>
            </a:r>
            <a:endParaRPr lang="en-US" dirty="0" smtClean="0"/>
          </a:p>
          <a:p>
            <a:r>
              <a:rPr lang="en-US" dirty="0" smtClean="0"/>
              <a:t>Firmware consolidation</a:t>
            </a:r>
          </a:p>
          <a:p>
            <a:pPr lvl="1"/>
            <a:r>
              <a:rPr lang="en-US" dirty="0" smtClean="0"/>
              <a:t>Tests with integrated firmware (infrastructure and algorithms)</a:t>
            </a:r>
          </a:p>
          <a:p>
            <a:pPr lvl="1"/>
            <a:r>
              <a:rPr lang="en-US" dirty="0" smtClean="0"/>
              <a:t>Latency measurement</a:t>
            </a:r>
          </a:p>
          <a:p>
            <a:pPr lvl="1"/>
            <a:r>
              <a:rPr lang="en-US" dirty="0" smtClean="0"/>
              <a:t>Combined tests with other parts of the system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2E23-EB5E-4F57-89AC-DD83819F8EB1}" type="datetime1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L1Calo General Meeting - jFex/Topo status &amp;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6</a:t>
            </a:fld>
            <a:endParaRPr lang="en-GB"/>
          </a:p>
        </p:txBody>
      </p:sp>
      <p:sp>
        <p:nvSpPr>
          <p:cNvPr id="7" name="Right Brace 6"/>
          <p:cNvSpPr/>
          <p:nvPr/>
        </p:nvSpPr>
        <p:spPr>
          <a:xfrm>
            <a:off x="7712439" y="1825623"/>
            <a:ext cx="209863" cy="429036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60830" y="3308023"/>
            <a:ext cx="30320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All tests should be performed before the PRR, which is schedule to take place in </a:t>
            </a:r>
            <a:r>
              <a:rPr lang="en-US" sz="3600" dirty="0" smtClean="0">
                <a:solidFill>
                  <a:srgbClr val="FF0000"/>
                </a:solidFill>
              </a:rPr>
              <a:t>??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48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Surface Test </a:t>
            </a:r>
            <a:r>
              <a:rPr lang="en-US" sz="3600" dirty="0" smtClean="0"/>
              <a:t>Facility</a:t>
            </a:r>
            <a:br>
              <a:rPr lang="en-US" sz="3600" dirty="0" smtClean="0"/>
            </a:br>
            <a:r>
              <a:rPr lang="en-US" sz="3600" dirty="0" smtClean="0"/>
              <a:t>Production Module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94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Initial production modules acceptance tests will take place in Mainz</a:t>
            </a:r>
          </a:p>
          <a:p>
            <a:pPr lvl="1"/>
            <a:r>
              <a:rPr lang="en-US" dirty="0" smtClean="0"/>
              <a:t>Smoke tests and basic validation of board optical/electrical links (IBERT)</a:t>
            </a:r>
          </a:p>
          <a:p>
            <a:r>
              <a:rPr lang="en-US" dirty="0" smtClean="0"/>
              <a:t>Finalization of production modules acceptance tests on ATCA crate with HUB/ROD </a:t>
            </a:r>
            <a:r>
              <a:rPr lang="en-US" dirty="0"/>
              <a:t>and/or </a:t>
            </a:r>
            <a:r>
              <a:rPr lang="en-US" dirty="0" smtClean="0"/>
              <a:t>FTM</a:t>
            </a:r>
          </a:p>
          <a:p>
            <a:pPr lvl="1"/>
            <a:r>
              <a:rPr lang="en-US" dirty="0" smtClean="0"/>
              <a:t>Same test list of the Pre-Production module</a:t>
            </a:r>
          </a:p>
          <a:p>
            <a:r>
              <a:rPr lang="en-GB" dirty="0" smtClean="0"/>
              <a:t>Full </a:t>
            </a:r>
            <a:r>
              <a:rPr lang="en-GB" dirty="0"/>
              <a:t>slice test from </a:t>
            </a:r>
            <a:r>
              <a:rPr lang="en-GB" dirty="0" err="1"/>
              <a:t>Latome</a:t>
            </a:r>
            <a:r>
              <a:rPr lang="en-GB" dirty="0"/>
              <a:t>/TREX via </a:t>
            </a:r>
            <a:r>
              <a:rPr lang="en-GB" dirty="0" err="1"/>
              <a:t>jFEX</a:t>
            </a:r>
            <a:r>
              <a:rPr lang="en-GB" dirty="0"/>
              <a:t> to </a:t>
            </a:r>
            <a:r>
              <a:rPr lang="en-GB" dirty="0" err="1"/>
              <a:t>Topo</a:t>
            </a:r>
            <a:endParaRPr lang="en-GB" dirty="0"/>
          </a:p>
          <a:p>
            <a:pPr lvl="1"/>
            <a:r>
              <a:rPr lang="en-US" dirty="0"/>
              <a:t>As much as possible inputs</a:t>
            </a:r>
          </a:p>
          <a:p>
            <a:pPr lvl="2"/>
            <a:r>
              <a:rPr lang="en-US" dirty="0"/>
              <a:t>Formatted  data</a:t>
            </a:r>
          </a:p>
          <a:p>
            <a:pPr lvl="1"/>
            <a:r>
              <a:rPr lang="en-US" dirty="0"/>
              <a:t>With all possible infrastructure parts</a:t>
            </a:r>
          </a:p>
          <a:p>
            <a:pPr lvl="2"/>
            <a:r>
              <a:rPr lang="en-US" dirty="0"/>
              <a:t>Hub/ROD, FELIX, </a:t>
            </a:r>
            <a:r>
              <a:rPr lang="en-US" dirty="0" err="1"/>
              <a:t>IPBus</a:t>
            </a:r>
            <a:r>
              <a:rPr lang="en-US" dirty="0"/>
              <a:t>, DCS and etc.</a:t>
            </a:r>
          </a:p>
          <a:p>
            <a:pPr lvl="1"/>
            <a:r>
              <a:rPr lang="en-US" dirty="0"/>
              <a:t>Final evaluation on power consumption and </a:t>
            </a:r>
            <a:r>
              <a:rPr lang="en-US" dirty="0" smtClean="0"/>
              <a:t>cooling with closed shelf</a:t>
            </a:r>
          </a:p>
          <a:p>
            <a:r>
              <a:rPr lang="en-US" dirty="0" smtClean="0"/>
              <a:t>Integration with “L1Calo STF partition”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2B88-24F2-43C0-B807-7D06E5E21CFC}" type="datetime1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L1Calo General Meeting - jFex/Topo status &amp;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354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USA15 Installation </a:t>
            </a:r>
            <a:r>
              <a:rPr lang="en-US" dirty="0" smtClean="0"/>
              <a:t>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jFEX</a:t>
            </a:r>
            <a:r>
              <a:rPr lang="en-US" dirty="0"/>
              <a:t> connections</a:t>
            </a:r>
          </a:p>
          <a:p>
            <a:pPr lvl="1"/>
            <a:r>
              <a:rPr lang="en-US" dirty="0"/>
              <a:t>LATOME</a:t>
            </a:r>
          </a:p>
          <a:p>
            <a:pPr lvl="1"/>
            <a:r>
              <a:rPr lang="en-US" dirty="0"/>
              <a:t>TREX</a:t>
            </a:r>
          </a:p>
          <a:p>
            <a:pPr lvl="1"/>
            <a:r>
              <a:rPr lang="en-US" dirty="0"/>
              <a:t>FOX</a:t>
            </a:r>
          </a:p>
          <a:p>
            <a:pPr lvl="1"/>
            <a:r>
              <a:rPr lang="en-US" dirty="0"/>
              <a:t>Hub/ROD</a:t>
            </a:r>
          </a:p>
          <a:p>
            <a:pPr lvl="2"/>
            <a:r>
              <a:rPr lang="en-US" dirty="0"/>
              <a:t>FELIX</a:t>
            </a:r>
          </a:p>
          <a:p>
            <a:pPr lvl="1"/>
            <a:r>
              <a:rPr lang="en-US" dirty="0"/>
              <a:t>Topo</a:t>
            </a:r>
          </a:p>
          <a:p>
            <a:pPr lvl="2"/>
            <a:r>
              <a:rPr lang="en-US" dirty="0"/>
              <a:t>Installation schedule for December </a:t>
            </a:r>
            <a:r>
              <a:rPr lang="en-US" dirty="0" smtClean="0"/>
              <a:t>2019</a:t>
            </a:r>
          </a:p>
          <a:p>
            <a:r>
              <a:rPr lang="en-US" dirty="0" smtClean="0"/>
              <a:t>Initial tests</a:t>
            </a:r>
          </a:p>
          <a:p>
            <a:pPr lvl="1"/>
            <a:r>
              <a:rPr lang="en-US" dirty="0" smtClean="0"/>
              <a:t>Verification </a:t>
            </a:r>
            <a:r>
              <a:rPr lang="en-US" dirty="0"/>
              <a:t>of board functioning after transport</a:t>
            </a:r>
          </a:p>
          <a:p>
            <a:pPr lvl="1"/>
            <a:r>
              <a:rPr lang="en-US" dirty="0"/>
              <a:t>Establishment of board communication and </a:t>
            </a:r>
            <a:r>
              <a:rPr lang="en-US" dirty="0" smtClean="0"/>
              <a:t>control</a:t>
            </a:r>
          </a:p>
          <a:p>
            <a:pPr lvl="2"/>
            <a:r>
              <a:rPr lang="en-US" dirty="0" err="1" smtClean="0"/>
              <a:t>IPbus</a:t>
            </a:r>
            <a:r>
              <a:rPr lang="en-US" dirty="0" smtClean="0"/>
              <a:t> and DCS</a:t>
            </a:r>
          </a:p>
          <a:p>
            <a:pPr lvl="1"/>
            <a:r>
              <a:rPr lang="en-US" dirty="0"/>
              <a:t>Integration tests with </a:t>
            </a:r>
            <a:r>
              <a:rPr lang="en-US" dirty="0" smtClean="0"/>
              <a:t>HUB/ROD</a:t>
            </a:r>
            <a:endParaRPr lang="en-GB" dirty="0"/>
          </a:p>
          <a:p>
            <a:pPr lvl="1"/>
            <a:r>
              <a:rPr lang="en-US" dirty="0" smtClean="0"/>
              <a:t>Combined </a:t>
            </a:r>
            <a:r>
              <a:rPr lang="en-US" dirty="0"/>
              <a:t>tests with </a:t>
            </a:r>
            <a:r>
              <a:rPr lang="en-US" dirty="0" smtClean="0"/>
              <a:t>calorimeters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046C-679F-4480-968F-8889CCE6E8DD}" type="datetime1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L1Calo General Meeting - jFex/Topo status &amp;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8</a:t>
            </a:fld>
            <a:endParaRPr lang="en-GB"/>
          </a:p>
        </p:txBody>
      </p:sp>
      <p:sp>
        <p:nvSpPr>
          <p:cNvPr id="7" name="Right Brace 6"/>
          <p:cNvSpPr/>
          <p:nvPr/>
        </p:nvSpPr>
        <p:spPr>
          <a:xfrm>
            <a:off x="6959026" y="4103161"/>
            <a:ext cx="117803" cy="1662545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2796" y="4492209"/>
            <a:ext cx="2895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Ideally, similar to what was done in STF during 2018 and 2019</a:t>
            </a:r>
            <a:endParaRPr lang="en-GB" dirty="0"/>
          </a:p>
        </p:txBody>
      </p:sp>
      <p:sp>
        <p:nvSpPr>
          <p:cNvPr id="9" name="Right Brace 8"/>
          <p:cNvSpPr/>
          <p:nvPr/>
        </p:nvSpPr>
        <p:spPr>
          <a:xfrm>
            <a:off x="2604379" y="2635643"/>
            <a:ext cx="161071" cy="840030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0026" y="2870992"/>
            <a:ext cx="289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be installed before </a:t>
            </a:r>
            <a:r>
              <a:rPr lang="en-US" dirty="0" err="1" smtClean="0"/>
              <a:t>jFEX</a:t>
            </a:r>
            <a:endParaRPr lang="en-GB" dirty="0"/>
          </a:p>
        </p:txBody>
      </p:sp>
      <p:sp>
        <p:nvSpPr>
          <p:cNvPr id="11" name="Right Brace 10"/>
          <p:cNvSpPr/>
          <p:nvPr/>
        </p:nvSpPr>
        <p:spPr>
          <a:xfrm>
            <a:off x="2609601" y="2143125"/>
            <a:ext cx="155849" cy="492518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0026" y="2215450"/>
            <a:ext cx="172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be defined?</a:t>
            </a:r>
            <a:endParaRPr lang="en-GB" dirty="0"/>
          </a:p>
        </p:txBody>
      </p:sp>
      <p:grpSp>
        <p:nvGrpSpPr>
          <p:cNvPr id="38" name="Group 37"/>
          <p:cNvGrpSpPr/>
          <p:nvPr/>
        </p:nvGrpSpPr>
        <p:grpSpPr>
          <a:xfrm>
            <a:off x="6982901" y="497826"/>
            <a:ext cx="5037192" cy="3081049"/>
            <a:chOff x="6887632" y="745476"/>
            <a:chExt cx="5037192" cy="3081049"/>
          </a:xfrm>
        </p:grpSpPr>
        <p:sp>
          <p:nvSpPr>
            <p:cNvPr id="14" name="Rectangle 13"/>
            <p:cNvSpPr/>
            <p:nvPr/>
          </p:nvSpPr>
          <p:spPr>
            <a:xfrm>
              <a:off x="8479577" y="1074282"/>
              <a:ext cx="1769402" cy="211630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Elbow Connector 19"/>
            <p:cNvCxnSpPr>
              <a:stCxn id="20" idx="3"/>
              <a:endCxn id="29" idx="1"/>
            </p:cNvCxnSpPr>
            <p:nvPr/>
          </p:nvCxnSpPr>
          <p:spPr>
            <a:xfrm flipV="1">
              <a:off x="7654811" y="1713787"/>
              <a:ext cx="982331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26"/>
            <p:cNvCxnSpPr>
              <a:stCxn id="34" idx="2"/>
              <a:endCxn id="30" idx="0"/>
            </p:cNvCxnSpPr>
            <p:nvPr/>
          </p:nvCxnSpPr>
          <p:spPr>
            <a:xfrm flipH="1">
              <a:off x="9587164" y="2234214"/>
              <a:ext cx="621" cy="41852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26"/>
            <p:cNvCxnSpPr>
              <a:stCxn id="31" idx="2"/>
              <a:endCxn id="34" idx="0"/>
            </p:cNvCxnSpPr>
            <p:nvPr/>
          </p:nvCxnSpPr>
          <p:spPr>
            <a:xfrm flipH="1">
              <a:off x="9587785" y="950880"/>
              <a:ext cx="856" cy="242481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3"/>
            <p:cNvCxnSpPr>
              <a:stCxn id="34" idx="3"/>
              <a:endCxn id="32" idx="1"/>
            </p:cNvCxnSpPr>
            <p:nvPr/>
          </p:nvCxnSpPr>
          <p:spPr>
            <a:xfrm>
              <a:off x="10142617" y="1713788"/>
              <a:ext cx="74136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21" idx="1"/>
              <a:endCxn id="22" idx="3"/>
            </p:cNvCxnSpPr>
            <p:nvPr/>
          </p:nvCxnSpPr>
          <p:spPr>
            <a:xfrm rot="10800000" flipH="1" flipV="1">
              <a:off x="6896719" y="1713788"/>
              <a:ext cx="3245897" cy="246398"/>
            </a:xfrm>
            <a:prstGeom prst="bentConnector5">
              <a:avLst>
                <a:gd name="adj1" fmla="val -7043"/>
                <a:gd name="adj2" fmla="val 644545"/>
                <a:gd name="adj3" fmla="val 107043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7464311" y="1622862"/>
              <a:ext cx="190500" cy="18185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96720" y="1622862"/>
              <a:ext cx="190500" cy="18185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952117" y="1869260"/>
              <a:ext cx="190500" cy="18185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944820" y="3148334"/>
              <a:ext cx="740807" cy="298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b="1" dirty="0" smtClean="0">
                  <a:solidFill>
                    <a:schemeClr val="tx1"/>
                  </a:solidFill>
                </a:rPr>
                <a:t>1 </a:t>
              </a:r>
              <a:r>
                <a:rPr lang="en-US" sz="800" b="1" dirty="0" err="1" smtClean="0">
                  <a:solidFill>
                    <a:schemeClr val="tx1"/>
                  </a:solidFill>
                </a:rPr>
                <a:t>fibre</a:t>
              </a:r>
              <a:r>
                <a:rPr lang="en-US" sz="800" b="1" dirty="0">
                  <a:solidFill>
                    <a:schemeClr val="tx1"/>
                  </a:solidFill>
                </a:rPr>
                <a:t> </a:t>
              </a:r>
              <a:r>
                <a:rPr lang="en-US" sz="800" b="1" dirty="0" smtClean="0">
                  <a:solidFill>
                    <a:schemeClr val="tx1"/>
                  </a:solidFill>
                </a:rPr>
                <a:t>via front panel</a:t>
              </a:r>
              <a:endParaRPr lang="en-GB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85627" y="1559748"/>
              <a:ext cx="901357" cy="298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b="1" dirty="0" smtClean="0">
                  <a:solidFill>
                    <a:schemeClr val="tx1"/>
                  </a:solidFill>
                </a:rPr>
                <a:t>4 </a:t>
              </a:r>
              <a:r>
                <a:rPr lang="en-US" sz="800" b="1" dirty="0" err="1" smtClean="0">
                  <a:solidFill>
                    <a:schemeClr val="tx1"/>
                  </a:solidFill>
                </a:rPr>
                <a:t>fibres</a:t>
              </a:r>
              <a:r>
                <a:rPr lang="en-US" sz="800" b="1" dirty="0" smtClean="0">
                  <a:solidFill>
                    <a:schemeClr val="tx1"/>
                  </a:solidFill>
                </a:rPr>
                <a:t> through the backplane</a:t>
              </a:r>
              <a:endParaRPr lang="en-GB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952117" y="1385899"/>
              <a:ext cx="190500" cy="18185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729177" y="2288993"/>
              <a:ext cx="988552" cy="298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b="1" dirty="0" smtClean="0">
                  <a:solidFill>
                    <a:schemeClr val="tx1"/>
                  </a:solidFill>
                </a:rPr>
                <a:t>TTC data, LHC </a:t>
              </a:r>
              <a:r>
                <a:rPr lang="en-US" sz="800" b="1" dirty="0" err="1" smtClean="0">
                  <a:solidFill>
                    <a:schemeClr val="tx1"/>
                  </a:solidFill>
                </a:rPr>
                <a:t>clk</a:t>
              </a:r>
              <a:r>
                <a:rPr lang="en-US" sz="8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800" b="1" dirty="0" err="1" smtClean="0">
                  <a:solidFill>
                    <a:schemeClr val="tx1"/>
                  </a:solidFill>
                </a:rPr>
                <a:t>IPbus</a:t>
              </a:r>
              <a:r>
                <a:rPr lang="en-US" sz="800" b="1" dirty="0" smtClean="0">
                  <a:solidFill>
                    <a:schemeClr val="tx1"/>
                  </a:solidFill>
                </a:rPr>
                <a:t> and etc.</a:t>
              </a:r>
              <a:endParaRPr lang="en-GB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400538" y="3002435"/>
              <a:ext cx="473208" cy="2045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 smtClean="0">
                  <a:solidFill>
                    <a:schemeClr val="tx1"/>
                  </a:solidFill>
                </a:rPr>
                <a:t>ATCA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202427" y="1559748"/>
              <a:ext cx="740807" cy="298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b="1" dirty="0" smtClean="0">
                  <a:solidFill>
                    <a:schemeClr val="tx1"/>
                  </a:solidFill>
                </a:rPr>
                <a:t>1 </a:t>
              </a:r>
              <a:r>
                <a:rPr lang="en-US" sz="800" b="1" dirty="0" err="1" smtClean="0">
                  <a:solidFill>
                    <a:schemeClr val="tx1"/>
                  </a:solidFill>
                </a:rPr>
                <a:t>fibre</a:t>
              </a:r>
              <a:r>
                <a:rPr lang="en-US" sz="800" b="1" dirty="0">
                  <a:solidFill>
                    <a:schemeClr val="tx1"/>
                  </a:solidFill>
                </a:rPr>
                <a:t> </a:t>
              </a:r>
              <a:r>
                <a:rPr lang="en-US" sz="800" b="1" dirty="0" smtClean="0">
                  <a:solidFill>
                    <a:schemeClr val="tx1"/>
                  </a:solidFill>
                </a:rPr>
                <a:t>via front panel</a:t>
              </a:r>
              <a:endParaRPr lang="en-GB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637142" y="1606365"/>
              <a:ext cx="381543" cy="2148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RTM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274253" y="2652743"/>
              <a:ext cx="625821" cy="4824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tx1"/>
                  </a:solidFill>
                </a:rPr>
                <a:t>HUB/</a:t>
              </a:r>
            </a:p>
            <a:p>
              <a:pPr algn="ctr"/>
              <a:r>
                <a:rPr lang="en-US" sz="800" b="1" dirty="0" smtClean="0">
                  <a:solidFill>
                    <a:schemeClr val="tx1"/>
                  </a:solidFill>
                </a:rPr>
                <a:t>ROD</a:t>
              </a:r>
              <a:endParaRPr lang="en-GB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410779" y="745476"/>
              <a:ext cx="355723" cy="20540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rgbClr val="0070C0"/>
                  </a:solidFill>
                </a:rPr>
                <a:t>PC*</a:t>
              </a:r>
              <a:endParaRPr lang="en-GB" sz="800" b="1" dirty="0">
                <a:solidFill>
                  <a:srgbClr val="0070C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883979" y="1318500"/>
              <a:ext cx="857250" cy="7905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Topo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887632" y="1439690"/>
              <a:ext cx="767179" cy="5481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err="1" smtClean="0">
                  <a:solidFill>
                    <a:schemeClr val="tx1"/>
                  </a:solidFill>
                </a:rPr>
                <a:t>TileFOX</a:t>
              </a:r>
              <a:r>
                <a:rPr lang="en-US" sz="800" b="1" dirty="0" smtClean="0">
                  <a:solidFill>
                    <a:schemeClr val="tx1"/>
                  </a:solidFill>
                </a:rPr>
                <a:t> E or </a:t>
              </a:r>
              <a:r>
                <a:rPr lang="en-US" sz="800" b="1" dirty="0" err="1" smtClean="0">
                  <a:solidFill>
                    <a:schemeClr val="tx1"/>
                  </a:solidFill>
                </a:rPr>
                <a:t>TileFOX</a:t>
              </a:r>
              <a:r>
                <a:rPr lang="en-US" sz="800" b="1" dirty="0" smtClean="0">
                  <a:solidFill>
                    <a:schemeClr val="tx1"/>
                  </a:solidFill>
                </a:rPr>
                <a:t> F</a:t>
              </a:r>
              <a:endParaRPr lang="en-GB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032953" y="1193361"/>
              <a:ext cx="1109664" cy="1040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tx1"/>
                  </a:solidFill>
                </a:rPr>
                <a:t>jFEX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474301" y="3503075"/>
              <a:ext cx="621745" cy="323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FELIX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Elbow Connector 35"/>
            <p:cNvCxnSpPr>
              <a:stCxn id="35" idx="3"/>
              <a:endCxn id="30" idx="2"/>
            </p:cNvCxnSpPr>
            <p:nvPr/>
          </p:nvCxnSpPr>
          <p:spPr>
            <a:xfrm flipV="1">
              <a:off x="9096046" y="3135150"/>
              <a:ext cx="491118" cy="529650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10127792" y="3507191"/>
              <a:ext cx="1797032" cy="3193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b="1" dirty="0" smtClean="0">
                  <a:solidFill>
                    <a:srgbClr val="0070C0"/>
                  </a:solidFill>
                </a:rPr>
                <a:t>* To be used during standalone tests at the beginning of installation </a:t>
              </a:r>
              <a:endParaRPr lang="en-GB" sz="8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83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USA15 Installation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Starts in November 2019</a:t>
            </a:r>
          </a:p>
          <a:p>
            <a:pPr lvl="1"/>
            <a:r>
              <a:rPr lang="en-GB" dirty="0" smtClean="0"/>
              <a:t>Followed by 3 months re-integration &amp; commissioning</a:t>
            </a:r>
          </a:p>
          <a:p>
            <a:pPr lvl="1"/>
            <a:r>
              <a:rPr lang="en-US" dirty="0" smtClean="0"/>
              <a:t>What is the installation sequence?</a:t>
            </a:r>
          </a:p>
          <a:p>
            <a:pPr lvl="2"/>
            <a:r>
              <a:rPr lang="en-US" dirty="0" smtClean="0"/>
              <a:t>Will the crate be already in USA15?</a:t>
            </a:r>
          </a:p>
          <a:p>
            <a:pPr lvl="3"/>
            <a:r>
              <a:rPr lang="en-US" dirty="0" smtClean="0"/>
              <a:t>With all FOX connections done?</a:t>
            </a:r>
          </a:p>
          <a:p>
            <a:pPr lvl="2"/>
            <a:r>
              <a:rPr lang="en-US" dirty="0" smtClean="0"/>
              <a:t>Or will it be transported from the STF with all boards?</a:t>
            </a:r>
          </a:p>
          <a:p>
            <a:pPr lvl="2"/>
            <a:r>
              <a:rPr lang="en-US" dirty="0" smtClean="0"/>
              <a:t>When will the Hub/ROD be installed?</a:t>
            </a:r>
          </a:p>
          <a:p>
            <a:pPr lvl="1"/>
            <a:r>
              <a:rPr lang="en-US" dirty="0" smtClean="0"/>
              <a:t>Will we take care of transportation and </a:t>
            </a:r>
            <a:r>
              <a:rPr lang="en-US" err="1" smtClean="0"/>
              <a:t>fibre</a:t>
            </a:r>
            <a:r>
              <a:rPr lang="en-US" smtClean="0"/>
              <a:t> connection ourselves?</a:t>
            </a:r>
            <a:endParaRPr lang="en-US" dirty="0" smtClean="0"/>
          </a:p>
          <a:p>
            <a:pPr lvl="1"/>
            <a:r>
              <a:rPr lang="en-US" dirty="0" smtClean="0"/>
              <a:t>Should we perform tests with the Prototype/Pre-Production module in USA15 before installation</a:t>
            </a:r>
            <a:r>
              <a:rPr lang="en-US" dirty="0"/>
              <a:t>?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39B9-F1EC-41BF-AD65-99CEADA78644}" type="datetime1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L1Calo General Meeting - jFex/Topo status &amp;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444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897</Words>
  <Application>Microsoft Office PowerPoint</Application>
  <PresentationFormat>Widescreen</PresentationFormat>
  <Paragraphs>174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Installation and Commissioning Plans for the jFEX</vt:lpstr>
      <vt:lpstr>jFEX Status</vt:lpstr>
      <vt:lpstr>Hardware Availability (Plan)</vt:lpstr>
      <vt:lpstr>Surface Test Facility (1)</vt:lpstr>
      <vt:lpstr>Surface Test Facility (2)</vt:lpstr>
      <vt:lpstr>Surface Test Facility Pre-Production Module</vt:lpstr>
      <vt:lpstr>Surface Test Facility Production Module</vt:lpstr>
      <vt:lpstr>USA15 Installation (1)</vt:lpstr>
      <vt:lpstr>USA15 Installation (2)</vt:lpstr>
      <vt:lpstr>Commissioning</vt:lpstr>
      <vt:lpstr>Summary</vt:lpstr>
      <vt:lpstr>jFEX Schedule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Installation and Commissioning Plans for the jFEX</dc:title>
  <dc:creator>Julio Vieira De Souza</dc:creator>
  <cp:lastModifiedBy>Julio Vieira De Souza</cp:lastModifiedBy>
  <cp:revision>69</cp:revision>
  <dcterms:created xsi:type="dcterms:W3CDTF">2018-08-27T08:04:02Z</dcterms:created>
  <dcterms:modified xsi:type="dcterms:W3CDTF">2018-11-22T08:55:35Z</dcterms:modified>
</cp:coreProperties>
</file>