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986" r:id="rId3"/>
    <p:sldId id="991" r:id="rId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6600"/>
    <a:srgbClr val="FFFF99"/>
    <a:srgbClr val="0000CC"/>
    <a:srgbClr val="FFEFEF"/>
    <a:srgbClr val="E4F2F4"/>
    <a:srgbClr val="DFDFF5"/>
    <a:srgbClr val="EBFFEB"/>
    <a:srgbClr val="FFE1E1"/>
    <a:srgbClr val="CEE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2" autoAdjust="0"/>
    <p:restoredTop sz="76303" autoAdjust="0"/>
  </p:normalViewPr>
  <p:slideViewPr>
    <p:cSldViewPr>
      <p:cViewPr varScale="1">
        <p:scale>
          <a:sx n="70" d="100"/>
          <a:sy n="70" d="100"/>
        </p:scale>
        <p:origin x="6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32" y="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76671" cy="51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8" tIns="46083" rIns="92168" bIns="46083" numCol="1" anchor="t" anchorCtr="0" compatLnSpc="1">
            <a:prstTxWarp prst="textNoShape">
              <a:avLst/>
            </a:prstTxWarp>
          </a:bodyPr>
          <a:lstStyle>
            <a:lvl1pPr defTabSz="922231" eaLnBrk="0" hangingPunct="0">
              <a:defRPr sz="11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090" y="2"/>
            <a:ext cx="3076671" cy="51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8" tIns="46083" rIns="92168" bIns="46083" numCol="1" anchor="t" anchorCtr="0" compatLnSpc="1">
            <a:prstTxWarp prst="textNoShape">
              <a:avLst/>
            </a:prstTxWarp>
          </a:bodyPr>
          <a:lstStyle>
            <a:lvl1pPr algn="r" defTabSz="922231" eaLnBrk="0" hangingPunct="0">
              <a:defRPr sz="11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720179"/>
            <a:ext cx="3076671" cy="51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8" tIns="46083" rIns="92168" bIns="46083" numCol="1" anchor="b" anchorCtr="0" compatLnSpc="1">
            <a:prstTxWarp prst="textNoShape">
              <a:avLst/>
            </a:prstTxWarp>
          </a:bodyPr>
          <a:lstStyle>
            <a:lvl1pPr defTabSz="922231" eaLnBrk="0" hangingPunct="0">
              <a:defRPr sz="11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090" y="9720179"/>
            <a:ext cx="3076671" cy="51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8" tIns="46083" rIns="92168" bIns="46083" numCol="1" anchor="b" anchorCtr="0" compatLnSpc="1">
            <a:prstTxWarp prst="textNoShape">
              <a:avLst/>
            </a:prstTxWarp>
          </a:bodyPr>
          <a:lstStyle>
            <a:lvl1pPr algn="r" defTabSz="922231" eaLnBrk="0" hangingPunct="0">
              <a:defRPr sz="11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98A57376-5495-43B1-B00C-08033E2E445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301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76671" cy="51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8" tIns="46083" rIns="92168" bIns="46083" numCol="1" anchor="t" anchorCtr="0" compatLnSpc="1">
            <a:prstTxWarp prst="textNoShape">
              <a:avLst/>
            </a:prstTxWarp>
          </a:bodyPr>
          <a:lstStyle>
            <a:lvl1pPr defTabSz="922231" eaLnBrk="0" hangingPunct="0">
              <a:defRPr sz="11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31" y="2"/>
            <a:ext cx="3076671" cy="51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8" tIns="46083" rIns="92168" bIns="46083" numCol="1" anchor="t" anchorCtr="0" compatLnSpc="1">
            <a:prstTxWarp prst="textNoShape">
              <a:avLst/>
            </a:prstTxWarp>
          </a:bodyPr>
          <a:lstStyle>
            <a:lvl1pPr algn="r" defTabSz="922231" eaLnBrk="0" hangingPunct="0">
              <a:defRPr sz="11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6763"/>
            <a:ext cx="5121275" cy="384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99" y="4863475"/>
            <a:ext cx="5204306" cy="4604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8" tIns="46083" rIns="92168" bIns="460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1870"/>
            <a:ext cx="3076671" cy="51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8" tIns="46083" rIns="92168" bIns="46083" numCol="1" anchor="b" anchorCtr="0" compatLnSpc="1">
            <a:prstTxWarp prst="textNoShape">
              <a:avLst/>
            </a:prstTxWarp>
          </a:bodyPr>
          <a:lstStyle>
            <a:lvl1pPr defTabSz="922231" eaLnBrk="0" hangingPunct="0">
              <a:defRPr sz="11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31" y="9721870"/>
            <a:ext cx="3076671" cy="51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8" tIns="46083" rIns="92168" bIns="46083" numCol="1" anchor="b" anchorCtr="0" compatLnSpc="1">
            <a:prstTxWarp prst="textNoShape">
              <a:avLst/>
            </a:prstTxWarp>
          </a:bodyPr>
          <a:lstStyle>
            <a:lvl1pPr algn="r" defTabSz="922231" eaLnBrk="0" hangingPunct="0">
              <a:defRPr sz="11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10E5F25F-3CB9-4888-9669-D2AEA33B530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07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47520" y="4863600"/>
            <a:ext cx="5203080" cy="4603320"/>
          </a:xfrm>
          <a:prstGeom prst="rect">
            <a:avLst/>
          </a:prstGeom>
        </p:spPr>
        <p:txBody>
          <a:bodyPr lIns="92160" tIns="46080" rIns="92160" bIns="4608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Status:</a:t>
            </a: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item is in development, make a rough estimate of how complete development is, and colour-code it:</a:t>
            </a: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0-30% = red</a:t>
            </a: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40-70% = amber</a:t>
            </a: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80-100% = green</a:t>
            </a: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Under test or tested (where applicable) means development is complete excepting minor debug, and testing is in progress/completed</a:t>
            </a:r>
          </a:p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Utilisation bar charts are clipped from Vivado</a:t>
            </a:r>
          </a:p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CustomShape 2"/>
          <p:cNvSpPr/>
          <p:nvPr/>
        </p:nvSpPr>
        <p:spPr>
          <a:xfrm>
            <a:off x="4022640" y="9721800"/>
            <a:ext cx="3075480" cy="5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Status:</a:t>
            </a:r>
          </a:p>
          <a:p>
            <a:r>
              <a:rPr lang="en-GB" dirty="0"/>
              <a:t>If item</a:t>
            </a:r>
            <a:r>
              <a:rPr lang="en-GB" baseline="0" dirty="0"/>
              <a:t> is in development, make a rough estimate of how complete development is, and colour-code it:</a:t>
            </a:r>
            <a:endParaRPr lang="en-GB" dirty="0"/>
          </a:p>
          <a:p>
            <a:r>
              <a:rPr lang="en-GB" dirty="0"/>
              <a:t>0-30%</a:t>
            </a:r>
            <a:r>
              <a:rPr lang="en-GB" baseline="0" dirty="0"/>
              <a:t> = red</a:t>
            </a:r>
          </a:p>
          <a:p>
            <a:r>
              <a:rPr lang="en-GB" baseline="0" dirty="0"/>
              <a:t>40-70% = amber</a:t>
            </a:r>
          </a:p>
          <a:p>
            <a:r>
              <a:rPr lang="en-GB" baseline="0" dirty="0"/>
              <a:t>80-100% = green</a:t>
            </a:r>
          </a:p>
          <a:p>
            <a:r>
              <a:rPr lang="en-GB" baseline="0" dirty="0"/>
              <a:t>Under test or tested (where applicable) means development is complete excepting minor debug, and testing is in progress/completed</a:t>
            </a:r>
          </a:p>
          <a:p>
            <a:endParaRPr lang="en-GB" baseline="0" dirty="0"/>
          </a:p>
          <a:p>
            <a:r>
              <a:rPr lang="en-GB" baseline="0" dirty="0"/>
              <a:t>Utilisation bar charts are clipped from </a:t>
            </a:r>
            <a:r>
              <a:rPr lang="en-GB" baseline="0" dirty="0" err="1"/>
              <a:t>Vivado</a:t>
            </a: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32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Mark in</a:t>
            </a:r>
            <a:r>
              <a:rPr lang="en-GB" baseline="0" dirty="0"/>
              <a:t> Not Done, In Progress or Done,</a:t>
            </a:r>
          </a:p>
          <a:p>
            <a:r>
              <a:rPr lang="en-GB" baseline="0" dirty="0"/>
              <a:t>Where “Done” means you don’t need to repeat any aspect of this test before moving to the next stage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62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9th April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Ian Brawn on behalf of TDAQ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666E0-3748-4B93-8AB7-70CF679EC14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4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028733"/>
            <a:ext cx="7773987" cy="5280587"/>
          </a:xfrm>
        </p:spPr>
        <p:txBody>
          <a:bodyPr>
            <a:normAutofit/>
          </a:bodyPr>
          <a:lstStyle>
            <a:lvl1pPr>
              <a:tabLst>
                <a:tab pos="2332038" algn="l"/>
              </a:tabLst>
              <a:defRPr sz="1400">
                <a:solidFill>
                  <a:schemeClr val="tx1"/>
                </a:solidFill>
              </a:defRPr>
            </a:lvl1pPr>
            <a:lvl2pPr>
              <a:tabLst>
                <a:tab pos="2332038" algn="l"/>
              </a:tabLst>
              <a:defRPr sz="1400">
                <a:solidFill>
                  <a:schemeClr val="tx1"/>
                </a:solidFill>
              </a:defRPr>
            </a:lvl2pPr>
            <a:lvl3pPr>
              <a:tabLst>
                <a:tab pos="2332038" algn="l"/>
              </a:tabLst>
              <a:defRPr sz="1400">
                <a:solidFill>
                  <a:schemeClr val="tx1"/>
                </a:solidFill>
              </a:defRPr>
            </a:lvl3pPr>
            <a:lvl4pPr>
              <a:tabLst>
                <a:tab pos="2332038" algn="l"/>
              </a:tabLst>
              <a:defRPr sz="1400">
                <a:solidFill>
                  <a:schemeClr val="tx1"/>
                </a:solidFill>
              </a:defRPr>
            </a:lvl4pPr>
            <a:lvl5pPr>
              <a:tabLst>
                <a:tab pos="2332038" algn="l"/>
              </a:tabLst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9th April 2019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Ian Brawn on behalf of TDAQ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200F4-7126-4C3D-8CA1-F14F19D3043A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78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9th April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Ian Brawn on behalf of TDAQ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374C3-D940-4781-8C72-4D7EB71E92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8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25344"/>
            <a:ext cx="1905000" cy="288032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9th April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25344"/>
            <a:ext cx="2895600" cy="288032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Ian Brawn on behalf of TDAQ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5344"/>
            <a:ext cx="1905000" cy="288032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5E21D549-2F03-4E97-8DCF-B6692037197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7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us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80" y="7465"/>
            <a:ext cx="8603840" cy="757239"/>
          </a:xfrm>
        </p:spPr>
        <p:txBody>
          <a:bodyPr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28733"/>
            <a:ext cx="3810000" cy="5280587"/>
          </a:xfrm>
        </p:spPr>
        <p:txBody>
          <a:bodyPr>
            <a:normAutofit/>
          </a:bodyPr>
          <a:lstStyle>
            <a:lvl1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1pPr>
            <a:lvl2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2pPr>
            <a:lvl3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3pPr>
            <a:lvl4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4pPr>
            <a:lvl5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9th April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Ian Brawn on behalf of TDAQ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200F4-7126-4C3D-8CA1-F14F19D3043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028733"/>
            <a:ext cx="3810000" cy="5288261"/>
          </a:xfrm>
        </p:spPr>
        <p:txBody>
          <a:bodyPr>
            <a:normAutofit/>
          </a:bodyPr>
          <a:lstStyle>
            <a:lvl1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1pPr>
            <a:lvl2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2pPr>
            <a:lvl3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3pPr>
            <a:lvl4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4pPr>
            <a:lvl5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60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90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53336"/>
            <a:ext cx="19050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solidFill>
                  <a:schemeClr val="bg2"/>
                </a:solidFill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9th April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336"/>
            <a:ext cx="28956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2"/>
                </a:solidFill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Ian Brawn on behalf of TDAQ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336"/>
            <a:ext cx="19050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2"/>
                </a:solidFill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A416C765-0516-4C25-8B63-FA683B77E2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7465"/>
            <a:ext cx="8784976" cy="75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84314"/>
            <a:ext cx="7772400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4" r:id="rId4"/>
    <p:sldLayoutId id="2147483652" r:id="rId5"/>
    <p:sldLayoutId id="2147483663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ucida Sans" pitchFamily="34" charset="0"/>
          <a:ea typeface="ヒラギノ角ゴ Pro W3" pitchFamily="84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ucida Sans" pitchFamily="34" charset="0"/>
          <a:ea typeface="ヒラギノ角ゴ Pro W3" pitchFamily="84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ucida Sans" pitchFamily="34" charset="0"/>
          <a:ea typeface="ヒラギノ角ゴ Pro W3" pitchFamily="84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ucida Sans" pitchFamily="34" charset="0"/>
          <a:ea typeface="ヒラギノ角ゴ Pro W3" pitchFamily="84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ucida Sans" pitchFamily="34" charset="0"/>
          <a:ea typeface="ヒラギノ角ゴ Pro W3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ucida Sans" pitchFamily="34" charset="0"/>
          <a:ea typeface="ヒラギノ角ゴ Pro W3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ucida Sans" pitchFamily="34" charset="0"/>
          <a:ea typeface="ヒラギノ角ゴ Pro W3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ucida Sans" pitchFamily="34" charset="0"/>
          <a:ea typeface="ヒラギノ角ゴ Pro W3" pitchFamily="84" charset="-128"/>
        </a:defRPr>
      </a:lvl9pPr>
    </p:titleStyle>
    <p:bodyStyle>
      <a:lvl1pPr marL="177800" indent="-177800" algn="l" rtl="0" eaLnBrk="0" fontAlgn="base" hangingPunct="0">
        <a:spcBef>
          <a:spcPts val="1200"/>
        </a:spcBef>
        <a:spcAft>
          <a:spcPct val="0"/>
        </a:spcAft>
        <a:buFont typeface="Arial" charset="0"/>
        <a:buChar char="•"/>
        <a:defRPr sz="1800">
          <a:solidFill>
            <a:srgbClr val="000066"/>
          </a:solidFill>
          <a:latin typeface="+mn-lt"/>
          <a:ea typeface="+mn-ea"/>
          <a:cs typeface="ヒラギノ角ゴ Pro W3"/>
        </a:defRPr>
      </a:lvl1pPr>
      <a:lvl2pPr marL="355600" indent="-1778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rgbClr val="006600"/>
          </a:solidFill>
          <a:latin typeface="+mn-lt"/>
          <a:ea typeface="+mn-ea"/>
          <a:cs typeface="ヒラギノ角ゴ Pro W3"/>
        </a:defRPr>
      </a:lvl2pPr>
      <a:lvl3pPr marL="534988" indent="-179388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660066"/>
          </a:solidFill>
          <a:latin typeface="+mn-lt"/>
          <a:ea typeface="+mn-ea"/>
          <a:cs typeface="ヒラギノ角ゴ Pro W3"/>
        </a:defRPr>
      </a:lvl3pPr>
      <a:lvl4pPr marL="712788" indent="-1778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ヒラギノ角ゴ Pro W3"/>
        </a:defRPr>
      </a:lvl4pPr>
      <a:lvl5pPr marL="903288" indent="-1905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29292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29292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29292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179640" y="7560"/>
            <a:ext cx="8784000" cy="75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L1Topo Firmware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323640" y="836640"/>
            <a:ext cx="4896432" cy="561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marL="177840" indent="-1767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Proc FPGA Development status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55680" lvl="1" indent="-17676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/>
              <a:buChar char="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Realtime data path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	</a:t>
            </a:r>
            <a:r>
              <a:rPr lang="en-US" sz="1400" b="0" strike="noStrike" spc="-1" dirty="0">
                <a:solidFill>
                  <a:srgbClr val="339933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90%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4960" lvl="2" indent="-1782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/>
              <a:buChar char="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MGTs                         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	</a:t>
            </a:r>
            <a:r>
              <a:rPr lang="en-US" sz="1400" b="0" strike="noStrike" spc="-1" dirty="0">
                <a:solidFill>
                  <a:srgbClr val="339933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100% / Under Test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Decoding of input TOBs</a:t>
            </a:r>
            <a:r>
              <a:rPr lang="en-US" sz="1400" spc="-1" dirty="0">
                <a:solidFill>
                  <a:srgbClr val="339933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	</a:t>
            </a:r>
            <a:r>
              <a:rPr lang="en-US" sz="1400" b="0" strike="noStrike" spc="-1" dirty="0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85%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4960" lvl="2" indent="-1782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/>
              <a:buChar char="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Baseline Algorithms</a:t>
            </a:r>
            <a:r>
              <a:rPr lang="en-US" sz="1400" b="0" strike="noStrike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	</a:t>
            </a:r>
            <a:r>
              <a:rPr lang="en-US" sz="1400" b="0" strike="noStrike" spc="-1" dirty="0">
                <a:solidFill>
                  <a:srgbClr val="339933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100%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55680" lvl="1" indent="-17676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/>
              <a:buChar char="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Readout path	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4960" lvl="2" indent="-1782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/>
              <a:buChar char="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Data Merging	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	</a:t>
            </a:r>
            <a:r>
              <a:rPr lang="en-US" sz="1400" b="0" strike="noStrike" spc="-1" dirty="0">
                <a:solidFill>
                  <a:srgbClr val="339933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80%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4960" lvl="2" indent="-1782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/>
              <a:buChar char="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Packet creation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		</a:t>
            </a:r>
            <a:r>
              <a:rPr lang="en-US" sz="1400" b="0" strike="noStrike" spc="-1" dirty="0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60%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4960" lvl="2" indent="-1782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/>
              <a:buChar char="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Register definitions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	</a:t>
            </a:r>
            <a:r>
              <a:rPr lang="en-US" sz="1400" b="0" strike="noStrike" spc="-1" dirty="0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70%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4960" lvl="2" indent="-1782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/>
              <a:buChar char="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ROD interface</a:t>
            </a:r>
            <a:r>
              <a:rPr lang="en-US" sz="1400" b="0" strike="noStrike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	</a:t>
            </a:r>
            <a:r>
              <a:rPr lang="en-US" sz="1400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	</a:t>
            </a:r>
            <a:r>
              <a:rPr lang="en-US" sz="1400" spc="-1" dirty="0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6</a:t>
            </a:r>
            <a:r>
              <a:rPr lang="en-US" sz="1400" b="0" strike="noStrike" spc="-1" dirty="0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0%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55680" lvl="1" indent="-17676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/>
              <a:buChar char="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Control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	        	</a:t>
            </a:r>
            <a:r>
              <a:rPr lang="en-US" sz="1400" b="0" strike="noStrike" spc="-1" dirty="0">
                <a:solidFill>
                  <a:srgbClr val="339933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Under test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7840" indent="-1767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Control FPGA (v.2=7-series, v.3=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UltraScale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+)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55680" lvl="1" indent="-17676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/>
              <a:buChar char="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Ethernet /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IPbus</a:t>
            </a:r>
            <a:r>
              <a:rPr lang="en-US" sz="1400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	v.2 	100%</a:t>
            </a:r>
            <a:br>
              <a:rPr lang="en-US" sz="1400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</a:br>
            <a:r>
              <a:rPr lang="en-US" sz="1400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		</a:t>
            </a:r>
            <a:r>
              <a:rPr lang="en-US" sz="1400" spc="-1" dirty="0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</a:rPr>
              <a:t>v.3 	50%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55680" lvl="1" indent="-176760">
              <a:spcBef>
                <a:spcPts val="281"/>
              </a:spcBef>
              <a:buClr>
                <a:srgbClr val="000000"/>
              </a:buClr>
              <a:buFont typeface="Symbol"/>
              <a:buChar char="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Board Monitoring	</a:t>
            </a:r>
            <a:r>
              <a:rPr lang="en-US" sz="1400" b="0" strike="noStrike" spc="-1" dirty="0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(v.3) 	5</a:t>
            </a:r>
            <a:r>
              <a:rPr lang="en-US" sz="1400" spc="-1" dirty="0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</a:rPr>
              <a:t>0%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7840" indent="-1767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Status summary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55680" lvl="1" indent="-17676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/>
              <a:buChar char="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Redistribution of algorithms studied</a:t>
            </a:r>
          </a:p>
          <a:p>
            <a:pPr marL="355680" lvl="1" indent="-17676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/>
              <a:buChar char=""/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Interfaces successfully tested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"/>
              <a:ea typeface="ヒラギノ角ゴ Pro W3"/>
            </a:endParaRPr>
          </a:p>
          <a:p>
            <a:pPr marL="355680" lvl="1" indent="-17676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/>
              <a:buChar char=""/>
            </a:pPr>
            <a:r>
              <a:rPr lang="de-DE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Control F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/W activities on v.3 will resume once new Topo module is running w. mezzanine v.3  (Nov.)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7840" indent="-1767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Next steps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55680" lvl="1" indent="-17676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/>
              <a:buChar char="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Finalizing decoding of input TOBs 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55680" lvl="1" indent="-17676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/>
              <a:buChar char="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Final integration Infrastructure,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Algos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, Readout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3"/>
          <p:cNvSpPr/>
          <p:nvPr/>
        </p:nvSpPr>
        <p:spPr>
          <a:xfrm>
            <a:off x="685800" y="6453360"/>
            <a:ext cx="1904040" cy="286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9th April 2019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4"/>
          <p:cNvSpPr/>
          <p:nvPr/>
        </p:nvSpPr>
        <p:spPr>
          <a:xfrm>
            <a:off x="3124080" y="6453360"/>
            <a:ext cx="2894400" cy="286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Ian Brawn on behalf of TDAQ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5"/>
          <p:cNvSpPr/>
          <p:nvPr/>
        </p:nvSpPr>
        <p:spPr>
          <a:xfrm>
            <a:off x="6553080" y="6453360"/>
            <a:ext cx="1904040" cy="286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6"/>
          <p:cNvSpPr/>
          <p:nvPr/>
        </p:nvSpPr>
        <p:spPr>
          <a:xfrm>
            <a:off x="5120640" y="1435320"/>
            <a:ext cx="3994920" cy="88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Resource utilization: Topological Algorithms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Compare old and new distribution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ヒラギノ角ゴ Pro W3"/>
              </a:rPr>
              <a:t>Goal to distribute resource utilization evenly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7"/>
          <p:cNvSpPr/>
          <p:nvPr/>
        </p:nvSpPr>
        <p:spPr>
          <a:xfrm>
            <a:off x="5669280" y="5583960"/>
            <a:ext cx="3108240" cy="358920"/>
          </a:xfrm>
          <a:prstGeom prst="rect">
            <a:avLst/>
          </a:prstGeom>
          <a:solidFill>
            <a:schemeClr val="lt1"/>
          </a:solidFill>
          <a:ln w="12600">
            <a:solidFill>
              <a:schemeClr val="dk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" tIns="46800" rIns="36000" bIns="45000" anchor="ctr"/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Lucida Sans"/>
                <a:ea typeface="Droid Sans Fallback"/>
              </a:rPr>
              <a:t>Topo LUT utilization for the topological FPGAs</a:t>
            </a:r>
            <a:endParaRPr lang="en-U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2" name="Grafik 161"/>
          <p:cNvPicPr/>
          <p:nvPr/>
        </p:nvPicPr>
        <p:blipFill>
          <a:blip r:embed="rId3"/>
          <a:stretch/>
        </p:blipFill>
        <p:spPr>
          <a:xfrm>
            <a:off x="5147640" y="2459880"/>
            <a:ext cx="3812760" cy="2968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576672" y="7465"/>
            <a:ext cx="7990656" cy="757239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L1Topo Software, Documentation &amp;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Software	</a:t>
            </a:r>
          </a:p>
          <a:p>
            <a:pPr lvl="1"/>
            <a:r>
              <a:rPr lang="en-GB" dirty="0"/>
              <a:t>Register map (XML)	</a:t>
            </a:r>
            <a:r>
              <a:rPr lang="en-US" spc="-1" dirty="0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</a:rPr>
              <a:t>50%</a:t>
            </a:r>
          </a:p>
          <a:p>
            <a:pPr lvl="1"/>
            <a:r>
              <a:rPr lang="en-GB" dirty="0"/>
              <a:t>Module Control Package	</a:t>
            </a:r>
            <a:r>
              <a:rPr lang="en-US" spc="-1" dirty="0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</a:rPr>
              <a:t>50%</a:t>
            </a:r>
          </a:p>
          <a:p>
            <a:pPr lvl="1"/>
            <a:r>
              <a:rPr lang="en-GB" dirty="0"/>
              <a:t>Calibration Database Tools	</a:t>
            </a:r>
            <a:r>
              <a:rPr lang="en-GB" dirty="0">
                <a:solidFill>
                  <a:srgbClr val="FF0000"/>
                </a:solidFill>
              </a:rPr>
              <a:t>?????</a:t>
            </a:r>
          </a:p>
          <a:p>
            <a:pPr lvl="1"/>
            <a:r>
              <a:rPr lang="en-GB" dirty="0"/>
              <a:t>Connectivity Database Tools	</a:t>
            </a:r>
            <a:r>
              <a:rPr lang="en-GB" dirty="0">
                <a:solidFill>
                  <a:srgbClr val="FF0000"/>
                </a:solidFill>
              </a:rPr>
              <a:t>?????</a:t>
            </a:r>
          </a:p>
          <a:p>
            <a:pPr lvl="1"/>
            <a:r>
              <a:rPr lang="en-GB" dirty="0"/>
              <a:t>SW-ROD Plugin	</a:t>
            </a:r>
            <a:r>
              <a:rPr lang="en-GB" dirty="0">
                <a:solidFill>
                  <a:srgbClr val="FF0000"/>
                </a:solidFill>
              </a:rPr>
              <a:t>?????</a:t>
            </a:r>
          </a:p>
          <a:p>
            <a:pPr lvl="1"/>
            <a:r>
              <a:rPr lang="en-GB" dirty="0"/>
              <a:t>Diagnostics Tools	</a:t>
            </a:r>
            <a:r>
              <a:rPr lang="en-US" spc="-1" dirty="0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</a:rPr>
              <a:t>50% 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Monitoring Histograms	</a:t>
            </a:r>
            <a:r>
              <a:rPr lang="en-GB" dirty="0">
                <a:solidFill>
                  <a:srgbClr val="FF0000"/>
                </a:solidFill>
              </a:rPr>
              <a:t>0%</a:t>
            </a:r>
          </a:p>
          <a:p>
            <a:pPr lvl="1"/>
            <a:r>
              <a:rPr lang="en-GB" dirty="0"/>
              <a:t>Test Vector Generation	</a:t>
            </a:r>
            <a:r>
              <a:rPr lang="en-GB" dirty="0">
                <a:solidFill>
                  <a:srgbClr val="FF0000"/>
                </a:solidFill>
              </a:rPr>
              <a:t>0%</a:t>
            </a:r>
          </a:p>
          <a:p>
            <a:pPr lvl="1"/>
            <a:r>
              <a:rPr lang="en-GB" dirty="0"/>
              <a:t>Bit-wise simulation	</a:t>
            </a:r>
            <a:r>
              <a:rPr lang="en-GB" dirty="0">
                <a:solidFill>
                  <a:srgbClr val="FF0000"/>
                </a:solidFill>
              </a:rPr>
              <a:t>* %</a:t>
            </a:r>
          </a:p>
          <a:p>
            <a:r>
              <a:rPr lang="en-GB" dirty="0"/>
              <a:t>Documentation	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User Manual	</a:t>
            </a:r>
            <a:r>
              <a:rPr lang="en-GB" dirty="0">
                <a:solidFill>
                  <a:srgbClr val="FF0000"/>
                </a:solidFill>
              </a:rPr>
              <a:t>0%</a:t>
            </a:r>
          </a:p>
          <a:p>
            <a:pPr lvl="1"/>
            <a:r>
              <a:rPr lang="en-GB" dirty="0"/>
              <a:t>Data Formats	</a:t>
            </a:r>
            <a:r>
              <a:rPr lang="en-US" spc="-1" dirty="0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</a:rPr>
              <a:t>70% ?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/>
            <a:r>
              <a:rPr lang="en-GB" dirty="0"/>
              <a:t>Algorithm Specification	</a:t>
            </a:r>
            <a:r>
              <a:rPr lang="en-US" spc="-1" dirty="0">
                <a:solidFill>
                  <a:srgbClr val="339933"/>
                </a:solidFill>
                <a:uFill>
                  <a:solidFill>
                    <a:srgbClr val="FFFFFF"/>
                  </a:solidFill>
                </a:uFill>
              </a:rPr>
              <a:t>80%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9th April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Ian Brawn on behalf of TDAQ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0F4-7126-4C3D-8CA1-F14F19D3043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Integration	</a:t>
            </a:r>
          </a:p>
          <a:p>
            <a:pPr lvl="1"/>
            <a:r>
              <a:rPr lang="en-GB" dirty="0"/>
              <a:t>eFEX	</a:t>
            </a:r>
            <a:r>
              <a:rPr lang="en-US" spc="-1" dirty="0">
                <a:solidFill>
                  <a:srgbClr val="339933"/>
                </a:solidFill>
                <a:uFill>
                  <a:solidFill>
                    <a:srgbClr val="FFFFFF"/>
                  </a:solidFill>
                </a:uFill>
              </a:rPr>
              <a:t>90 % </a:t>
            </a:r>
            <a:r>
              <a:rPr lang="en-GB" dirty="0" err="1"/>
              <a:t>jFEX</a:t>
            </a:r>
            <a:r>
              <a:rPr lang="en-GB" dirty="0"/>
              <a:t>	</a:t>
            </a:r>
            <a:r>
              <a:rPr lang="en-US" spc="-1" dirty="0">
                <a:solidFill>
                  <a:srgbClr val="339933"/>
                </a:solidFill>
                <a:uFill>
                  <a:solidFill>
                    <a:srgbClr val="FFFFFF"/>
                  </a:solidFill>
                </a:uFill>
              </a:rPr>
              <a:t>98 % </a:t>
            </a:r>
            <a:r>
              <a:rPr lang="en-GB" dirty="0" err="1"/>
              <a:t>gFEX</a:t>
            </a:r>
            <a:r>
              <a:rPr lang="en-GB" dirty="0"/>
              <a:t>	</a:t>
            </a:r>
            <a:r>
              <a:rPr lang="en-US" spc="-1" dirty="0">
                <a:solidFill>
                  <a:srgbClr val="339933"/>
                </a:solidFill>
                <a:uFill>
                  <a:solidFill>
                    <a:srgbClr val="FFFFFF"/>
                  </a:solidFill>
                </a:uFill>
              </a:rPr>
              <a:t>80 % </a:t>
            </a:r>
            <a:r>
              <a:rPr lang="en-GB" dirty="0"/>
              <a:t>CTP/MUCTPI	</a:t>
            </a:r>
            <a:r>
              <a:rPr lang="en-GB" dirty="0">
                <a:solidFill>
                  <a:srgbClr val="FF0000"/>
                </a:solidFill>
              </a:rPr>
              <a:t>30 %</a:t>
            </a:r>
          </a:p>
          <a:p>
            <a:pPr lvl="1"/>
            <a:r>
              <a:rPr lang="en-GB" dirty="0"/>
              <a:t>DCS	</a:t>
            </a:r>
            <a:r>
              <a:rPr lang="en-GB" dirty="0">
                <a:solidFill>
                  <a:srgbClr val="FF0000"/>
                </a:solidFill>
              </a:rPr>
              <a:t>0 %</a:t>
            </a:r>
            <a:endParaRPr lang="en-GB" dirty="0"/>
          </a:p>
          <a:p>
            <a:pPr lvl="1"/>
            <a:r>
              <a:rPr lang="en-GB" dirty="0"/>
              <a:t>Hub/ROD TTC	</a:t>
            </a:r>
            <a:r>
              <a:rPr lang="en-GB" dirty="0">
                <a:solidFill>
                  <a:srgbClr val="FF0000"/>
                </a:solidFill>
              </a:rPr>
              <a:t>?? %</a:t>
            </a:r>
            <a:endParaRPr lang="en-GB" dirty="0"/>
          </a:p>
          <a:p>
            <a:pPr lvl="1"/>
            <a:r>
              <a:rPr lang="en-GB" dirty="0"/>
              <a:t>Hub/ROD readout	</a:t>
            </a:r>
            <a:r>
              <a:rPr lang="en-GB" dirty="0">
                <a:solidFill>
                  <a:srgbClr val="FF0000"/>
                </a:solidFill>
              </a:rPr>
              <a:t>?? %</a:t>
            </a:r>
            <a:endParaRPr lang="en-GB" dirty="0"/>
          </a:p>
          <a:p>
            <a:pPr lvl="1"/>
            <a:r>
              <a:rPr lang="en-GB" dirty="0"/>
              <a:t>FELIX	</a:t>
            </a:r>
            <a:r>
              <a:rPr lang="en-GB" dirty="0">
                <a:solidFill>
                  <a:srgbClr val="FF0000"/>
                </a:solidFill>
              </a:rPr>
              <a:t>0 %</a:t>
            </a:r>
            <a:endParaRPr lang="en-GB" dirty="0"/>
          </a:p>
          <a:p>
            <a:pPr lvl="1"/>
            <a:r>
              <a:rPr lang="en-GB" dirty="0" err="1"/>
              <a:t>SwROD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0 %</a:t>
            </a:r>
            <a:endParaRPr lang="en-GB" dirty="0"/>
          </a:p>
          <a:p>
            <a:pPr lvl="1"/>
            <a:r>
              <a:rPr lang="en-GB" dirty="0"/>
              <a:t>TDAQ	</a:t>
            </a:r>
            <a:r>
              <a:rPr lang="en-GB" dirty="0">
                <a:solidFill>
                  <a:srgbClr val="FF0000"/>
                </a:solidFill>
              </a:rPr>
              <a:t>0 %</a:t>
            </a:r>
          </a:p>
          <a:p>
            <a:pPr marL="177800" lvl="1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177800" lvl="1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177800" lvl="1" indent="0">
              <a:buNone/>
            </a:pPr>
            <a:r>
              <a:rPr lang="en-GB" dirty="0">
                <a:solidFill>
                  <a:srgbClr val="FF0000"/>
                </a:solidFill>
              </a:rPr>
              <a:t>Note: L1Topo Software derived from </a:t>
            </a:r>
            <a:r>
              <a:rPr lang="en-GB" dirty="0" err="1">
                <a:solidFill>
                  <a:srgbClr val="FF0000"/>
                </a:solidFill>
              </a:rPr>
              <a:t>jFEX</a:t>
            </a:r>
            <a:r>
              <a:rPr lang="en-GB" dirty="0">
                <a:solidFill>
                  <a:srgbClr val="FF0000"/>
                </a:solidFill>
              </a:rPr>
              <a:t>. Please refer to </a:t>
            </a:r>
            <a:r>
              <a:rPr lang="en-GB" dirty="0" err="1">
                <a:solidFill>
                  <a:srgbClr val="FF0000"/>
                </a:solidFill>
              </a:rPr>
              <a:t>jFEX</a:t>
            </a:r>
            <a:r>
              <a:rPr lang="en-GB" dirty="0">
                <a:solidFill>
                  <a:srgbClr val="FF0000"/>
                </a:solidFill>
              </a:rPr>
              <a:t> status. We expect to have it migrate to </a:t>
            </a:r>
            <a:r>
              <a:rPr lang="en-GB" dirty="0" err="1">
                <a:solidFill>
                  <a:srgbClr val="FF0000"/>
                </a:solidFill>
              </a:rPr>
              <a:t>Topo</a:t>
            </a:r>
            <a:r>
              <a:rPr lang="en-GB" dirty="0">
                <a:solidFill>
                  <a:srgbClr val="FF0000"/>
                </a:solidFill>
              </a:rPr>
              <a:t> in 1</a:t>
            </a:r>
            <a:r>
              <a:rPr lang="en-GB" baseline="30000" dirty="0">
                <a:solidFill>
                  <a:srgbClr val="FF0000"/>
                </a:solidFill>
              </a:rPr>
              <a:t>st</a:t>
            </a:r>
            <a:r>
              <a:rPr lang="en-GB" dirty="0">
                <a:solidFill>
                  <a:srgbClr val="FF0000"/>
                </a:solidFill>
              </a:rPr>
              <a:t> week of November. Fall-back: standalone control and monitoring tools.</a:t>
            </a:r>
          </a:p>
          <a:p>
            <a:pPr marL="177800" lvl="1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6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STF Slice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620689"/>
            <a:ext cx="7773987" cy="568863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TREX–eFEX protocol test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TREX–gFEX protocol test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TREX–jFEX protocol test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eFEX–</a:t>
            </a:r>
            <a:r>
              <a:rPr lang="en-GB" dirty="0" err="1"/>
              <a:t>Topo</a:t>
            </a:r>
            <a:r>
              <a:rPr lang="en-GB" dirty="0"/>
              <a:t> protocol test	</a:t>
            </a:r>
            <a:r>
              <a:rPr lang="en-GB" dirty="0">
                <a:solidFill>
                  <a:srgbClr val="00B050"/>
                </a:solidFill>
              </a:rPr>
              <a:t>Done +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gFEX–</a:t>
            </a:r>
            <a:r>
              <a:rPr lang="en-GB" dirty="0" err="1"/>
              <a:t>Topo</a:t>
            </a:r>
            <a:r>
              <a:rPr lang="en-GB" dirty="0"/>
              <a:t> protocol test	</a:t>
            </a:r>
            <a:r>
              <a:rPr lang="en-GB" dirty="0">
                <a:solidFill>
                  <a:srgbClr val="00B050"/>
                </a:solidFill>
              </a:rPr>
              <a:t>Almost done *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jFEX–</a:t>
            </a:r>
            <a:r>
              <a:rPr lang="en-GB" dirty="0" err="1"/>
              <a:t>Topo</a:t>
            </a:r>
            <a:r>
              <a:rPr lang="en-GB" dirty="0"/>
              <a:t> protocol test	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 err="1"/>
              <a:t>eFEX</a:t>
            </a:r>
            <a:r>
              <a:rPr lang="en-GB" dirty="0"/>
              <a:t> Readout RT data → ROD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gFEX Readout RT data → FELIX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jFEX Readout RT data → ROD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 err="1"/>
              <a:t>Topo</a:t>
            </a:r>
            <a:r>
              <a:rPr lang="en-GB" dirty="0"/>
              <a:t> Readout RT data → ROD	</a:t>
            </a:r>
            <a:r>
              <a:rPr lang="en-GB" dirty="0">
                <a:solidFill>
                  <a:srgbClr val="CC9900"/>
                </a:solidFill>
              </a:rPr>
              <a:t>In progress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 Readout RT data → FELIX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eFEX data → FELIX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jFEX/</a:t>
            </a:r>
            <a:r>
              <a:rPr lang="en-GB" dirty="0" err="1"/>
              <a:t>Topo</a:t>
            </a:r>
            <a:r>
              <a:rPr lang="en-GB" dirty="0"/>
              <a:t> data → FELIX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FELIX → SW ROD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Data extraction from SW ROD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Full eFEX readout path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Full jFEX readout path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Full </a:t>
            </a:r>
            <a:r>
              <a:rPr lang="en-GB" dirty="0" err="1"/>
              <a:t>Topo</a:t>
            </a:r>
            <a:r>
              <a:rPr lang="en-GB" dirty="0"/>
              <a:t> readout path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Full gFEX readout path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Full TREX readout path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eFEX–</a:t>
            </a:r>
            <a:r>
              <a:rPr lang="en-GB" dirty="0" err="1"/>
              <a:t>Topo</a:t>
            </a:r>
            <a:r>
              <a:rPr lang="en-GB" dirty="0"/>
              <a:t>–Readout test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gFEX–</a:t>
            </a:r>
            <a:r>
              <a:rPr lang="en-GB" dirty="0" err="1"/>
              <a:t>Topo</a:t>
            </a:r>
            <a:r>
              <a:rPr lang="en-GB" dirty="0"/>
              <a:t>–Readout test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jFEX–</a:t>
            </a:r>
            <a:r>
              <a:rPr lang="en-GB" dirty="0" err="1"/>
              <a:t>Topo</a:t>
            </a:r>
            <a:r>
              <a:rPr lang="en-GB" dirty="0"/>
              <a:t>–Readout test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TREX–eFEX–Readout test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TREX–gFEX–Readout test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TREX–jFEX–Readout test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TREX–eFEX–</a:t>
            </a:r>
            <a:r>
              <a:rPr lang="en-GB" dirty="0" err="1"/>
              <a:t>Topo</a:t>
            </a:r>
            <a:r>
              <a:rPr lang="en-GB" dirty="0"/>
              <a:t> Slice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TREX–gFEX–</a:t>
            </a:r>
            <a:r>
              <a:rPr lang="en-GB" dirty="0" err="1"/>
              <a:t>Topo</a:t>
            </a:r>
            <a:r>
              <a:rPr lang="en-GB" dirty="0"/>
              <a:t> Slice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TREX–jFEX–</a:t>
            </a:r>
            <a:r>
              <a:rPr lang="en-GB" dirty="0" err="1"/>
              <a:t>Topo</a:t>
            </a:r>
            <a:r>
              <a:rPr lang="en-GB" dirty="0"/>
              <a:t> Slice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Full Slice test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2963863" algn="l"/>
              </a:tabLst>
            </a:pPr>
            <a:endParaRPr lang="en-GB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2963863" algn="l"/>
              </a:tabLst>
            </a:pPr>
            <a:r>
              <a:rPr lang="en-GB" dirty="0">
                <a:solidFill>
                  <a:srgbClr val="FF0000"/>
                </a:solidFill>
              </a:rPr>
              <a:t>+: might wish to test for larger channel count, *: waiting for final agreement on exact CRC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9th April 2019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Ian Brawn on behalf of TDAQ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200F4-7126-4C3D-8CA1-F14F19D3043A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0911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Sans"/>
        <a:ea typeface="ヒラギノ角ゴ Pro W3"/>
        <a:cs typeface=""/>
      </a:majorFont>
      <a:minorFont>
        <a:latin typeface="Lucida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Bildschirmpräsentation (4:3)</PresentationFormat>
  <Paragraphs>113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Droid Sans Fallback</vt:lpstr>
      <vt:lpstr>Lucida Grande</vt:lpstr>
      <vt:lpstr>Lucida Sans</vt:lpstr>
      <vt:lpstr>Symbol</vt:lpstr>
      <vt:lpstr>ヒラギノ角ゴ Pro W3</vt:lpstr>
      <vt:lpstr>Blank Presentation</vt:lpstr>
      <vt:lpstr>PowerPoint-Präsentation</vt:lpstr>
      <vt:lpstr>L1Topo Software, Documentation &amp; Integration</vt:lpstr>
      <vt:lpstr>STF Slice Tests</vt:lpstr>
    </vt:vector>
  </TitlesOfParts>
  <Company>BMB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ian.brawn@stfc.ac.uk</dc:creator>
  <cp:lastModifiedBy>Schäfer, Dr. Ulrich</cp:lastModifiedBy>
  <cp:revision>1623</cp:revision>
  <cp:lastPrinted>2019-04-08T19:18:45Z</cp:lastPrinted>
  <dcterms:created xsi:type="dcterms:W3CDTF">2007-03-15T09:55:48Z</dcterms:created>
  <dcterms:modified xsi:type="dcterms:W3CDTF">2019-10-14T08:19:43Z</dcterms:modified>
</cp:coreProperties>
</file>