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968" r:id="rId2"/>
    <p:sldId id="983" r:id="rId3"/>
    <p:sldId id="977" r:id="rId4"/>
    <p:sldId id="984" r:id="rId5"/>
    <p:sldId id="982" r:id="rId6"/>
    <p:sldId id="985" r:id="rId7"/>
    <p:sldId id="976" r:id="rId8"/>
    <p:sldId id="986" r:id="rId9"/>
    <p:sldId id="987" r:id="rId10"/>
    <p:sldId id="988" r:id="rId11"/>
    <p:sldId id="979" r:id="rId12"/>
    <p:sldId id="989" r:id="rId13"/>
    <p:sldId id="974" r:id="rId14"/>
    <p:sldId id="975" r:id="rId15"/>
    <p:sldId id="990" r:id="rId16"/>
    <p:sldId id="991" r:id="rId1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Lucida Sans" pitchFamily="34" charset="0"/>
        <a:ea typeface="ヒラギノ角ゴ Pro W3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6600"/>
    <a:srgbClr val="FFFF99"/>
    <a:srgbClr val="0000CC"/>
    <a:srgbClr val="FFEFEF"/>
    <a:srgbClr val="E4F2F4"/>
    <a:srgbClr val="DFDFF5"/>
    <a:srgbClr val="EBFFEB"/>
    <a:srgbClr val="FFE1E1"/>
    <a:srgbClr val="CE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76303" autoAdjust="0"/>
  </p:normalViewPr>
  <p:slideViewPr>
    <p:cSldViewPr>
      <p:cViewPr varScale="1">
        <p:scale>
          <a:sx n="75" d="100"/>
          <a:sy n="75" d="100"/>
        </p:scale>
        <p:origin x="2440" y="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860" y="-8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90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0179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90" y="9720179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98A57376-5495-43B1-B00C-08033E2E44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01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31" y="2"/>
            <a:ext cx="3076671" cy="51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6763"/>
            <a:ext cx="5121275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99" y="4863475"/>
            <a:ext cx="5204306" cy="460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1870"/>
            <a:ext cx="3076671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31" y="9721870"/>
            <a:ext cx="3076671" cy="51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8" tIns="46083" rIns="92168" bIns="46083" numCol="1" anchor="b" anchorCtr="0" compatLnSpc="1">
            <a:prstTxWarp prst="textNoShape">
              <a:avLst/>
            </a:prstTxWarp>
          </a:bodyPr>
          <a:lstStyle>
            <a:lvl1pPr algn="r" defTabSz="922231" eaLnBrk="0" hangingPunct="0">
              <a:defRPr sz="11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10E5F25F-3CB9-4888-9669-D2AEA33B5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07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</a:t>
            </a:r>
            <a:r>
              <a:rPr lang="en-GB" dirty="0" smtClean="0"/>
              <a:t>:</a:t>
            </a:r>
          </a:p>
          <a:p>
            <a:r>
              <a:rPr lang="en-GB" dirty="0" smtClean="0"/>
              <a:t>If </a:t>
            </a:r>
            <a:r>
              <a:rPr lang="en-GB" dirty="0" smtClean="0"/>
              <a:t>item</a:t>
            </a:r>
            <a:r>
              <a:rPr lang="en-GB" baseline="0" dirty="0" smtClean="0"/>
              <a:t> </a:t>
            </a:r>
            <a:r>
              <a:rPr lang="en-GB" baseline="0" dirty="0" smtClean="0"/>
              <a:t>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</a:t>
            </a:r>
            <a:r>
              <a:rPr lang="en-GB" baseline="0" dirty="0" smtClean="0"/>
              <a:t>(where applicable) means </a:t>
            </a:r>
            <a:r>
              <a:rPr lang="en-GB" baseline="0" dirty="0" smtClean="0"/>
              <a:t>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79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42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66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78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79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96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Mark in</a:t>
            </a:r>
            <a:r>
              <a:rPr lang="en-GB" baseline="0" dirty="0" smtClean="0"/>
              <a:t> Not Done, In Progress or Done,</a:t>
            </a:r>
          </a:p>
          <a:p>
            <a:r>
              <a:rPr lang="en-GB" baseline="0" dirty="0" smtClean="0"/>
              <a:t>Where “Done” means you don’t need to repeat any aspect of this test before moving to the next stage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8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24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33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2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4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9013" y="766763"/>
            <a:ext cx="5121275" cy="384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smtClean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78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32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Status:</a:t>
            </a:r>
          </a:p>
          <a:p>
            <a:r>
              <a:rPr lang="en-GB" dirty="0" smtClean="0"/>
              <a:t>If item</a:t>
            </a:r>
            <a:r>
              <a:rPr lang="en-GB" baseline="0" dirty="0" smtClean="0"/>
              <a:t> is in development, make a rough estimate of how complete development is, and colour-code it:</a:t>
            </a:r>
            <a:endParaRPr lang="en-GB" dirty="0" smtClean="0"/>
          </a:p>
          <a:p>
            <a:r>
              <a:rPr lang="en-GB" dirty="0" smtClean="0"/>
              <a:t>0-30%</a:t>
            </a:r>
            <a:r>
              <a:rPr lang="en-GB" baseline="0" dirty="0" smtClean="0"/>
              <a:t> = red</a:t>
            </a:r>
          </a:p>
          <a:p>
            <a:r>
              <a:rPr lang="en-GB" baseline="0" dirty="0" smtClean="0"/>
              <a:t>40-70% = amber</a:t>
            </a:r>
          </a:p>
          <a:p>
            <a:r>
              <a:rPr lang="en-GB" baseline="0" dirty="0" smtClean="0"/>
              <a:t>80-100% = green</a:t>
            </a:r>
          </a:p>
          <a:p>
            <a:r>
              <a:rPr lang="en-GB" baseline="0" dirty="0" smtClean="0"/>
              <a:t>Under test or tested (where applicable) means development is complete excepting minor debug, and testing is in progress/completed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Utilisation bar charts are clipped from </a:t>
            </a:r>
            <a:r>
              <a:rPr lang="en-GB" baseline="0" dirty="0" err="1" smtClean="0"/>
              <a:t>Vivado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5F25F-3CB9-4888-9669-D2AEA33B53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54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666E0-3748-4B93-8AB7-70CF679EC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4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028733"/>
            <a:ext cx="7773987" cy="5280587"/>
          </a:xfrm>
        </p:spPr>
        <p:txBody>
          <a:bodyPr>
            <a:normAutofit/>
          </a:bodyPr>
          <a:lstStyle>
            <a:lvl1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9th April 2019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Ian Brawn on behalf of TDAQ</a:t>
            </a:r>
            <a:endParaRPr lang="en-US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200F4-7126-4C3D-8CA1-F14F19D3043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8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374C3-D940-4781-8C72-4D7EB71E9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8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525344"/>
            <a:ext cx="1905000" cy="288032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25344"/>
            <a:ext cx="2895600" cy="288032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Ian Brawn on behalf of TDAQ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25344"/>
            <a:ext cx="1905000" cy="288032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E21D549-2F03-4E97-8DCF-B669203719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7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us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028733"/>
            <a:ext cx="4247827" cy="5280587"/>
          </a:xfrm>
        </p:spPr>
        <p:txBody>
          <a:bodyPr>
            <a:normAutofit/>
          </a:bodyPr>
          <a:lstStyle>
            <a:lvl1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2332038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9th April 2019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Ian Brawn on behalf of TDAQ</a:t>
            </a:r>
            <a:endParaRPr lang="en-US">
              <a:solidFill>
                <a:srgbClr val="80808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200F4-7126-4C3D-8CA1-F14F19D3043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8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us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80" y="7465"/>
            <a:ext cx="8603840" cy="757239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28733"/>
            <a:ext cx="3810000" cy="5280587"/>
          </a:xfrm>
        </p:spPr>
        <p:txBody>
          <a:bodyPr>
            <a:normAutofit/>
          </a:bodyPr>
          <a:lstStyle>
            <a:lvl1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200F4-7126-4C3D-8CA1-F14F19D30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028733"/>
            <a:ext cx="3810000" cy="5288261"/>
          </a:xfrm>
        </p:spPr>
        <p:txBody>
          <a:bodyPr>
            <a:normAutofit/>
          </a:bodyPr>
          <a:lstStyle>
            <a:lvl1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1pPr>
            <a:lvl2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2pPr>
            <a:lvl3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3pPr>
            <a:lvl4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4pPr>
            <a:lvl5pPr>
              <a:tabLst>
                <a:tab pos="3054350" algn="l"/>
              </a:tabLst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60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53336"/>
            <a:ext cx="19050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solidFill>
                  <a:schemeClr val="bg2"/>
                </a:solidFill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336"/>
            <a:ext cx="28956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2"/>
                </a:solidFill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336"/>
            <a:ext cx="19050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A416C765-0516-4C25-8B63-FA683B77E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7465"/>
            <a:ext cx="8784976" cy="75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84314"/>
            <a:ext cx="7772400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4" r:id="rId4"/>
    <p:sldLayoutId id="2147483660" r:id="rId5"/>
    <p:sldLayoutId id="2147483652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Lucida Sans" pitchFamily="34" charset="0"/>
          <a:ea typeface="ヒラギノ角ゴ Pro W3" pitchFamily="84" charset="-128"/>
        </a:defRPr>
      </a:lvl9pPr>
    </p:titleStyle>
    <p:bodyStyle>
      <a:lvl1pPr marL="177800" indent="-177800" algn="l" rtl="0" eaLnBrk="0" fontAlgn="base" hangingPunct="0">
        <a:spcBef>
          <a:spcPts val="1200"/>
        </a:spcBef>
        <a:spcAft>
          <a:spcPct val="0"/>
        </a:spcAft>
        <a:buFont typeface="Arial" charset="0"/>
        <a:buChar char="•"/>
        <a:defRPr sz="1800">
          <a:solidFill>
            <a:srgbClr val="000066"/>
          </a:solidFill>
          <a:latin typeface="+mn-lt"/>
          <a:ea typeface="+mn-ea"/>
          <a:cs typeface="ヒラギノ角ゴ Pro W3"/>
        </a:defRPr>
      </a:lvl1pPr>
      <a:lvl2pPr marL="355600" indent="-1778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rgbClr val="006600"/>
          </a:solidFill>
          <a:latin typeface="+mn-lt"/>
          <a:ea typeface="+mn-ea"/>
          <a:cs typeface="ヒラギノ角ゴ Pro W3"/>
        </a:defRPr>
      </a:lvl2pPr>
      <a:lvl3pPr marL="534988" indent="-179388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rgbClr val="660066"/>
          </a:solidFill>
          <a:latin typeface="+mn-lt"/>
          <a:ea typeface="+mn-ea"/>
          <a:cs typeface="ヒラギノ角ゴ Pro W3"/>
        </a:defRPr>
      </a:lvl3pPr>
      <a:lvl4pPr marL="712788" indent="-1778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ヒラギノ角ゴ Pro W3"/>
        </a:defRPr>
      </a:lvl4pPr>
      <a:lvl5pPr marL="903288" indent="-1905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29292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0" t="5480" r="20165" b="1615"/>
          <a:stretch/>
        </p:blipFill>
        <p:spPr bwMode="auto">
          <a:xfrm>
            <a:off x="3508974" y="1657376"/>
            <a:ext cx="2971238" cy="186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eFEX Firmware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251520" y="1124745"/>
            <a:ext cx="3810000" cy="499572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Proc FPGA Development status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err="1" smtClean="0"/>
              <a:t>IPBus</a:t>
            </a:r>
            <a:r>
              <a:rPr lang="en-GB" sz="1100" dirty="0" smtClean="0"/>
              <a:t>	</a:t>
            </a:r>
            <a:r>
              <a:rPr lang="en-GB" sz="1100" dirty="0" smtClean="0">
                <a:solidFill>
                  <a:srgbClr val="00B050"/>
                </a:solidFill>
                <a:sym typeface="Symbol"/>
              </a:rPr>
              <a:t>90%</a:t>
            </a:r>
            <a:endParaRPr lang="en-GB" sz="1100" dirty="0" smtClean="0"/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Infrastructure	</a:t>
            </a:r>
            <a:r>
              <a:rPr lang="en-GB" sz="1100" dirty="0" smtClean="0">
                <a:solidFill>
                  <a:srgbClr val="CC9900"/>
                </a:solidFill>
                <a:sym typeface="Symbol"/>
              </a:rPr>
              <a:t>70%</a:t>
            </a:r>
            <a:endParaRPr lang="en-GB" sz="1100" dirty="0" smtClean="0"/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Real Time path	</a:t>
            </a:r>
            <a:r>
              <a:rPr lang="en-GB" sz="1100" dirty="0" smtClean="0">
                <a:solidFill>
                  <a:srgbClr val="CC9900"/>
                </a:solidFill>
              </a:rPr>
              <a:t>60%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MGTs	</a:t>
            </a:r>
            <a:r>
              <a:rPr lang="en-GB" sz="1100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Synchronisation	</a:t>
            </a:r>
            <a:r>
              <a:rPr lang="en-GB" sz="1100" dirty="0" smtClean="0">
                <a:solidFill>
                  <a:srgbClr val="CC9900"/>
                </a:solidFill>
                <a:sym typeface="Symbol"/>
              </a:rPr>
              <a:t>70%</a:t>
            </a:r>
            <a:endParaRPr lang="en-GB" sz="1100" dirty="0" smtClean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e/</a:t>
            </a:r>
            <a:r>
              <a:rPr lang="en-GB" sz="1100" dirty="0" smtClean="0">
                <a:sym typeface="Symbol"/>
              </a:rPr>
              <a:t> algorithm	</a:t>
            </a:r>
            <a:r>
              <a:rPr lang="en-GB" sz="1100" dirty="0" smtClean="0">
                <a:solidFill>
                  <a:srgbClr val="CC9900"/>
                </a:solidFill>
                <a:sym typeface="Symbol"/>
              </a:rPr>
              <a:t>70%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>
                <a:sym typeface="Symbol"/>
              </a:rPr>
              <a:t>Tau algorithm	</a:t>
            </a:r>
            <a:r>
              <a:rPr lang="en-GB" sz="1100" dirty="0" smtClean="0">
                <a:solidFill>
                  <a:srgbClr val="CC9900"/>
                </a:solidFill>
                <a:sym typeface="Symbol"/>
              </a:rPr>
              <a:t>40%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>
                <a:sym typeface="Symbol"/>
              </a:rPr>
              <a:t>Sorting	</a:t>
            </a:r>
            <a:r>
              <a:rPr lang="en-GB" sz="1100" dirty="0" smtClean="0">
                <a:solidFill>
                  <a:srgbClr val="00B050"/>
                </a:solidFill>
                <a:sym typeface="Symbol"/>
              </a:rPr>
              <a:t>90%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Readout path	</a:t>
            </a:r>
            <a:r>
              <a:rPr lang="en-GB" sz="1100" dirty="0" smtClean="0">
                <a:solidFill>
                  <a:srgbClr val="00B050"/>
                </a:solidFill>
              </a:rPr>
              <a:t>Under test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TOB Flow Control	</a:t>
            </a:r>
            <a:r>
              <a:rPr lang="en-GB" sz="1100" dirty="0" smtClean="0">
                <a:solidFill>
                  <a:srgbClr val="CC9900"/>
                </a:solidFill>
              </a:rPr>
              <a:t>60%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RAW Flow Control	</a:t>
            </a:r>
            <a:r>
              <a:rPr lang="en-GB" sz="1100" dirty="0" smtClean="0">
                <a:solidFill>
                  <a:srgbClr val="CC9900"/>
                </a:solidFill>
              </a:rPr>
              <a:t>80%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Control FPGA interface	</a:t>
            </a:r>
            <a:r>
              <a:rPr lang="en-GB" sz="1100" dirty="0" smtClean="0">
                <a:solidFill>
                  <a:srgbClr val="00B050"/>
                </a:solidFill>
              </a:rPr>
              <a:t>85%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Control	</a:t>
            </a:r>
            <a:r>
              <a:rPr lang="en-GB" sz="1100" dirty="0" smtClean="0">
                <a:solidFill>
                  <a:srgbClr val="00B050"/>
                </a:solidFill>
              </a:rPr>
              <a:t>Tested</a:t>
            </a:r>
          </a:p>
          <a:p>
            <a:pPr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Control FPGA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ROD Aurora interface	</a:t>
            </a:r>
            <a:r>
              <a:rPr lang="en-GB" sz="1100" dirty="0" smtClean="0">
                <a:solidFill>
                  <a:srgbClr val="00B050"/>
                </a:solidFill>
              </a:rPr>
              <a:t>100%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TTC Interface	</a:t>
            </a:r>
            <a:r>
              <a:rPr lang="en-GB" sz="1100" dirty="0" smtClean="0">
                <a:solidFill>
                  <a:srgbClr val="00B050"/>
                </a:solidFill>
              </a:rPr>
              <a:t>100%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Readout path</a:t>
            </a:r>
          </a:p>
          <a:p>
            <a:pPr lvl="2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Flow Control	</a:t>
            </a:r>
            <a:r>
              <a:rPr lang="en-GB" sz="1100" dirty="0" smtClean="0">
                <a:solidFill>
                  <a:srgbClr val="FF0000"/>
                </a:solidFill>
              </a:rPr>
              <a:t>30%</a:t>
            </a:r>
          </a:p>
          <a:p>
            <a:pPr lvl="1">
              <a:lnSpc>
                <a:spcPct val="80000"/>
              </a:lnSpc>
              <a:tabLst>
                <a:tab pos="2333625" algn="l"/>
              </a:tabLst>
            </a:pPr>
            <a:r>
              <a:rPr lang="en-GB" sz="1100" dirty="0" smtClean="0"/>
              <a:t>Control	</a:t>
            </a:r>
            <a:r>
              <a:rPr lang="en-GB" sz="1100" dirty="0" smtClean="0">
                <a:solidFill>
                  <a:srgbClr val="00B050"/>
                </a:solidFill>
              </a:rPr>
              <a:t>90%</a:t>
            </a:r>
            <a:endParaRPr lang="en-GB" sz="1100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3923928" y="3525011"/>
            <a:ext cx="5112568" cy="2595463"/>
          </a:xfrm>
        </p:spPr>
        <p:txBody>
          <a:bodyPr>
            <a:noAutofit/>
          </a:bodyPr>
          <a:lstStyle/>
          <a:p>
            <a:r>
              <a:rPr lang="en-US" sz="1100" dirty="0" smtClean="0"/>
              <a:t>Status summary</a:t>
            </a:r>
          </a:p>
          <a:p>
            <a:pPr lvl="1"/>
            <a:r>
              <a:rPr lang="en-US" sz="1100" dirty="0" smtClean="0"/>
              <a:t>Control FPGA Infrastructure completed</a:t>
            </a:r>
          </a:p>
          <a:p>
            <a:pPr lvl="1"/>
            <a:r>
              <a:rPr lang="en-US" sz="1100" dirty="0" smtClean="0"/>
              <a:t>Real Time Path Test – Two </a:t>
            </a:r>
            <a:r>
              <a:rPr lang="en-US" sz="1100" dirty="0" err="1" smtClean="0"/>
              <a:t>pFPGAs</a:t>
            </a:r>
            <a:r>
              <a:rPr lang="en-US" sz="1100" dirty="0" smtClean="0"/>
              <a:t> tested </a:t>
            </a:r>
          </a:p>
          <a:p>
            <a:pPr lvl="1"/>
            <a:r>
              <a:rPr lang="en-US" sz="1100" dirty="0" smtClean="0"/>
              <a:t>Readout Path – TOB 50% &amp; RAW 70% tested</a:t>
            </a:r>
          </a:p>
          <a:p>
            <a:pPr lvl="1"/>
            <a:r>
              <a:rPr lang="en-US" sz="1100" dirty="0" smtClean="0"/>
              <a:t>ROD interface verified</a:t>
            </a:r>
          </a:p>
          <a:p>
            <a:r>
              <a:rPr lang="en-US" sz="1100" dirty="0" smtClean="0"/>
              <a:t>Next steps</a:t>
            </a:r>
          </a:p>
          <a:p>
            <a:pPr lvl="1"/>
            <a:r>
              <a:rPr lang="en-US" sz="1100" dirty="0" smtClean="0"/>
              <a:t>Complete real-time path tests with 4 </a:t>
            </a:r>
            <a:r>
              <a:rPr lang="en-US" sz="1100" dirty="0" err="1" smtClean="0"/>
              <a:t>pFPGAs</a:t>
            </a:r>
            <a:endParaRPr lang="en-US" sz="1100" dirty="0" smtClean="0"/>
          </a:p>
          <a:p>
            <a:pPr lvl="1"/>
            <a:r>
              <a:rPr lang="en-US" sz="1100" dirty="0" smtClean="0"/>
              <a:t>Complete readout tests for both TOB and calorimeter readout</a:t>
            </a:r>
          </a:p>
          <a:p>
            <a:pPr lvl="1"/>
            <a:r>
              <a:rPr lang="en-US" sz="1100" dirty="0" smtClean="0"/>
              <a:t>Bug fix </a:t>
            </a:r>
            <a:r>
              <a:rPr lang="en-US" sz="1100" dirty="0"/>
              <a:t>generic </a:t>
            </a:r>
            <a:r>
              <a:rPr lang="en-US" sz="1100" dirty="0" err="1" smtClean="0"/>
              <a:t>IPBus</a:t>
            </a:r>
            <a:r>
              <a:rPr lang="en-US" sz="1100" dirty="0" smtClean="0"/>
              <a:t> </a:t>
            </a:r>
            <a:r>
              <a:rPr lang="en-US" sz="1100" dirty="0"/>
              <a:t>mapping for </a:t>
            </a:r>
            <a:r>
              <a:rPr lang="en-US" sz="1100" dirty="0" smtClean="0"/>
              <a:t>all </a:t>
            </a:r>
            <a:r>
              <a:rPr lang="en-US" sz="1100" dirty="0" err="1" smtClean="0"/>
              <a:t>pFPGAs</a:t>
            </a:r>
            <a:endParaRPr lang="en-US" sz="1100" dirty="0" smtClean="0"/>
          </a:p>
          <a:p>
            <a:endParaRPr lang="en-GB" sz="11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68044" y="1441352"/>
            <a:ext cx="1512168" cy="21602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US" dirty="0"/>
              <a:t>Proc FPGA</a:t>
            </a:r>
            <a:r>
              <a:rPr lang="en-GB" dirty="0">
                <a:sym typeface="Lucida Sans"/>
              </a:rPr>
              <a:t> Utilisation</a:t>
            </a:r>
            <a:endParaRPr lang="en-US" dirty="0"/>
          </a:p>
        </p:txBody>
      </p:sp>
      <p:pic>
        <p:nvPicPr>
          <p:cNvPr id="10" name="Picture 4" descr="part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6" t="9747" r="1109" b="2145"/>
          <a:stretch/>
        </p:blipFill>
        <p:spPr bwMode="auto">
          <a:xfrm>
            <a:off x="6660232" y="1301892"/>
            <a:ext cx="2232248" cy="2144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hape 95"/>
          <p:cNvSpPr txBox="1"/>
          <p:nvPr/>
        </p:nvSpPr>
        <p:spPr>
          <a:xfrm>
            <a:off x="7308304" y="1042169"/>
            <a:ext cx="1584176" cy="22659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GB" dirty="0">
                <a:sym typeface="Lucida Sans"/>
              </a:rPr>
              <a:t>Control FPGA Utilisation</a:t>
            </a:r>
          </a:p>
        </p:txBody>
      </p:sp>
    </p:spTree>
    <p:extLst>
      <p:ext uri="{BB962C8B-B14F-4D97-AF65-F5344CB8AC3E}">
        <p14:creationId xmlns:p14="http://schemas.microsoft.com/office/powerpoint/2010/main" val="6039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/>
          <a:lstStyle/>
          <a:p>
            <a:r>
              <a:rPr lang="en-GB" sz="2800" dirty="0" smtClean="0"/>
              <a:t>Hub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 (XML)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Integration</a:t>
            </a:r>
          </a:p>
          <a:p>
            <a:pPr lvl="1"/>
            <a:r>
              <a:rPr lang="en-GB" dirty="0" smtClean="0"/>
              <a:t>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eFEX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jFEX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L1Topo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32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ROD Firmware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684213" y="764705"/>
            <a:ext cx="4247827" cy="554461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Backplane Interface Development status</a:t>
            </a: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err="1" smtClean="0"/>
              <a:t>eFEX</a:t>
            </a:r>
            <a:r>
              <a:rPr lang="en-GB" sz="1300" dirty="0" smtClean="0"/>
              <a:t> interface	</a:t>
            </a:r>
            <a:r>
              <a:rPr lang="en-GB" sz="1300" dirty="0">
                <a:solidFill>
                  <a:srgbClr val="00B050"/>
                </a:solidFill>
              </a:rPr>
              <a:t>80%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Aurora (3 channels) 	</a:t>
            </a:r>
            <a:r>
              <a:rPr lang="en-GB" sz="1300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All channels 	</a:t>
            </a:r>
            <a:r>
              <a:rPr lang="en-GB" sz="1300" dirty="0" smtClean="0">
                <a:solidFill>
                  <a:srgbClr val="CC9900"/>
                </a:solidFill>
              </a:rPr>
              <a:t>70</a:t>
            </a:r>
            <a:r>
              <a:rPr lang="en-GB" sz="1300" dirty="0">
                <a:solidFill>
                  <a:srgbClr val="CC9900"/>
                </a:solidFill>
              </a:rPr>
              <a:t>%</a:t>
            </a:r>
            <a:endParaRPr lang="en-GB" sz="1300" dirty="0" smtClean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>
                <a:sym typeface="Symbol"/>
              </a:rPr>
              <a:t>Readout/CTTC	</a:t>
            </a:r>
            <a:r>
              <a:rPr lang="en-GB" sz="1300" dirty="0">
                <a:solidFill>
                  <a:srgbClr val="00B050"/>
                </a:solidFill>
                <a:sym typeface="Symbol"/>
              </a:rPr>
              <a:t>8</a:t>
            </a:r>
            <a:r>
              <a:rPr lang="en-GB" sz="1300" dirty="0">
                <a:solidFill>
                  <a:srgbClr val="00B050"/>
                </a:solidFill>
              </a:rPr>
              <a:t>0%</a:t>
            </a:r>
            <a:r>
              <a:rPr lang="en-GB" sz="1300" dirty="0" smtClean="0">
                <a:solidFill>
                  <a:srgbClr val="CC9900"/>
                </a:solidFill>
              </a:rPr>
              <a:t>  </a:t>
            </a:r>
            <a:endParaRPr lang="en-GB" sz="1300" dirty="0" smtClean="0">
              <a:solidFill>
                <a:srgbClr val="FF0000"/>
              </a:solidFill>
              <a:sym typeface="Symbol"/>
            </a:endParaRP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>
                <a:sym typeface="Symbol"/>
              </a:rPr>
              <a:t>Status Registers	</a:t>
            </a:r>
            <a:r>
              <a:rPr lang="en-GB" sz="1300" dirty="0" smtClean="0">
                <a:solidFill>
                  <a:srgbClr val="CC9900"/>
                </a:solidFill>
                <a:sym typeface="Symbol"/>
              </a:rPr>
              <a:t>60</a:t>
            </a:r>
            <a:r>
              <a:rPr lang="en-GB" sz="1300" dirty="0">
                <a:solidFill>
                  <a:srgbClr val="CC9900"/>
                </a:solidFill>
                <a:sym typeface="Symbol"/>
              </a:rPr>
              <a:t>%</a:t>
            </a: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err="1" smtClean="0"/>
              <a:t>jFEX</a:t>
            </a:r>
            <a:r>
              <a:rPr lang="en-GB" sz="1300" dirty="0" smtClean="0"/>
              <a:t> interface 	</a:t>
            </a:r>
            <a:endParaRPr lang="en-GB" sz="1300" dirty="0" smtClean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Aurora 	</a:t>
            </a:r>
            <a:r>
              <a:rPr lang="en-GB" sz="1300" dirty="0">
                <a:solidFill>
                  <a:srgbClr val="00B050"/>
                </a:solidFill>
              </a:rPr>
              <a:t>8</a:t>
            </a:r>
            <a:r>
              <a:rPr lang="en-GB" sz="1300" dirty="0" smtClean="0">
                <a:solidFill>
                  <a:srgbClr val="00B050"/>
                </a:solidFill>
              </a:rPr>
              <a:t>0</a:t>
            </a:r>
            <a:r>
              <a:rPr lang="en-GB" sz="1300" dirty="0">
                <a:solidFill>
                  <a:srgbClr val="00B050"/>
                </a:solidFill>
              </a:rPr>
              <a:t>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Bus width adapter</a:t>
            </a:r>
            <a:r>
              <a:rPr lang="en-GB" sz="1300" dirty="0"/>
              <a:t>	</a:t>
            </a:r>
            <a:r>
              <a:rPr lang="en-GB" sz="1300" dirty="0" smtClean="0">
                <a:solidFill>
                  <a:srgbClr val="00B050"/>
                </a:solidFill>
              </a:rPr>
              <a:t>80</a:t>
            </a:r>
            <a:r>
              <a:rPr lang="en-GB" sz="1300" dirty="0">
                <a:solidFill>
                  <a:srgbClr val="00B050"/>
                </a:solidFill>
              </a:rPr>
              <a:t>%</a:t>
            </a:r>
            <a:endParaRPr lang="en-GB" sz="1300" dirty="0">
              <a:solidFill>
                <a:srgbClr val="CC9900"/>
              </a:solidFill>
            </a:endParaRP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All channels 	</a:t>
            </a:r>
            <a:r>
              <a:rPr lang="en-GB" sz="1300" dirty="0">
                <a:solidFill>
                  <a:srgbClr val="CC9900"/>
                </a:solidFill>
              </a:rPr>
              <a:t>5</a:t>
            </a:r>
            <a:r>
              <a:rPr lang="en-GB" sz="1300" dirty="0" smtClean="0">
                <a:solidFill>
                  <a:srgbClr val="CC9900"/>
                </a:solidFill>
              </a:rPr>
              <a:t>0%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Status Registers </a:t>
            </a:r>
            <a:r>
              <a:rPr lang="en-GB" sz="1300" dirty="0" smtClean="0">
                <a:solidFill>
                  <a:srgbClr val="CC9900"/>
                </a:solidFill>
              </a:rPr>
              <a:t>	60</a:t>
            </a:r>
            <a:r>
              <a:rPr lang="en-GB" sz="1300" dirty="0">
                <a:solidFill>
                  <a:srgbClr val="CC9900"/>
                </a:solidFill>
              </a:rPr>
              <a:t>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Testing in </a:t>
            </a:r>
            <a:r>
              <a:rPr lang="en-GB" sz="1300" dirty="0" err="1" smtClean="0"/>
              <a:t>jfex</a:t>
            </a:r>
            <a:r>
              <a:rPr lang="en-GB" sz="1300" dirty="0" smtClean="0"/>
              <a:t> shelf </a:t>
            </a:r>
            <a:r>
              <a:rPr lang="en-GB" sz="13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GB" sz="1300" dirty="0" smtClean="0">
                <a:solidFill>
                  <a:srgbClr val="FF0000"/>
                </a:solidFill>
              </a:rPr>
              <a:t>10%</a:t>
            </a: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err="1" smtClean="0"/>
              <a:t>Topo</a:t>
            </a:r>
            <a:r>
              <a:rPr lang="en-GB" sz="1300" dirty="0" smtClean="0"/>
              <a:t> interface 	</a:t>
            </a:r>
            <a:r>
              <a:rPr lang="en-GB" sz="1300" dirty="0" smtClean="0">
                <a:solidFill>
                  <a:srgbClr val="FF0000"/>
                </a:solidFill>
              </a:rPr>
              <a:t>not started</a:t>
            </a:r>
          </a:p>
          <a:p>
            <a:pPr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Packet Processor </a:t>
            </a: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TOB/</a:t>
            </a:r>
            <a:r>
              <a:rPr lang="en-GB" sz="1300" dirty="0" err="1" smtClean="0"/>
              <a:t>xTOB</a:t>
            </a:r>
            <a:r>
              <a:rPr lang="en-GB" sz="1300" dirty="0" smtClean="0"/>
              <a:t> packets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Event building 	</a:t>
            </a:r>
            <a:r>
              <a:rPr lang="en-GB" sz="1300" dirty="0" smtClean="0">
                <a:solidFill>
                  <a:srgbClr val="339933"/>
                </a:solidFill>
              </a:rPr>
              <a:t>80%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All header/trailer fields	</a:t>
            </a:r>
            <a:r>
              <a:rPr lang="en-GB" sz="1300" dirty="0">
                <a:solidFill>
                  <a:srgbClr val="CC9900"/>
                </a:solidFill>
              </a:rPr>
              <a:t>7</a:t>
            </a:r>
            <a:r>
              <a:rPr lang="en-GB" sz="1300" dirty="0" smtClean="0">
                <a:solidFill>
                  <a:srgbClr val="CC9900"/>
                </a:solidFill>
              </a:rPr>
              <a:t>0%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Control/Status registers</a:t>
            </a:r>
            <a:r>
              <a:rPr lang="en-GB" sz="13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GB" sz="1300" dirty="0">
                <a:solidFill>
                  <a:srgbClr val="CC9900"/>
                </a:solidFill>
              </a:rPr>
              <a:t>70</a:t>
            </a:r>
            <a:r>
              <a:rPr lang="en-GB" sz="1300" dirty="0" smtClean="0">
                <a:solidFill>
                  <a:srgbClr val="CC9900"/>
                </a:solidFill>
              </a:rPr>
              <a:t>%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/>
              <a:t>Debug Queue </a:t>
            </a:r>
            <a:r>
              <a:rPr lang="en-GB" sz="1300" dirty="0" smtClean="0"/>
              <a:t>	</a:t>
            </a:r>
            <a:r>
              <a:rPr lang="en-GB" sz="1300" dirty="0" smtClean="0">
                <a:solidFill>
                  <a:srgbClr val="FF0000"/>
                </a:solidFill>
              </a:rPr>
              <a:t>10%</a:t>
            </a:r>
            <a:endParaRPr lang="en-GB" sz="13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Bulk Data Handling	</a:t>
            </a:r>
            <a:endParaRPr lang="en-GB" sz="1300" dirty="0"/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Specification 	</a:t>
            </a:r>
            <a:r>
              <a:rPr lang="en-GB" sz="1300" dirty="0">
                <a:solidFill>
                  <a:srgbClr val="339933"/>
                </a:solidFill>
              </a:rPr>
              <a:t>8</a:t>
            </a:r>
            <a:r>
              <a:rPr lang="en-GB" sz="1300" dirty="0" smtClean="0">
                <a:solidFill>
                  <a:srgbClr val="339933"/>
                </a:solidFill>
              </a:rPr>
              <a:t>0</a:t>
            </a:r>
            <a:r>
              <a:rPr lang="en-GB" sz="1300" dirty="0">
                <a:solidFill>
                  <a:srgbClr val="339933"/>
                </a:solidFill>
              </a:rPr>
              <a:t>%</a:t>
            </a:r>
            <a:r>
              <a:rPr lang="en-GB" sz="1300" dirty="0" smtClean="0">
                <a:solidFill>
                  <a:srgbClr val="CC9900"/>
                </a:solidFill>
              </a:rPr>
              <a:t>	</a:t>
            </a:r>
          </a:p>
          <a:p>
            <a:pPr lvl="2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Design  	</a:t>
            </a:r>
            <a:r>
              <a:rPr lang="en-GB" sz="1300" dirty="0">
                <a:solidFill>
                  <a:srgbClr val="CC9900"/>
                </a:solidFill>
              </a:rPr>
              <a:t>50%</a:t>
            </a:r>
          </a:p>
          <a:p>
            <a:pPr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Status summary / Recent news [optional]</a:t>
            </a: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1</a:t>
            </a:r>
            <a:r>
              <a:rPr lang="en-GB" sz="1300" baseline="30000" dirty="0" smtClean="0"/>
              <a:t>st</a:t>
            </a:r>
            <a:r>
              <a:rPr lang="en-GB" sz="1300" dirty="0" smtClean="0"/>
              <a:t> HW test with </a:t>
            </a:r>
            <a:r>
              <a:rPr lang="en-GB" sz="1300" dirty="0" err="1" smtClean="0"/>
              <a:t>eFEX</a:t>
            </a:r>
            <a:r>
              <a:rPr lang="en-GB" sz="1300" dirty="0" smtClean="0"/>
              <a:t> packets complete   </a:t>
            </a:r>
          </a:p>
          <a:p>
            <a:pPr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Next step(s)</a:t>
            </a:r>
          </a:p>
          <a:p>
            <a:pPr lvl="1">
              <a:lnSpc>
                <a:spcPct val="80000"/>
              </a:lnSpc>
              <a:tabLst>
                <a:tab pos="2867025" algn="l"/>
              </a:tabLst>
            </a:pPr>
            <a:r>
              <a:rPr lang="en-GB" sz="1300" dirty="0" smtClean="0"/>
              <a:t>PRR, Bulk Data implementation, Debug Queue </a:t>
            </a:r>
            <a:endParaRPr lang="en-GB" sz="13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3rd June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Shape 95"/>
          <p:cNvSpPr txBox="1"/>
          <p:nvPr/>
        </p:nvSpPr>
        <p:spPr>
          <a:xfrm>
            <a:off x="4918080" y="1263651"/>
            <a:ext cx="1080120" cy="3804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pPr algn="ctr"/>
            <a:r>
              <a:rPr lang="en-GB" dirty="0" err="1">
                <a:sym typeface="Lucida Sans"/>
              </a:rPr>
              <a:t>eFEX</a:t>
            </a:r>
            <a:r>
              <a:rPr lang="en-GB" dirty="0">
                <a:sym typeface="Lucida Sans"/>
              </a:rPr>
              <a:t>-ROD FPGA Utilisation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818" y="1220756"/>
            <a:ext cx="2847663" cy="23531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0367" y="3801000"/>
            <a:ext cx="2850666" cy="2447401"/>
          </a:xfrm>
          <a:prstGeom prst="rect">
            <a:avLst/>
          </a:prstGeom>
        </p:spPr>
      </p:pic>
      <p:sp>
        <p:nvSpPr>
          <p:cNvPr id="14" name="Shape 95"/>
          <p:cNvSpPr txBox="1"/>
          <p:nvPr/>
        </p:nvSpPr>
        <p:spPr>
          <a:xfrm>
            <a:off x="4929881" y="3888931"/>
            <a:ext cx="1080120" cy="3804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GB" dirty="0" err="1">
                <a:sym typeface="Lucida Sans"/>
              </a:rPr>
              <a:t>jFEX</a:t>
            </a:r>
            <a:r>
              <a:rPr lang="en-GB" dirty="0">
                <a:sym typeface="Lucida Sans"/>
              </a:rPr>
              <a:t>-ROD FPGA Utilisation</a:t>
            </a:r>
          </a:p>
        </p:txBody>
      </p:sp>
    </p:spTree>
    <p:extLst>
      <p:ext uri="{BB962C8B-B14F-4D97-AF65-F5344CB8AC3E}">
        <p14:creationId xmlns:p14="http://schemas.microsoft.com/office/powerpoint/2010/main" val="222547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/>
          <a:lstStyle/>
          <a:p>
            <a:r>
              <a:rPr lang="en-GB" sz="2800" dirty="0" smtClean="0"/>
              <a:t>ROD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 (XML)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Integration</a:t>
            </a:r>
          </a:p>
          <a:p>
            <a:pPr lvl="1"/>
            <a:r>
              <a:rPr lang="en-GB" dirty="0" smtClean="0"/>
              <a:t>Hub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eFEX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jFEX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L1Topo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51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TREX Firmware (1)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395537" y="1028734"/>
            <a:ext cx="4608511" cy="506726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PREDATOR FPGA (</a:t>
            </a:r>
            <a:r>
              <a:rPr lang="en-GB" dirty="0" err="1" smtClean="0"/>
              <a:t>Kintex</a:t>
            </a:r>
            <a:r>
              <a:rPr lang="en-GB" dirty="0" smtClean="0"/>
              <a:t> </a:t>
            </a:r>
            <a:r>
              <a:rPr lang="en-GB" dirty="0" err="1" smtClean="0"/>
              <a:t>UltraScale</a:t>
            </a:r>
            <a:r>
              <a:rPr lang="en-GB" dirty="0" smtClean="0"/>
              <a:t>)	Development status</a:t>
            </a:r>
          </a:p>
          <a:p>
            <a:pPr lvl="1"/>
            <a:r>
              <a:rPr lang="en-GB" dirty="0" smtClean="0"/>
              <a:t>Real-time path</a:t>
            </a:r>
            <a:endParaRPr lang="en-GB" dirty="0" smtClean="0">
              <a:solidFill>
                <a:srgbClr val="CC9900"/>
              </a:solidFill>
            </a:endParaRP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LVDS data reception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314700" algn="l"/>
              </a:tabLst>
            </a:pPr>
            <a:r>
              <a:rPr lang="en-GB" dirty="0" err="1" smtClean="0"/>
              <a:t>Autom</a:t>
            </a:r>
            <a:r>
              <a:rPr lang="en-GB" dirty="0" smtClean="0"/>
              <a:t>. input delay scan	</a:t>
            </a:r>
            <a:r>
              <a:rPr lang="en-GB" dirty="0">
                <a:solidFill>
                  <a:srgbClr val="FF0000"/>
                </a:solidFill>
              </a:rPr>
              <a:t>1</a:t>
            </a:r>
            <a:r>
              <a:rPr lang="en-GB" dirty="0" smtClean="0">
                <a:solidFill>
                  <a:srgbClr val="FF0000"/>
                </a:solidFill>
              </a:rPr>
              <a:t>0%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>
                <a:sym typeface="Symbol"/>
              </a:rPr>
              <a:t>De-BCMUX-</a:t>
            </a:r>
            <a:r>
              <a:rPr lang="en-GB" dirty="0" err="1" smtClean="0">
                <a:sym typeface="Symbol"/>
              </a:rPr>
              <a:t>ing</a:t>
            </a:r>
            <a:r>
              <a:rPr lang="en-GB" dirty="0" smtClean="0">
                <a:sym typeface="Symbol"/>
              </a:rPr>
              <a:t>	</a:t>
            </a:r>
            <a:r>
              <a:rPr lang="en-GB" dirty="0" smtClean="0">
                <a:solidFill>
                  <a:srgbClr val="00B050"/>
                </a:solidFill>
                <a:sym typeface="Symbol"/>
              </a:rPr>
              <a:t>Tested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>
                <a:sym typeface="Symbol"/>
              </a:rPr>
              <a:t>Data formatting</a:t>
            </a:r>
            <a:r>
              <a:rPr lang="en-GB" dirty="0">
                <a:sym typeface="Symbol"/>
              </a:rPr>
              <a:t>	</a:t>
            </a:r>
            <a:r>
              <a:rPr lang="en-GB" dirty="0" smtClean="0">
                <a:solidFill>
                  <a:srgbClr val="CC9900"/>
                </a:solidFill>
                <a:sym typeface="Symbol"/>
              </a:rPr>
              <a:t>40%</a:t>
            </a:r>
            <a:endParaRPr lang="en-GB" dirty="0">
              <a:solidFill>
                <a:srgbClr val="CC9900"/>
              </a:solidFill>
              <a:sym typeface="Symbol"/>
            </a:endParaRPr>
          </a:p>
          <a:p>
            <a:pPr lvl="2">
              <a:tabLst>
                <a:tab pos="3314700" algn="l"/>
              </a:tabLst>
            </a:pPr>
            <a:r>
              <a:rPr lang="en-GB" dirty="0" smtClean="0">
                <a:sym typeface="Symbol"/>
              </a:rPr>
              <a:t>Transmission to </a:t>
            </a:r>
            <a:r>
              <a:rPr lang="en-GB" dirty="0" err="1" smtClean="0">
                <a:sym typeface="Symbol"/>
              </a:rPr>
              <a:t>FEXes</a:t>
            </a:r>
            <a:r>
              <a:rPr lang="en-GB" dirty="0" smtClean="0">
                <a:sym typeface="Symbol"/>
              </a:rPr>
              <a:t>	</a:t>
            </a:r>
            <a:r>
              <a:rPr lang="en-GB" dirty="0" smtClean="0">
                <a:solidFill>
                  <a:srgbClr val="CC9900"/>
                </a:solidFill>
                <a:sym typeface="Symbol"/>
              </a:rPr>
              <a:t>40%</a:t>
            </a:r>
          </a:p>
          <a:p>
            <a:pPr lvl="1">
              <a:tabLst>
                <a:tab pos="3314700" algn="l"/>
              </a:tabLst>
            </a:pPr>
            <a:r>
              <a:rPr lang="en-GB" dirty="0" smtClean="0"/>
              <a:t>Readout path</a:t>
            </a:r>
            <a:endParaRPr lang="en-GB" dirty="0" smtClean="0">
              <a:solidFill>
                <a:srgbClr val="CC9900"/>
              </a:solidFill>
            </a:endParaRP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G-Link formatting</a:t>
            </a:r>
            <a:r>
              <a:rPr lang="en-GB" dirty="0"/>
              <a:t>	</a:t>
            </a:r>
            <a:r>
              <a:rPr lang="en-GB" dirty="0">
                <a:solidFill>
                  <a:srgbClr val="00B050"/>
                </a:solidFill>
              </a:rPr>
              <a:t>8</a:t>
            </a:r>
            <a:r>
              <a:rPr lang="en-GB" dirty="0" smtClean="0">
                <a:solidFill>
                  <a:srgbClr val="00B050"/>
                </a:solidFill>
              </a:rPr>
              <a:t>0</a:t>
            </a:r>
            <a:r>
              <a:rPr lang="en-GB" dirty="0">
                <a:solidFill>
                  <a:srgbClr val="00B050"/>
                </a:solidFill>
              </a:rPr>
              <a:t>%</a:t>
            </a:r>
          </a:p>
          <a:p>
            <a:pPr lvl="2">
              <a:tabLst>
                <a:tab pos="3314700" algn="l"/>
              </a:tabLst>
            </a:pPr>
            <a:r>
              <a:rPr lang="en-GB" dirty="0"/>
              <a:t>Transmission to legacy ROD	</a:t>
            </a:r>
            <a:r>
              <a:rPr lang="en-GB" dirty="0" smtClean="0">
                <a:solidFill>
                  <a:srgbClr val="FF0000"/>
                </a:solidFill>
              </a:rPr>
              <a:t>30</a:t>
            </a:r>
            <a:r>
              <a:rPr lang="en-GB" dirty="0">
                <a:solidFill>
                  <a:srgbClr val="FF0000"/>
                </a:solidFill>
              </a:rPr>
              <a:t>%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Transmission to FELIX	</a:t>
            </a:r>
            <a:r>
              <a:rPr lang="en-GB" dirty="0" smtClean="0">
                <a:solidFill>
                  <a:srgbClr val="FF0000"/>
                </a:solidFill>
              </a:rPr>
              <a:t>30%</a:t>
            </a:r>
            <a:endParaRPr lang="en-GB" dirty="0" smtClean="0">
              <a:solidFill>
                <a:srgbClr val="00B050"/>
              </a:solidFill>
            </a:endParaRPr>
          </a:p>
          <a:p>
            <a:pPr lvl="1">
              <a:tabLst>
                <a:tab pos="3314700" algn="l"/>
              </a:tabLst>
            </a:pPr>
            <a:r>
              <a:rPr lang="en-GB" dirty="0" smtClean="0"/>
              <a:t>Configuration, Control &amp; Monitoring</a:t>
            </a:r>
            <a:endParaRPr lang="en-GB" dirty="0" smtClean="0">
              <a:solidFill>
                <a:srgbClr val="00B050"/>
              </a:solidFill>
            </a:endParaRP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System monitoring (SYSMON)</a:t>
            </a:r>
            <a:r>
              <a:rPr lang="en-GB" dirty="0"/>
              <a:t>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314700" algn="l"/>
              </a:tabLst>
            </a:pPr>
            <a:r>
              <a:rPr lang="en-GB" dirty="0"/>
              <a:t>Interface to VME (via </a:t>
            </a:r>
            <a:r>
              <a:rPr lang="en-GB" dirty="0" smtClean="0"/>
              <a:t>PPM/</a:t>
            </a:r>
            <a:r>
              <a:rPr lang="en-GB" dirty="0" err="1" smtClean="0"/>
              <a:t>ExtReM</a:t>
            </a:r>
            <a:r>
              <a:rPr lang="en-GB" dirty="0" smtClean="0"/>
              <a:t>)</a:t>
            </a:r>
            <a:r>
              <a:rPr lang="en-GB" dirty="0"/>
              <a:t>	</a:t>
            </a:r>
            <a:r>
              <a:rPr lang="en-GB" dirty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Interface to </a:t>
            </a:r>
            <a:r>
              <a:rPr lang="en-GB" dirty="0" err="1" smtClean="0"/>
              <a:t>FireFly</a:t>
            </a:r>
            <a:r>
              <a:rPr lang="en-GB" dirty="0" smtClean="0"/>
              <a:t> </a:t>
            </a:r>
            <a:r>
              <a:rPr lang="en-GB" dirty="0" err="1" smtClean="0"/>
              <a:t>transc</a:t>
            </a:r>
            <a:r>
              <a:rPr lang="en-GB" dirty="0" smtClean="0"/>
              <a:t>. (I2C master)</a:t>
            </a:r>
            <a:r>
              <a:rPr lang="en-GB" dirty="0"/>
              <a:t>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Interface </a:t>
            </a:r>
            <a:r>
              <a:rPr lang="en-GB" dirty="0"/>
              <a:t>to </a:t>
            </a:r>
            <a:r>
              <a:rPr lang="en-GB" dirty="0" err="1" smtClean="0"/>
              <a:t>Zynq</a:t>
            </a:r>
            <a:r>
              <a:rPr lang="en-GB" dirty="0" smtClean="0"/>
              <a:t>+ </a:t>
            </a:r>
            <a:r>
              <a:rPr lang="en-GB" dirty="0" err="1" smtClean="0"/>
              <a:t>MPSoc</a:t>
            </a:r>
            <a:r>
              <a:rPr lang="en-GB" dirty="0" smtClean="0"/>
              <a:t>  (I2C slave)</a:t>
            </a:r>
            <a:r>
              <a:rPr lang="en-GB" dirty="0"/>
              <a:t>	</a:t>
            </a:r>
            <a:r>
              <a:rPr lang="en-GB" dirty="0" smtClean="0">
                <a:solidFill>
                  <a:srgbClr val="FF0000"/>
                </a:solidFill>
              </a:rPr>
              <a:t>20%</a:t>
            </a:r>
          </a:p>
          <a:p>
            <a:pPr lvl="2">
              <a:tabLst>
                <a:tab pos="3314700" algn="l"/>
              </a:tabLst>
            </a:pPr>
            <a:endParaRPr lang="en-GB" dirty="0" smtClean="0">
              <a:solidFill>
                <a:srgbClr val="FF0000"/>
              </a:solidFill>
            </a:endParaRPr>
          </a:p>
          <a:p>
            <a:pPr lvl="2">
              <a:tabLst>
                <a:tab pos="3314700" algn="l"/>
              </a:tabLst>
            </a:pPr>
            <a:endParaRPr lang="en-GB" dirty="0" smtClean="0"/>
          </a:p>
          <a:p>
            <a:pPr>
              <a:tabLst>
                <a:tab pos="3314700" algn="l"/>
              </a:tabLst>
            </a:pPr>
            <a:r>
              <a:rPr lang="en-GB" dirty="0" smtClean="0"/>
              <a:t>DINO FPGAs (4x Artix-7)</a:t>
            </a:r>
          </a:p>
          <a:p>
            <a:pPr lvl="1">
              <a:tabLst>
                <a:tab pos="3314700" algn="l"/>
              </a:tabLst>
            </a:pPr>
            <a:r>
              <a:rPr lang="en-GB" dirty="0" smtClean="0"/>
              <a:t>Real-time path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LVDS duplication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Transmission to CP &amp; JEP</a:t>
            </a:r>
            <a:r>
              <a:rPr lang="en-GB" dirty="0"/>
              <a:t>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  <a:endParaRPr lang="en-GB" dirty="0">
              <a:solidFill>
                <a:srgbClr val="00B050"/>
              </a:solidFill>
            </a:endParaRPr>
          </a:p>
          <a:p>
            <a:pPr lvl="2">
              <a:tabLst>
                <a:tab pos="3314700" algn="l"/>
              </a:tabLst>
            </a:pPr>
            <a:r>
              <a:rPr lang="en-GB" dirty="0" smtClean="0"/>
              <a:t>Routing to PREDATOR FPGA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1">
              <a:tabLst>
                <a:tab pos="3314700" algn="l"/>
              </a:tabLst>
            </a:pPr>
            <a:r>
              <a:rPr lang="en-GB" dirty="0" smtClean="0"/>
              <a:t>Monitoring</a:t>
            </a:r>
            <a:endParaRPr lang="en-GB" dirty="0"/>
          </a:p>
          <a:p>
            <a:pPr lvl="2">
              <a:tabLst>
                <a:tab pos="3314700" algn="l"/>
              </a:tabLst>
            </a:pPr>
            <a:r>
              <a:rPr lang="en-GB" dirty="0" smtClean="0"/>
              <a:t>System monitoring (XADC)</a:t>
            </a:r>
            <a:r>
              <a:rPr lang="en-GB" dirty="0"/>
              <a:t>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  <a:endParaRPr lang="en-GB" dirty="0">
              <a:solidFill>
                <a:srgbClr val="CC9900"/>
              </a:solidFill>
            </a:endParaRPr>
          </a:p>
          <a:p>
            <a:pPr lvl="2">
              <a:tabLst>
                <a:tab pos="3314700" algn="l"/>
              </a:tabLst>
            </a:pPr>
            <a:r>
              <a:rPr lang="en-GB" dirty="0"/>
              <a:t>Interface to </a:t>
            </a:r>
            <a:r>
              <a:rPr lang="en-GB" dirty="0" smtClean="0"/>
              <a:t>VME/</a:t>
            </a:r>
            <a:r>
              <a:rPr lang="en-GB" dirty="0" err="1" smtClean="0"/>
              <a:t>Zynq</a:t>
            </a:r>
            <a:r>
              <a:rPr lang="en-GB" dirty="0" smtClean="0"/>
              <a:t>+ (I2C </a:t>
            </a:r>
            <a:r>
              <a:rPr lang="en-GB" dirty="0"/>
              <a:t>slave)	</a:t>
            </a:r>
            <a:r>
              <a:rPr lang="en-GB" dirty="0" smtClean="0">
                <a:solidFill>
                  <a:srgbClr val="00B050"/>
                </a:solidFill>
              </a:rPr>
              <a:t>To be tested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4048" y="1196752"/>
            <a:ext cx="2304256" cy="3804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US" dirty="0"/>
              <a:t>FPGA</a:t>
            </a:r>
            <a:r>
              <a:rPr lang="en-GB" dirty="0">
                <a:sym typeface="Lucida Sans"/>
              </a:rPr>
              <a:t> &amp; </a:t>
            </a:r>
            <a:r>
              <a:rPr lang="en-GB" dirty="0" err="1">
                <a:sym typeface="Lucida Sans"/>
              </a:rPr>
              <a:t>MPSoC</a:t>
            </a:r>
            <a:r>
              <a:rPr lang="en-GB" dirty="0">
                <a:sym typeface="Lucida Sans"/>
              </a:rPr>
              <a:t> Utilisation </a:t>
            </a:r>
            <a:r>
              <a:rPr lang="en-GB" dirty="0" smtClean="0">
                <a:sym typeface="Lucida Sans"/>
              </a:rPr>
              <a:t/>
            </a:r>
            <a:br>
              <a:rPr lang="en-GB" dirty="0" smtClean="0">
                <a:sym typeface="Lucida Sans"/>
              </a:rPr>
            </a:br>
            <a:r>
              <a:rPr lang="en-GB" dirty="0" smtClean="0">
                <a:sym typeface="Lucida Sans"/>
              </a:rPr>
              <a:t>(</a:t>
            </a:r>
            <a:r>
              <a:rPr lang="en-GB" dirty="0">
                <a:sym typeface="Lucida Sans"/>
              </a:rPr>
              <a:t>master/official releases </a:t>
            </a:r>
            <a:r>
              <a:rPr lang="en-GB" dirty="0" smtClean="0">
                <a:sym typeface="Lucida Sans"/>
              </a:rPr>
              <a:t>only)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80949"/>
            <a:ext cx="3096344" cy="18578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9" y="4089717"/>
            <a:ext cx="3083523" cy="185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2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TREX Firmware (2)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401960" y="1124745"/>
            <a:ext cx="4242048" cy="4971256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3048000" algn="l"/>
              </a:tabLst>
            </a:pPr>
            <a:r>
              <a:rPr lang="en-GB" dirty="0" err="1" smtClean="0"/>
              <a:t>ExtReM</a:t>
            </a:r>
            <a:r>
              <a:rPr lang="en-GB" dirty="0" smtClean="0"/>
              <a:t> FPGA (Virtex-1000E, on PPM) </a:t>
            </a:r>
            <a:br>
              <a:rPr lang="en-GB" dirty="0" smtClean="0"/>
            </a:br>
            <a:r>
              <a:rPr lang="en-GB" dirty="0" smtClean="0"/>
              <a:t>Development status</a:t>
            </a:r>
          </a:p>
          <a:p>
            <a:pPr lvl="1">
              <a:tabLst>
                <a:tab pos="3048000" algn="l"/>
              </a:tabLst>
            </a:pPr>
            <a:r>
              <a:rPr lang="en-GB" dirty="0" smtClean="0"/>
              <a:t>Readout path</a:t>
            </a:r>
            <a:endParaRPr lang="en-GB" dirty="0" smtClean="0">
              <a:solidFill>
                <a:srgbClr val="CC9900"/>
              </a:solidFill>
            </a:endParaRP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Remove G-Link formatting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Route TTC signals to PREDATOR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1">
              <a:tabLst>
                <a:tab pos="3048000" algn="l"/>
              </a:tabLst>
            </a:pPr>
            <a:r>
              <a:rPr lang="en-GB" dirty="0" smtClean="0"/>
              <a:t>Configuration &amp; Control (from VME)</a:t>
            </a:r>
            <a:endParaRPr lang="en-GB" dirty="0" smtClean="0">
              <a:solidFill>
                <a:srgbClr val="00B050"/>
              </a:solidFill>
            </a:endParaRP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Interface to PREDATOR	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Interface to </a:t>
            </a:r>
            <a:r>
              <a:rPr lang="en-GB" dirty="0" err="1" smtClean="0"/>
              <a:t>Zynq</a:t>
            </a:r>
            <a:r>
              <a:rPr lang="en-GB" dirty="0" smtClean="0"/>
              <a:t>+	</a:t>
            </a:r>
            <a:r>
              <a:rPr lang="en-GB" dirty="0" smtClean="0">
                <a:solidFill>
                  <a:srgbClr val="00B050"/>
                </a:solidFill>
              </a:rPr>
              <a:t>To be tested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Register model for PREDATOR	</a:t>
            </a:r>
            <a:r>
              <a:rPr lang="en-GB" dirty="0" smtClean="0">
                <a:solidFill>
                  <a:srgbClr val="00B050"/>
                </a:solidFill>
              </a:rPr>
              <a:t>Tested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Register model for </a:t>
            </a:r>
            <a:r>
              <a:rPr lang="en-GB" dirty="0" err="1" smtClean="0"/>
              <a:t>Zynq</a:t>
            </a:r>
            <a:r>
              <a:rPr lang="en-GB" dirty="0" smtClean="0"/>
              <a:t>+	</a:t>
            </a:r>
            <a:r>
              <a:rPr lang="en-GB" dirty="0" smtClean="0">
                <a:solidFill>
                  <a:srgbClr val="00B050"/>
                </a:solidFill>
              </a:rPr>
              <a:t>80%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I2C master interface to TREX	</a:t>
            </a:r>
            <a:r>
              <a:rPr lang="en-GB" dirty="0" smtClean="0">
                <a:solidFill>
                  <a:srgbClr val="00B050"/>
                </a:solidFill>
              </a:rPr>
              <a:t>90%</a:t>
            </a:r>
          </a:p>
          <a:p>
            <a:pPr marL="355600" lvl="2" indent="0">
              <a:buNone/>
              <a:tabLst>
                <a:tab pos="3048000" algn="l"/>
              </a:tabLst>
            </a:pPr>
            <a:endParaRPr lang="en-GB" dirty="0" smtClean="0">
              <a:solidFill>
                <a:srgbClr val="00B050"/>
              </a:solidFill>
            </a:endParaRPr>
          </a:p>
          <a:p>
            <a:pPr>
              <a:tabLst>
                <a:tab pos="3048000" algn="l"/>
              </a:tabLst>
            </a:pPr>
            <a:r>
              <a:rPr lang="en-GB" dirty="0" err="1" smtClean="0"/>
              <a:t>Zynq</a:t>
            </a:r>
            <a:r>
              <a:rPr lang="en-GB" dirty="0" smtClean="0"/>
              <a:t>+ </a:t>
            </a:r>
            <a:r>
              <a:rPr lang="en-GB" dirty="0" err="1" smtClean="0"/>
              <a:t>MPSoC</a:t>
            </a:r>
            <a:r>
              <a:rPr lang="en-GB" dirty="0" smtClean="0"/>
              <a:t> (from TREX pre-production only)</a:t>
            </a:r>
          </a:p>
          <a:p>
            <a:pPr lvl="1">
              <a:tabLst>
                <a:tab pos="3048000" algn="l"/>
              </a:tabLst>
            </a:pPr>
            <a:r>
              <a:rPr lang="en-GB" dirty="0" smtClean="0"/>
              <a:t>Configuration, Control &amp; Monitoring (PL)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Interface to VME (via PPM/</a:t>
            </a:r>
            <a:r>
              <a:rPr lang="en-GB" dirty="0" err="1" smtClean="0"/>
              <a:t>ExtReM</a:t>
            </a:r>
            <a:r>
              <a:rPr lang="en-GB" dirty="0" smtClean="0"/>
              <a:t>)	</a:t>
            </a:r>
            <a:r>
              <a:rPr lang="en-GB" dirty="0">
                <a:solidFill>
                  <a:srgbClr val="CC9900"/>
                </a:solidFill>
              </a:rPr>
              <a:t>7</a:t>
            </a:r>
            <a:r>
              <a:rPr lang="en-GB" dirty="0" smtClean="0">
                <a:solidFill>
                  <a:srgbClr val="CC9900"/>
                </a:solidFill>
              </a:rPr>
              <a:t>0%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Interface to PS 	</a:t>
            </a:r>
            <a:r>
              <a:rPr lang="en-GB" dirty="0" smtClean="0">
                <a:solidFill>
                  <a:srgbClr val="FF0000"/>
                </a:solidFill>
              </a:rPr>
              <a:t>Not started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I2C master </a:t>
            </a:r>
            <a:r>
              <a:rPr lang="en-GB" dirty="0" err="1" smtClean="0"/>
              <a:t>interf</a:t>
            </a:r>
            <a:r>
              <a:rPr lang="en-GB" dirty="0" smtClean="0"/>
              <a:t>. (slow-control)	</a:t>
            </a:r>
            <a:r>
              <a:rPr lang="en-GB" dirty="0">
                <a:solidFill>
                  <a:srgbClr val="FF0000"/>
                </a:solidFill>
              </a:rPr>
              <a:t>3</a:t>
            </a:r>
            <a:r>
              <a:rPr lang="en-GB" dirty="0" smtClean="0">
                <a:solidFill>
                  <a:srgbClr val="FF0000"/>
                </a:solidFill>
              </a:rPr>
              <a:t>0%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System monitoring (SYSMON)	</a:t>
            </a:r>
            <a:r>
              <a:rPr lang="en-GB" dirty="0" smtClean="0">
                <a:solidFill>
                  <a:srgbClr val="FF0000"/>
                </a:solidFill>
              </a:rPr>
              <a:t>30%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Slow-ctrl data storage &amp; analysis	</a:t>
            </a:r>
            <a:r>
              <a:rPr lang="en-GB" dirty="0" smtClean="0">
                <a:solidFill>
                  <a:srgbClr val="FF0000"/>
                </a:solidFill>
              </a:rPr>
              <a:t>30% </a:t>
            </a:r>
          </a:p>
          <a:p>
            <a:pPr lvl="1">
              <a:tabLst>
                <a:tab pos="3048000" algn="l"/>
              </a:tabLst>
            </a:pPr>
            <a:r>
              <a:rPr lang="en-GB" dirty="0" smtClean="0"/>
              <a:t>Slow-control Monitoring (PS)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JTAG master	</a:t>
            </a:r>
            <a:r>
              <a:rPr lang="en-GB" dirty="0" smtClean="0">
                <a:solidFill>
                  <a:srgbClr val="FF0000"/>
                </a:solidFill>
              </a:rPr>
              <a:t>Not started</a:t>
            </a: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OPC/UA server	</a:t>
            </a:r>
            <a:r>
              <a:rPr lang="en-GB" dirty="0" smtClean="0">
                <a:solidFill>
                  <a:srgbClr val="FF0000"/>
                </a:solidFill>
              </a:rPr>
              <a:t>Not started</a:t>
            </a:r>
            <a:endParaRPr lang="en-GB" dirty="0" smtClean="0">
              <a:solidFill>
                <a:srgbClr val="00B050"/>
              </a:solidFill>
            </a:endParaRPr>
          </a:p>
          <a:p>
            <a:pPr lvl="2">
              <a:tabLst>
                <a:tab pos="3048000" algn="l"/>
              </a:tabLst>
            </a:pPr>
            <a:r>
              <a:rPr lang="en-GB" dirty="0" smtClean="0"/>
              <a:t>Communication w/ DCS (Ethernet)	</a:t>
            </a:r>
            <a:r>
              <a:rPr lang="en-GB" dirty="0" smtClean="0">
                <a:solidFill>
                  <a:srgbClr val="FF0000"/>
                </a:solidFill>
              </a:rPr>
              <a:t>Not started</a:t>
            </a:r>
            <a:endParaRPr lang="en-GB" dirty="0">
              <a:solidFill>
                <a:srgbClr val="CC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646613" y="3909053"/>
            <a:ext cx="4029843" cy="2186947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Status summary</a:t>
            </a:r>
          </a:p>
          <a:p>
            <a:pPr lvl="1"/>
            <a:r>
              <a:rPr lang="en-GB" dirty="0" err="1" smtClean="0">
                <a:solidFill>
                  <a:schemeClr val="tx1"/>
                </a:solidFill>
              </a:rPr>
              <a:t>Zynq</a:t>
            </a:r>
            <a:r>
              <a:rPr lang="en-GB" dirty="0" smtClean="0">
                <a:solidFill>
                  <a:schemeClr val="tx1"/>
                </a:solidFill>
              </a:rPr>
              <a:t>+ </a:t>
            </a:r>
            <a:r>
              <a:rPr lang="en-GB" dirty="0" err="1" smtClean="0">
                <a:solidFill>
                  <a:schemeClr val="tx1"/>
                </a:solidFill>
              </a:rPr>
              <a:t>MpSoC</a:t>
            </a:r>
            <a:r>
              <a:rPr lang="en-GB" dirty="0" smtClean="0">
                <a:solidFill>
                  <a:schemeClr val="tx1"/>
                </a:solidFill>
              </a:rPr>
              <a:t> to be implemented on the TREX pre-production module (TREX v2; June19)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Currently, main focus on finalising the implementation of the real-time interface to </a:t>
            </a:r>
            <a:r>
              <a:rPr lang="en-GB" dirty="0" err="1" smtClean="0">
                <a:solidFill>
                  <a:schemeClr val="tx1"/>
                </a:solidFill>
              </a:rPr>
              <a:t>FEXes</a:t>
            </a:r>
            <a:r>
              <a:rPr lang="en-GB" dirty="0" smtClean="0">
                <a:solidFill>
                  <a:schemeClr val="tx1"/>
                </a:solidFill>
              </a:rPr>
              <a:t> and of the readout interface to the legacy ROD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Next step(s)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Test legacy real-time path to CP &amp; JEP (CERN bat-104)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Test legacy readout interface to legacy ROD (CERN bat-104)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Test real-time interface to </a:t>
            </a:r>
            <a:r>
              <a:rPr lang="en-GB" dirty="0" err="1" smtClean="0">
                <a:solidFill>
                  <a:schemeClr val="tx1"/>
                </a:solidFill>
              </a:rPr>
              <a:t>FEXes</a:t>
            </a:r>
            <a:r>
              <a:rPr lang="en-GB" dirty="0" smtClean="0">
                <a:solidFill>
                  <a:schemeClr val="tx1"/>
                </a:solidFill>
              </a:rPr>
              <a:t> (CERN STF)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1780600"/>
            <a:ext cx="3096344" cy="1860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004048" y="1196752"/>
            <a:ext cx="2304256" cy="3804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US" dirty="0"/>
              <a:t>FPGA</a:t>
            </a:r>
            <a:r>
              <a:rPr lang="en-GB" dirty="0">
                <a:sym typeface="Lucida Sans"/>
              </a:rPr>
              <a:t> &amp; </a:t>
            </a:r>
            <a:r>
              <a:rPr lang="en-GB" dirty="0" err="1">
                <a:sym typeface="Lucida Sans"/>
              </a:rPr>
              <a:t>MPSoC</a:t>
            </a:r>
            <a:r>
              <a:rPr lang="en-GB" dirty="0">
                <a:sym typeface="Lucida Sans"/>
              </a:rPr>
              <a:t> Utilisation </a:t>
            </a:r>
            <a:r>
              <a:rPr lang="en-GB" dirty="0" smtClean="0">
                <a:sym typeface="Lucida Sans"/>
              </a:rPr>
              <a:t/>
            </a:r>
            <a:br>
              <a:rPr lang="en-GB" dirty="0" smtClean="0">
                <a:sym typeface="Lucida Sans"/>
              </a:rPr>
            </a:br>
            <a:r>
              <a:rPr lang="en-GB" dirty="0" smtClean="0">
                <a:sym typeface="Lucida Sans"/>
              </a:rPr>
              <a:t>(</a:t>
            </a:r>
            <a:r>
              <a:rPr lang="en-GB" dirty="0">
                <a:sym typeface="Lucida Sans"/>
              </a:rPr>
              <a:t>master/official releases </a:t>
            </a:r>
            <a:r>
              <a:rPr lang="en-GB" dirty="0" smtClean="0">
                <a:sym typeface="Lucida Sans"/>
              </a:rPr>
              <a:t>only)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/>
          <a:lstStyle/>
          <a:p>
            <a:r>
              <a:rPr lang="en-GB" sz="2800" dirty="0" smtClean="0"/>
              <a:t>TREX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Integration</a:t>
            </a:r>
          </a:p>
          <a:p>
            <a:pPr lvl="1"/>
            <a:r>
              <a:rPr lang="en-GB" dirty="0" smtClean="0"/>
              <a:t>PPM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eFEX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jFEX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gFEX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Legacy 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156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STF Slice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620689"/>
            <a:ext cx="7773987" cy="56886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TREX–eFEX protocol </a:t>
            </a:r>
            <a:r>
              <a:rPr lang="en-GB" dirty="0" smtClean="0"/>
              <a:t>test	</a:t>
            </a:r>
            <a:r>
              <a:rPr lang="en-GB" dirty="0" smtClean="0">
                <a:solidFill>
                  <a:srgbClr val="FF0000"/>
                </a:solidFill>
              </a:rPr>
              <a:t>Not Done</a:t>
            </a:r>
            <a:r>
              <a:rPr lang="en-GB" dirty="0" smtClean="0"/>
              <a:t>/ </a:t>
            </a:r>
            <a:r>
              <a:rPr lang="en-GB" dirty="0" smtClean="0">
                <a:solidFill>
                  <a:srgbClr val="CC9900"/>
                </a:solidFill>
              </a:rPr>
              <a:t>In progress </a:t>
            </a:r>
            <a:r>
              <a:rPr lang="en-GB" dirty="0" smtClean="0"/>
              <a:t>/ </a:t>
            </a:r>
            <a:r>
              <a:rPr lang="en-GB" dirty="0" smtClean="0">
                <a:solidFill>
                  <a:srgbClr val="00B050"/>
                </a:solidFill>
              </a:rPr>
              <a:t>Done</a:t>
            </a:r>
            <a:endParaRPr lang="en-GB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TREX–gFEX protocol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TREX–jFEX protocol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eFEX–</a:t>
            </a:r>
            <a:r>
              <a:rPr lang="en-GB" dirty="0" err="1"/>
              <a:t>Topo</a:t>
            </a:r>
            <a:r>
              <a:rPr lang="en-GB" dirty="0"/>
              <a:t> protocol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gFEX–</a:t>
            </a:r>
            <a:r>
              <a:rPr lang="en-GB" dirty="0" err="1"/>
              <a:t>Topo</a:t>
            </a:r>
            <a:r>
              <a:rPr lang="en-GB" dirty="0"/>
              <a:t> protocol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jFEX–</a:t>
            </a:r>
            <a:r>
              <a:rPr lang="en-GB" dirty="0" err="1"/>
              <a:t>Topo</a:t>
            </a:r>
            <a:r>
              <a:rPr lang="en-GB" dirty="0"/>
              <a:t> protocol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 Readout RT data → </a:t>
            </a:r>
            <a:r>
              <a:rPr lang="en-GB" dirty="0" smtClean="0"/>
              <a:t>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gFEX Readout RT data → </a:t>
            </a:r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 Readout RT data → </a:t>
            </a:r>
            <a:r>
              <a:rPr lang="en-GB" dirty="0" smtClean="0"/>
              <a:t>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 err="1"/>
              <a:t>Topo</a:t>
            </a:r>
            <a:r>
              <a:rPr lang="en-GB" dirty="0"/>
              <a:t> Readout RT data → </a:t>
            </a:r>
            <a:r>
              <a:rPr lang="en-GB" dirty="0" smtClean="0"/>
              <a:t>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 Readout RT data → </a:t>
            </a:r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 data → </a:t>
            </a:r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jFEX/</a:t>
            </a:r>
            <a:r>
              <a:rPr lang="en-GB" dirty="0" err="1"/>
              <a:t>Topo</a:t>
            </a:r>
            <a:r>
              <a:rPr lang="en-GB" dirty="0"/>
              <a:t> data → </a:t>
            </a:r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FELIX → SW </a:t>
            </a:r>
            <a:r>
              <a:rPr lang="en-GB" dirty="0" smtClean="0"/>
              <a:t>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Data extraction from SW </a:t>
            </a:r>
            <a:r>
              <a:rPr lang="en-GB" dirty="0" smtClean="0"/>
              <a:t>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eFEX readout </a:t>
            </a:r>
            <a:r>
              <a:rPr lang="en-GB" dirty="0" smtClean="0"/>
              <a:t>path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jFEX readout </a:t>
            </a:r>
            <a:r>
              <a:rPr lang="en-GB" dirty="0" smtClean="0"/>
              <a:t>path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</a:t>
            </a:r>
            <a:r>
              <a:rPr lang="en-GB" dirty="0" err="1"/>
              <a:t>Topo</a:t>
            </a:r>
            <a:r>
              <a:rPr lang="en-GB" dirty="0"/>
              <a:t> readout </a:t>
            </a:r>
            <a:r>
              <a:rPr lang="en-GB" dirty="0" smtClean="0"/>
              <a:t>path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gFEX readout </a:t>
            </a:r>
            <a:r>
              <a:rPr lang="en-GB" dirty="0" smtClean="0"/>
              <a:t>path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TREX readout </a:t>
            </a:r>
            <a:r>
              <a:rPr lang="en-GB" dirty="0" smtClean="0"/>
              <a:t>path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eFEX–</a:t>
            </a:r>
            <a:r>
              <a:rPr lang="en-GB" dirty="0" err="1"/>
              <a:t>Topo</a:t>
            </a:r>
            <a:r>
              <a:rPr lang="en-GB" dirty="0"/>
              <a:t>–Readout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gFEX–</a:t>
            </a:r>
            <a:r>
              <a:rPr lang="en-GB" dirty="0" err="1"/>
              <a:t>Topo</a:t>
            </a:r>
            <a:r>
              <a:rPr lang="en-GB" dirty="0"/>
              <a:t>–Readout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jFEX–</a:t>
            </a:r>
            <a:r>
              <a:rPr lang="en-GB" dirty="0" err="1"/>
              <a:t>Topo</a:t>
            </a:r>
            <a:r>
              <a:rPr lang="en-GB" dirty="0"/>
              <a:t>–Readout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TREX–eFEX–Readout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TREX–gFEX–Readout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TREX–jFEX–Readout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TREX–eFEX–</a:t>
            </a:r>
            <a:r>
              <a:rPr lang="en-GB" dirty="0" err="1"/>
              <a:t>Topo</a:t>
            </a:r>
            <a:r>
              <a:rPr lang="en-GB" dirty="0"/>
              <a:t> </a:t>
            </a:r>
            <a:r>
              <a:rPr lang="en-GB" dirty="0" smtClean="0"/>
              <a:t>Slice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TREX–gFEX–</a:t>
            </a:r>
            <a:r>
              <a:rPr lang="en-GB" dirty="0" err="1"/>
              <a:t>Topo</a:t>
            </a:r>
            <a:r>
              <a:rPr lang="en-GB" dirty="0"/>
              <a:t> </a:t>
            </a:r>
            <a:r>
              <a:rPr lang="en-GB" dirty="0" smtClean="0"/>
              <a:t>Slice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TREX–jFEX–</a:t>
            </a:r>
            <a:r>
              <a:rPr lang="en-GB" dirty="0" err="1"/>
              <a:t>Topo</a:t>
            </a:r>
            <a:r>
              <a:rPr lang="en-GB" dirty="0"/>
              <a:t> </a:t>
            </a:r>
            <a:r>
              <a:rPr lang="en-GB" dirty="0" smtClean="0"/>
              <a:t>Slice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r>
              <a:rPr lang="en-GB" dirty="0"/>
              <a:t>Full Slice </a:t>
            </a:r>
            <a:r>
              <a:rPr lang="en-GB" dirty="0" smtClean="0"/>
              <a:t>test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Not Done</a:t>
            </a:r>
            <a:r>
              <a:rPr lang="en-GB" dirty="0"/>
              <a:t>/ </a:t>
            </a:r>
            <a:r>
              <a:rPr lang="en-GB" dirty="0">
                <a:solidFill>
                  <a:srgbClr val="CC9900"/>
                </a:solidFill>
              </a:rPr>
              <a:t>In progress </a:t>
            </a:r>
            <a:r>
              <a:rPr lang="en-GB" dirty="0"/>
              <a:t>/ </a:t>
            </a:r>
            <a:r>
              <a:rPr lang="en-GB" dirty="0">
                <a:solidFill>
                  <a:srgbClr val="00B050"/>
                </a:solidFill>
              </a:rPr>
              <a:t>Done</a:t>
            </a:r>
            <a:endParaRPr lang="en-GB" dirty="0"/>
          </a:p>
          <a:p>
            <a:pPr>
              <a:lnSpc>
                <a:spcPct val="110000"/>
              </a:lnSpc>
              <a:spcBef>
                <a:spcPts val="0"/>
              </a:spcBef>
              <a:tabLst>
                <a:tab pos="2963863" algn="l"/>
              </a:tabLst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9th April 2019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Ian Brawn on behalf of TDAQ</a:t>
            </a:r>
            <a:endParaRPr lang="en-US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200F4-7126-4C3D-8CA1-F14F19D3043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0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/>
          <a:lstStyle/>
          <a:p>
            <a:r>
              <a:rPr lang="en-GB" sz="2800" dirty="0" smtClean="0"/>
              <a:t>eFEX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 (XML)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Integration	</a:t>
            </a:r>
          </a:p>
          <a:p>
            <a:pPr lvl="1"/>
            <a:r>
              <a:rPr lang="en-GB" dirty="0" smtClean="0"/>
              <a:t>LATOME/LAr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TREX/Tile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L1Topo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Hub/ROD 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Hub/ROD readout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25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jFEX</a:t>
            </a:r>
            <a:r>
              <a:rPr lang="en-GB" dirty="0"/>
              <a:t> Firmware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684212" y="1028733"/>
            <a:ext cx="6552084" cy="5280587"/>
          </a:xfrm>
        </p:spPr>
        <p:txBody>
          <a:bodyPr>
            <a:normAutofit lnSpcReduction="10000"/>
          </a:bodyPr>
          <a:lstStyle/>
          <a:p>
            <a:pPr>
              <a:tabLst>
                <a:tab pos="3495675" algn="l"/>
              </a:tabLst>
            </a:pPr>
            <a:r>
              <a:rPr lang="en-GB" dirty="0"/>
              <a:t>Proc FPGA Development status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Real-time data path	</a:t>
            </a:r>
            <a:endParaRPr lang="en-GB" dirty="0">
              <a:solidFill>
                <a:srgbClr val="CC9900"/>
              </a:solidFill>
            </a:endParaRPr>
          </a:p>
          <a:p>
            <a:pPr lvl="2">
              <a:tabLst>
                <a:tab pos="3495675" algn="l"/>
              </a:tabLst>
            </a:pPr>
            <a:r>
              <a:rPr lang="en-GB" dirty="0"/>
              <a:t>MGTs	</a:t>
            </a:r>
            <a:r>
              <a:rPr lang="en-GB" dirty="0">
                <a:solidFill>
                  <a:srgbClr val="00B050"/>
                </a:solidFill>
              </a:rPr>
              <a:t>100% / Under Test</a:t>
            </a:r>
          </a:p>
          <a:p>
            <a:pPr lvl="2">
              <a:tabLst>
                <a:tab pos="3495675" algn="l"/>
              </a:tabLst>
            </a:pPr>
            <a:r>
              <a:rPr lang="en-GB" dirty="0">
                <a:sym typeface="Symbol"/>
              </a:rPr>
              <a:t>Jet, ET/MET, Pileup algorithm	</a:t>
            </a:r>
            <a:r>
              <a:rPr lang="en-GB" dirty="0">
                <a:solidFill>
                  <a:srgbClr val="00B050"/>
                </a:solidFill>
                <a:sym typeface="Symbol"/>
              </a:rPr>
              <a:t>100%</a:t>
            </a:r>
          </a:p>
          <a:p>
            <a:pPr lvl="2">
              <a:tabLst>
                <a:tab pos="3495675" algn="l"/>
              </a:tabLst>
            </a:pPr>
            <a:r>
              <a:rPr lang="en-GB" dirty="0">
                <a:sym typeface="Symbol"/>
              </a:rPr>
              <a:t>Large-R Jet, Tau algorithm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sym typeface="Symbol"/>
              </a:rPr>
              <a:t>	</a:t>
            </a:r>
            <a:r>
              <a:rPr lang="en-GB" dirty="0">
                <a:solidFill>
                  <a:srgbClr val="CC9900"/>
                </a:solidFill>
                <a:sym typeface="Symbol"/>
              </a:rPr>
              <a:t>70% (1st version implemented)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Readout path	</a:t>
            </a:r>
            <a:endParaRPr lang="en-GB" dirty="0" smtClean="0">
              <a:solidFill>
                <a:srgbClr val="FFC000"/>
              </a:solidFill>
              <a:sym typeface="Symbol"/>
            </a:endParaRPr>
          </a:p>
          <a:p>
            <a:pPr lvl="2">
              <a:tabLst>
                <a:tab pos="3495675" algn="l"/>
              </a:tabLst>
            </a:pPr>
            <a:r>
              <a:rPr lang="en-GB" dirty="0"/>
              <a:t>Data Merging</a:t>
            </a:r>
            <a:r>
              <a:rPr lang="en-GB" dirty="0">
                <a:solidFill>
                  <a:srgbClr val="00B050"/>
                </a:solidFill>
              </a:rPr>
              <a:t>	90%</a:t>
            </a:r>
          </a:p>
          <a:p>
            <a:pPr lvl="2">
              <a:tabLst>
                <a:tab pos="3495675" algn="l"/>
              </a:tabLst>
            </a:pPr>
            <a:r>
              <a:rPr lang="en-GB" dirty="0"/>
              <a:t>Packet creation</a:t>
            </a:r>
            <a:r>
              <a:rPr lang="en-GB" dirty="0">
                <a:solidFill>
                  <a:srgbClr val="00B050"/>
                </a:solidFill>
              </a:rPr>
              <a:t>	80%</a:t>
            </a:r>
          </a:p>
          <a:p>
            <a:pPr lvl="2">
              <a:tabLst>
                <a:tab pos="3495675" algn="l"/>
              </a:tabLst>
            </a:pPr>
            <a:r>
              <a:rPr lang="en-GB" dirty="0"/>
              <a:t>Register definitions</a:t>
            </a:r>
            <a:r>
              <a:rPr lang="en-GB" dirty="0">
                <a:solidFill>
                  <a:srgbClr val="00B050"/>
                </a:solidFill>
              </a:rPr>
              <a:t>	80%</a:t>
            </a:r>
          </a:p>
          <a:p>
            <a:pPr lvl="2">
              <a:tabLst>
                <a:tab pos="3495675" algn="l"/>
              </a:tabLst>
            </a:pPr>
            <a:r>
              <a:rPr lang="en-GB" dirty="0"/>
              <a:t>ROD interface</a:t>
            </a: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>
                <a:solidFill>
                  <a:srgbClr val="CC9900"/>
                </a:solidFill>
              </a:rPr>
              <a:t>60</a:t>
            </a:r>
            <a:r>
              <a:rPr lang="en-GB" dirty="0" smtClean="0">
                <a:solidFill>
                  <a:srgbClr val="CC9900"/>
                </a:solidFill>
              </a:rPr>
              <a:t>%</a:t>
            </a:r>
            <a:endParaRPr lang="en-GB" dirty="0">
              <a:solidFill>
                <a:srgbClr val="FF0000"/>
              </a:solidFill>
            </a:endParaRPr>
          </a:p>
          <a:p>
            <a:pPr lvl="1">
              <a:tabLst>
                <a:tab pos="3495675" algn="l"/>
              </a:tabLst>
            </a:pPr>
            <a:r>
              <a:rPr lang="en-GB" dirty="0"/>
              <a:t>Control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>
              <a:tabLst>
                <a:tab pos="3495675" algn="l"/>
              </a:tabLst>
            </a:pPr>
            <a:r>
              <a:rPr lang="en-GB" dirty="0"/>
              <a:t>Control FPGA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Ethernet / IPbus</a:t>
            </a:r>
            <a:r>
              <a:rPr lang="en-GB" dirty="0">
                <a:solidFill>
                  <a:srgbClr val="00B050"/>
                </a:solidFill>
              </a:rPr>
              <a:t>	Under test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Board Monitoring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  <a:endParaRPr lang="en-GB" dirty="0"/>
          </a:p>
          <a:p>
            <a:pPr>
              <a:tabLst>
                <a:tab pos="3495675" algn="l"/>
              </a:tabLst>
            </a:pPr>
            <a:r>
              <a:rPr lang="en-GB" dirty="0"/>
              <a:t>Status summary / Recent news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Significant improvement on the forward region… 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Integration is well-advanced… </a:t>
            </a:r>
          </a:p>
          <a:p>
            <a:pPr>
              <a:tabLst>
                <a:tab pos="3495675" algn="l"/>
              </a:tabLst>
            </a:pPr>
            <a:r>
              <a:rPr lang="en-GB" dirty="0"/>
              <a:t>Next steps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Commission w/ ROD interface</a:t>
            </a:r>
          </a:p>
          <a:p>
            <a:pPr lvl="1">
              <a:tabLst>
                <a:tab pos="3495675" algn="l"/>
              </a:tabLst>
            </a:pPr>
            <a:r>
              <a:rPr lang="en-GB" dirty="0"/>
              <a:t>Commission w/ TREX, LATOME, L1Topo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6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/>
          <a:lstStyle/>
          <a:p>
            <a:r>
              <a:rPr lang="en-GB" sz="2800" dirty="0" smtClean="0"/>
              <a:t>jFEX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 (XML)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Integration	</a:t>
            </a:r>
          </a:p>
          <a:p>
            <a:pPr lvl="1"/>
            <a:r>
              <a:rPr lang="en-GB" dirty="0" smtClean="0"/>
              <a:t>LATOME/LAr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TREX/Tile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L1Topo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Hub/ROD 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Hub/ROD readout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41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D36189-1F66-814B-B5E9-6B575E2D9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362" y="1407446"/>
            <a:ext cx="4172446" cy="11098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gFEX</a:t>
            </a:r>
            <a:r>
              <a:rPr lang="en-GB" dirty="0"/>
              <a:t> Firmware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323529" y="1028733"/>
            <a:ext cx="4608511" cy="521966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Proc FPGA	Development status</a:t>
            </a:r>
          </a:p>
          <a:p>
            <a:pPr lvl="1"/>
            <a:r>
              <a:rPr lang="en-GB" dirty="0"/>
              <a:t>Real time path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lvl="2"/>
            <a:r>
              <a:rPr lang="en-GB" dirty="0" err="1"/>
              <a:t>LAr</a:t>
            </a:r>
            <a:r>
              <a:rPr lang="en-GB" dirty="0"/>
              <a:t>/Tile Inputs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lvl="2"/>
            <a:r>
              <a:rPr lang="en-GB" dirty="0"/>
              <a:t>Synchronisation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lvl="2"/>
            <a:r>
              <a:rPr lang="en-GB" dirty="0">
                <a:sym typeface="Symbol"/>
              </a:rPr>
              <a:t>Large-R jets algorithm	</a:t>
            </a:r>
            <a:r>
              <a:rPr lang="en-GB" dirty="0">
                <a:solidFill>
                  <a:srgbClr val="00B050"/>
                </a:solidFill>
                <a:sym typeface="Symbol"/>
              </a:rPr>
              <a:t>Under test</a:t>
            </a:r>
          </a:p>
          <a:p>
            <a:pPr lvl="2"/>
            <a:r>
              <a:rPr lang="en-GB" dirty="0">
                <a:sym typeface="Symbol"/>
              </a:rPr>
              <a:t>Global algorithms	</a:t>
            </a:r>
            <a:r>
              <a:rPr lang="en-GB" dirty="0">
                <a:solidFill>
                  <a:srgbClr val="00B050"/>
                </a:solidFill>
                <a:sym typeface="Symbol"/>
              </a:rPr>
              <a:t>Under test</a:t>
            </a:r>
          </a:p>
          <a:p>
            <a:pPr lvl="1"/>
            <a:r>
              <a:rPr lang="en-GB" dirty="0"/>
              <a:t>Readout path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lvl="2"/>
            <a:r>
              <a:rPr lang="en-GB" dirty="0"/>
              <a:t>Flow Control 	N/A</a:t>
            </a:r>
            <a:endParaRPr lang="en-GB" dirty="0">
              <a:solidFill>
                <a:srgbClr val="CC9900"/>
              </a:solidFill>
            </a:endParaRPr>
          </a:p>
          <a:p>
            <a:pPr lvl="2"/>
            <a:r>
              <a:rPr lang="en-GB" dirty="0"/>
              <a:t>Control FPGA interface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lvl="1"/>
            <a:r>
              <a:rPr lang="en-GB" dirty="0"/>
              <a:t>Control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r>
              <a:rPr lang="en-GB" dirty="0"/>
              <a:t>Control FPGA</a:t>
            </a:r>
          </a:p>
          <a:p>
            <a:pPr lvl="1"/>
            <a:r>
              <a:rPr lang="en-GB" dirty="0"/>
              <a:t>Real time path	</a:t>
            </a:r>
            <a:r>
              <a:rPr lang="en-GB" dirty="0">
                <a:solidFill>
                  <a:srgbClr val="FFC000"/>
                </a:solidFill>
              </a:rPr>
              <a:t>60%</a:t>
            </a:r>
          </a:p>
          <a:p>
            <a:pPr lvl="1"/>
            <a:r>
              <a:rPr lang="en-GB" dirty="0"/>
              <a:t>Synchronisation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lvl="1"/>
            <a:r>
              <a:rPr lang="en-GB" dirty="0"/>
              <a:t>Readout path</a:t>
            </a:r>
          </a:p>
          <a:p>
            <a:pPr lvl="2"/>
            <a:r>
              <a:rPr lang="en-GB" dirty="0"/>
              <a:t>Flow Control	</a:t>
            </a:r>
            <a:r>
              <a:rPr lang="en-GB" dirty="0">
                <a:solidFill>
                  <a:srgbClr val="FFC000"/>
                </a:solidFill>
              </a:rPr>
              <a:t>60%</a:t>
            </a:r>
          </a:p>
          <a:p>
            <a:pPr lvl="2"/>
            <a:r>
              <a:rPr lang="en-GB" dirty="0"/>
              <a:t>FELIX interface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 marL="177800" lvl="1" indent="0">
              <a:buNone/>
            </a:pPr>
            <a:r>
              <a:rPr lang="en-GB" dirty="0"/>
              <a:t>Control	</a:t>
            </a:r>
            <a:r>
              <a:rPr lang="en-GB" dirty="0">
                <a:solidFill>
                  <a:srgbClr val="FFC000"/>
                </a:solidFill>
              </a:rPr>
              <a:t>50%</a:t>
            </a:r>
          </a:p>
          <a:p>
            <a:r>
              <a:rPr lang="en-GB" dirty="0"/>
              <a:t>Status summary </a:t>
            </a:r>
          </a:p>
          <a:p>
            <a:pPr lvl="1"/>
            <a:r>
              <a:rPr lang="en-GB" dirty="0"/>
              <a:t>Testing taking place with </a:t>
            </a:r>
            <a:r>
              <a:rPr lang="en-GB" dirty="0" err="1"/>
              <a:t>gFEX</a:t>
            </a:r>
            <a:r>
              <a:rPr lang="en-GB" dirty="0"/>
              <a:t> </a:t>
            </a:r>
            <a:r>
              <a:rPr lang="en-GB" dirty="0" smtClean="0">
                <a:sym typeface="Wingdings" panose="05000000000000000000" pitchFamily="2" charset="2"/>
              </a:rPr>
              <a:t></a:t>
            </a:r>
            <a:r>
              <a:rPr lang="en-GB" dirty="0" smtClean="0"/>
              <a:t> </a:t>
            </a:r>
            <a:r>
              <a:rPr lang="en-GB" dirty="0"/>
              <a:t>FELIX setup at BNL using dummy input data loaded into playback memories</a:t>
            </a:r>
          </a:p>
          <a:p>
            <a:r>
              <a:rPr lang="en-GB" dirty="0"/>
              <a:t>Next step(s)</a:t>
            </a:r>
          </a:p>
          <a:p>
            <a:pPr lvl="1"/>
            <a:r>
              <a:rPr lang="en-US" dirty="0"/>
              <a:t>Test algorithms on </a:t>
            </a:r>
            <a:r>
              <a:rPr lang="en-US" dirty="0" smtClean="0"/>
              <a:t>10</a:t>
            </a:r>
            <a:r>
              <a:rPr lang="en-US" baseline="30000" dirty="0" smtClean="0"/>
              <a:t>7</a:t>
            </a:r>
            <a:r>
              <a:rPr lang="en-US" dirty="0" smtClean="0"/>
              <a:t> </a:t>
            </a:r>
            <a:r>
              <a:rPr lang="en-US" dirty="0"/>
              <a:t>events with simplified timing</a:t>
            </a:r>
          </a:p>
          <a:p>
            <a:pPr lvl="1"/>
            <a:r>
              <a:rPr lang="en-US" dirty="0"/>
              <a:t>Incorporate realistic flow control into readout</a:t>
            </a:r>
            <a:endParaRPr lang="en-GB" dirty="0"/>
          </a:p>
          <a:p>
            <a:pPr lvl="1"/>
            <a:r>
              <a:rPr lang="en-GB" dirty="0"/>
              <a:t>Incorporate forward region </a:t>
            </a:r>
            <a:r>
              <a:rPr lang="en-GB" dirty="0" smtClean="0"/>
              <a:t>(|</a:t>
            </a:r>
            <a:r>
              <a:rPr lang="en-GB" dirty="0" smtClean="0">
                <a:sym typeface="Symbol"/>
              </a:rPr>
              <a:t></a:t>
            </a:r>
            <a:r>
              <a:rPr lang="en-GB" dirty="0" smtClean="0"/>
              <a:t>| &gt; 2.4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Test readout with algorithmic (MC) data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728697"/>
            <a:ext cx="1905000" cy="288032"/>
          </a:xfrm>
        </p:spPr>
        <p:txBody>
          <a:bodyPr/>
          <a:lstStyle/>
          <a:p>
            <a:fld id="{F61200F4-7126-4C3D-8CA1-F14F19D3043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60032" y="1196752"/>
            <a:ext cx="1512170" cy="21602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US" dirty="0"/>
              <a:t>Proc FPGA</a:t>
            </a:r>
            <a:r>
              <a:rPr lang="en-GB" dirty="0">
                <a:sym typeface="Lucida Sans"/>
              </a:rPr>
              <a:t> Utilisation</a:t>
            </a:r>
            <a:endParaRPr lang="en-US" dirty="0"/>
          </a:p>
        </p:txBody>
      </p:sp>
      <p:sp>
        <p:nvSpPr>
          <p:cNvPr id="11" name="Shape 95"/>
          <p:cNvSpPr txBox="1"/>
          <p:nvPr/>
        </p:nvSpPr>
        <p:spPr>
          <a:xfrm>
            <a:off x="4860032" y="2661294"/>
            <a:ext cx="2448272" cy="23424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r>
              <a:rPr lang="en-GB" dirty="0">
                <a:sym typeface="Lucida Sans"/>
              </a:rPr>
              <a:t>Latency Measurement: 280 MHz clock</a:t>
            </a:r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B7C29237-E8E8-CC4E-9A1C-E105D193BF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103888"/>
              </p:ext>
            </p:extLst>
          </p:nvPr>
        </p:nvGraphicFramePr>
        <p:xfrm>
          <a:off x="4860032" y="2937088"/>
          <a:ext cx="4154088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27">
                  <a:extLst>
                    <a:ext uri="{9D8B030D-6E8A-4147-A177-3AD203B41FA5}">
                      <a16:colId xmlns:a16="http://schemas.microsoft.com/office/drawing/2014/main" val="222255263"/>
                    </a:ext>
                  </a:extLst>
                </a:gridCol>
              </a:tblGrid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Time label and description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Time (</a:t>
                      </a:r>
                      <a:r>
                        <a:rPr lang="en-US" sz="1100" dirty="0" err="1"/>
                        <a:t>clks</a:t>
                      </a:r>
                      <a:r>
                        <a:rPr lang="en-US" sz="1100" dirty="0"/>
                        <a:t>)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Time (ns)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T0</a:t>
                      </a:r>
                      <a:r>
                        <a:rPr lang="en-US" sz="1100" baseline="0" dirty="0"/>
                        <a:t> – output of skew compensation block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T1 – output of </a:t>
                      </a:r>
                      <a:r>
                        <a:rPr lang="en-US" sz="1100" dirty="0" err="1"/>
                        <a:t>gTower</a:t>
                      </a:r>
                      <a:r>
                        <a:rPr lang="en-US" sz="1100" dirty="0"/>
                        <a:t> builder (</a:t>
                      </a:r>
                      <a:r>
                        <a:rPr lang="en-US" sz="1100" dirty="0" err="1"/>
                        <a:t>calibr</a:t>
                      </a:r>
                      <a:r>
                        <a:rPr lang="en-US" sz="1100" dirty="0"/>
                        <a:t>. </a:t>
                      </a:r>
                      <a:r>
                        <a:rPr lang="en-US" sz="1100" dirty="0" err="1"/>
                        <a:t>gTowers</a:t>
                      </a:r>
                      <a:r>
                        <a:rPr lang="en-US" sz="1100" dirty="0"/>
                        <a:t>)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67.9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T2 – partial sum for neighbor calculated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110.7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T3</a:t>
                      </a:r>
                      <a:r>
                        <a:rPr lang="en-US" sz="1100" baseline="0" dirty="0"/>
                        <a:t> – partial sum TX output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36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128.6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T4 – partial sum RX input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40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142.9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T5 – partial sum input to jet engine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44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157.1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T6</a:t>
                      </a:r>
                      <a:r>
                        <a:rPr lang="en-US" sz="1100" baseline="0" dirty="0"/>
                        <a:t> – Large R jet sum output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46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164.3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en-US" sz="1100" dirty="0"/>
                        <a:t>T7 – TOB_1 ready signal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61</a:t>
                      </a:r>
                      <a:endParaRPr lang="en-US" sz="11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217.9</a:t>
                      </a:r>
                      <a:endParaRPr lang="en-US" sz="11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6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/>
          <a:lstStyle/>
          <a:p>
            <a:r>
              <a:rPr lang="en-GB" sz="2800" dirty="0" smtClean="0"/>
              <a:t>gFEX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 (XML)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GB" dirty="0" smtClean="0"/>
              <a:t>Integration	</a:t>
            </a:r>
          </a:p>
          <a:p>
            <a:pPr lvl="1"/>
            <a:r>
              <a:rPr lang="en-GB" dirty="0" smtClean="0"/>
              <a:t>LATOME/LAr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TREX/Tile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L1Topo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 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 readout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09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L1Topo Firmware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323528" y="836713"/>
            <a:ext cx="4824535" cy="5472608"/>
          </a:xfrm>
        </p:spPr>
        <p:txBody>
          <a:bodyPr>
            <a:normAutofit lnSpcReduction="10000"/>
          </a:bodyPr>
          <a:lstStyle/>
          <a:p>
            <a:pPr>
              <a:tabLst>
                <a:tab pos="2962275" algn="l"/>
              </a:tabLst>
            </a:pPr>
            <a:r>
              <a:rPr lang="en-GB" dirty="0"/>
              <a:t>Proc FPGA Development status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Realtime data path	</a:t>
            </a:r>
            <a:r>
              <a:rPr lang="en-GB" dirty="0">
                <a:solidFill>
                  <a:srgbClr val="339933"/>
                </a:solidFill>
              </a:rPr>
              <a:t>90%</a:t>
            </a:r>
          </a:p>
          <a:p>
            <a:pPr lvl="2">
              <a:tabLst>
                <a:tab pos="2962275" algn="l"/>
              </a:tabLst>
            </a:pPr>
            <a:r>
              <a:rPr lang="en-GB" dirty="0"/>
              <a:t>MGTs	</a:t>
            </a:r>
            <a:r>
              <a:rPr lang="en-GB" dirty="0">
                <a:solidFill>
                  <a:srgbClr val="339933"/>
                </a:solidFill>
              </a:rPr>
              <a:t>100% / Under Test</a:t>
            </a:r>
          </a:p>
          <a:p>
            <a:pPr lvl="2">
              <a:tabLst>
                <a:tab pos="2962275" algn="l"/>
              </a:tabLst>
            </a:pPr>
            <a:r>
              <a:rPr lang="en-GB" dirty="0"/>
              <a:t>Decoding of input TOBs</a:t>
            </a:r>
            <a:r>
              <a:rPr lang="en-GB" dirty="0">
                <a:solidFill>
                  <a:srgbClr val="339933"/>
                </a:solidFill>
              </a:rPr>
              <a:t>	</a:t>
            </a:r>
            <a:r>
              <a:rPr lang="en-GB" dirty="0">
                <a:solidFill>
                  <a:srgbClr val="CC9900"/>
                </a:solidFill>
              </a:rPr>
              <a:t>75%</a:t>
            </a:r>
          </a:p>
          <a:p>
            <a:pPr lvl="2">
              <a:tabLst>
                <a:tab pos="2962275" algn="l"/>
              </a:tabLst>
            </a:pPr>
            <a:r>
              <a:rPr lang="en-GB" dirty="0"/>
              <a:t>Baseline Algorithms</a:t>
            </a:r>
            <a:r>
              <a:rPr lang="en-GB" dirty="0">
                <a:solidFill>
                  <a:schemeClr val="bg2"/>
                </a:solidFill>
              </a:rPr>
              <a:t>	</a:t>
            </a:r>
            <a:r>
              <a:rPr lang="en-GB" dirty="0">
                <a:solidFill>
                  <a:srgbClr val="339933"/>
                </a:solidFill>
              </a:rPr>
              <a:t>100%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Readout path	</a:t>
            </a:r>
            <a:endParaRPr lang="en-GB" dirty="0">
              <a:solidFill>
                <a:srgbClr val="00B050"/>
              </a:solidFill>
            </a:endParaRPr>
          </a:p>
          <a:p>
            <a:pPr lvl="2">
              <a:tabLst>
                <a:tab pos="2962275" algn="l"/>
              </a:tabLst>
            </a:pPr>
            <a:r>
              <a:rPr lang="en-GB" dirty="0"/>
              <a:t>Data Merging	</a:t>
            </a:r>
            <a:r>
              <a:rPr lang="en-GB" dirty="0">
                <a:solidFill>
                  <a:srgbClr val="339933"/>
                </a:solidFill>
              </a:rPr>
              <a:t>80%</a:t>
            </a:r>
          </a:p>
          <a:p>
            <a:pPr lvl="2">
              <a:tabLst>
                <a:tab pos="2962275" algn="l"/>
              </a:tabLst>
            </a:pPr>
            <a:r>
              <a:rPr lang="en-GB" dirty="0"/>
              <a:t>Packet creation	</a:t>
            </a:r>
            <a:r>
              <a:rPr lang="en-GB" dirty="0">
                <a:solidFill>
                  <a:srgbClr val="CC9900"/>
                </a:solidFill>
              </a:rPr>
              <a:t>60%</a:t>
            </a:r>
          </a:p>
          <a:p>
            <a:pPr lvl="2">
              <a:tabLst>
                <a:tab pos="2962275" algn="l"/>
              </a:tabLst>
            </a:pPr>
            <a:r>
              <a:rPr lang="en-GB" dirty="0"/>
              <a:t>Register definitions	</a:t>
            </a:r>
            <a:r>
              <a:rPr lang="en-GB" dirty="0">
                <a:solidFill>
                  <a:srgbClr val="CC9900"/>
                </a:solidFill>
              </a:rPr>
              <a:t>70%</a:t>
            </a:r>
          </a:p>
          <a:p>
            <a:pPr lvl="2">
              <a:tabLst>
                <a:tab pos="2962275" algn="l"/>
              </a:tabLst>
            </a:pPr>
            <a:r>
              <a:rPr lang="en-GB" dirty="0"/>
              <a:t>ROD interface</a:t>
            </a:r>
            <a:r>
              <a:rPr lang="en-GB" dirty="0">
                <a:solidFill>
                  <a:srgbClr val="00B050"/>
                </a:solidFill>
              </a:rPr>
              <a:t>	</a:t>
            </a:r>
            <a:r>
              <a:rPr lang="en-GB" dirty="0">
                <a:solidFill>
                  <a:srgbClr val="CC9900"/>
                </a:solidFill>
              </a:rPr>
              <a:t>40%</a:t>
            </a:r>
          </a:p>
          <a:p>
            <a:pPr lvl="1">
              <a:tabLst>
                <a:tab pos="2962275" algn="l"/>
              </a:tabLst>
            </a:pPr>
            <a:r>
              <a:rPr lang="en-GB" dirty="0" smtClean="0"/>
              <a:t>Control</a:t>
            </a:r>
            <a:r>
              <a:rPr lang="en-GB" dirty="0"/>
              <a:t>	</a:t>
            </a:r>
            <a:r>
              <a:rPr lang="en-GB" dirty="0">
                <a:solidFill>
                  <a:srgbClr val="339933"/>
                </a:solidFill>
              </a:rPr>
              <a:t>Under test</a:t>
            </a:r>
          </a:p>
          <a:p>
            <a:pPr>
              <a:tabLst>
                <a:tab pos="2962275" algn="l"/>
              </a:tabLst>
            </a:pPr>
            <a:r>
              <a:rPr lang="en-GB" dirty="0"/>
              <a:t>Control FPGA	</a:t>
            </a:r>
            <a:endParaRPr lang="en-GB" dirty="0">
              <a:solidFill>
                <a:srgbClr val="CC9900"/>
              </a:solidFill>
            </a:endParaRPr>
          </a:p>
          <a:p>
            <a:pPr lvl="1">
              <a:tabLst>
                <a:tab pos="2962275" algn="l"/>
              </a:tabLst>
            </a:pPr>
            <a:r>
              <a:rPr lang="en-GB" dirty="0"/>
              <a:t>Ethernet / IPbus</a:t>
            </a:r>
            <a:r>
              <a:rPr lang="en-GB" dirty="0">
                <a:solidFill>
                  <a:srgbClr val="00B050"/>
                </a:solidFill>
              </a:rPr>
              <a:t>	Under test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Board Monitoring	</a:t>
            </a:r>
            <a:r>
              <a:rPr lang="en-GB" dirty="0">
                <a:solidFill>
                  <a:srgbClr val="00B050"/>
                </a:solidFill>
              </a:rPr>
              <a:t>Under test</a:t>
            </a:r>
          </a:p>
          <a:p>
            <a:pPr>
              <a:tabLst>
                <a:tab pos="2962275" algn="l"/>
              </a:tabLst>
            </a:pPr>
            <a:r>
              <a:rPr lang="en-GB" dirty="0"/>
              <a:t>Status summary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Integration well advanced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Submission deadline for new algorithms: 30.6.19</a:t>
            </a:r>
          </a:p>
          <a:p>
            <a:pPr>
              <a:tabLst>
                <a:tab pos="2962275" algn="l"/>
              </a:tabLst>
            </a:pPr>
            <a:r>
              <a:rPr lang="en-GB" dirty="0"/>
              <a:t>Next steps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Finalizing decoding of input TOBs </a:t>
            </a:r>
          </a:p>
          <a:p>
            <a:pPr lvl="1">
              <a:tabLst>
                <a:tab pos="2962275" algn="l"/>
              </a:tabLst>
            </a:pPr>
            <a:r>
              <a:rPr lang="en-GB" dirty="0"/>
              <a:t>Commissioning of interfaces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Ian Brawn on behalf of TDAQ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172D3D-88F4-014E-8C0D-903B05AEE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645" y="3155650"/>
            <a:ext cx="4320000" cy="150772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8AC1883-1F81-3F4B-997A-CA90F14EBA4F}"/>
              </a:ext>
            </a:extLst>
          </p:cNvPr>
          <p:cNvSpPr txBox="1"/>
          <p:nvPr/>
        </p:nvSpPr>
        <p:spPr>
          <a:xfrm>
            <a:off x="4971676" y="1965195"/>
            <a:ext cx="399593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err="1"/>
              <a:t>Resource</a:t>
            </a:r>
            <a:r>
              <a:rPr lang="de-DE" sz="1400" b="1" dirty="0"/>
              <a:t> </a:t>
            </a:r>
            <a:r>
              <a:rPr lang="de-DE" sz="1400" b="1" dirty="0" err="1"/>
              <a:t>utilization</a:t>
            </a:r>
            <a:r>
              <a:rPr lang="de-DE" sz="1400" b="1" dirty="0"/>
              <a:t>: </a:t>
            </a:r>
            <a:r>
              <a:rPr lang="de-DE" sz="1400" b="1" dirty="0" err="1"/>
              <a:t>Multiplicity</a:t>
            </a:r>
            <a:r>
              <a:rPr lang="de-DE" sz="1400" b="1" dirty="0"/>
              <a:t> </a:t>
            </a:r>
            <a:r>
              <a:rPr lang="de-DE" sz="1400" b="1" dirty="0" err="1"/>
              <a:t>Topo</a:t>
            </a:r>
            <a:endParaRPr lang="de-DE" sz="14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Use Topo1b, assume all 110 output bits are jets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40 × 2 </a:t>
            </a:r>
            <a:r>
              <a:rPr lang="de-DE" sz="1200" dirty="0" err="1"/>
              <a:t>bit</a:t>
            </a:r>
            <a:r>
              <a:rPr lang="de-DE" sz="1200" dirty="0"/>
              <a:t> </a:t>
            </a:r>
            <a:r>
              <a:rPr lang="de-DE" sz="1200" dirty="0" err="1"/>
              <a:t>and</a:t>
            </a:r>
            <a:r>
              <a:rPr lang="de-DE" sz="1200" dirty="0"/>
              <a:t> 10 × 3 </a:t>
            </a:r>
            <a:r>
              <a:rPr lang="de-DE" sz="1200" dirty="0" err="1"/>
              <a:t>bit</a:t>
            </a:r>
            <a:r>
              <a:rPr lang="de-DE" sz="1200" dirty="0"/>
              <a:t> </a:t>
            </a:r>
            <a:r>
              <a:rPr lang="de-DE" sz="1200" dirty="0" err="1"/>
              <a:t>jet</a:t>
            </a:r>
            <a:r>
              <a:rPr lang="de-DE" sz="1200" dirty="0"/>
              <a:t> </a:t>
            </a:r>
            <a:r>
              <a:rPr lang="de-DE" sz="1200" dirty="0" err="1"/>
              <a:t>multiplicities</a:t>
            </a:r>
            <a:endParaRPr lang="de-D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Numbers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input</a:t>
            </a:r>
            <a:r>
              <a:rPr lang="de-DE" sz="1200" dirty="0"/>
              <a:t> </a:t>
            </a:r>
            <a:r>
              <a:rPr lang="de-DE" sz="1200" dirty="0" err="1"/>
              <a:t>jets</a:t>
            </a:r>
            <a:r>
              <a:rPr lang="de-DE" sz="1200" dirty="0"/>
              <a:t>: 64 Jets, 128 Jets </a:t>
            </a:r>
            <a:r>
              <a:rPr lang="de-DE" sz="1200" dirty="0" err="1"/>
              <a:t>and</a:t>
            </a:r>
            <a:r>
              <a:rPr lang="de-DE" sz="1200" dirty="0"/>
              <a:t> 256 Jets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04248" y="4005064"/>
            <a:ext cx="1944216" cy="36004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46800" rIns="36000" bIns="45700" anchor="ctr" anchorCtr="0">
            <a:noAutofit/>
          </a:bodyPr>
          <a:lstStyle>
            <a:defPPr>
              <a:defRPr lang="en-US"/>
            </a:defPPr>
            <a:lvl1pPr marL="0" marR="0" lvl="0" indent="0" algn="ctr">
              <a:spcBef>
                <a:spcPts val="0"/>
              </a:spcBef>
              <a:spcAft>
                <a:spcPts val="0"/>
              </a:spcAft>
              <a:buSzPct val="25000"/>
              <a:buNone/>
              <a:defRPr>
                <a:solidFill>
                  <a:srgbClr val="0000CC"/>
                </a:solidFill>
                <a:ea typeface="Droid Sans Fallback" pitchFamily="2"/>
                <a:cs typeface="FreeSans" pitchFamily="2"/>
              </a:defRPr>
            </a:lvl1pPr>
          </a:lstStyle>
          <a:p>
            <a:pPr algn="l"/>
            <a:r>
              <a:rPr lang="en-GB" dirty="0" err="1"/>
              <a:t>Topo</a:t>
            </a:r>
            <a:r>
              <a:rPr lang="en-GB" dirty="0"/>
              <a:t> LUT utilisation for different jet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67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576672" y="7465"/>
            <a:ext cx="7990656" cy="757239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L1Topo Software, Documentation &amp; Integration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Software	</a:t>
            </a:r>
          </a:p>
          <a:p>
            <a:pPr lvl="1"/>
            <a:r>
              <a:rPr lang="en-GB" dirty="0" smtClean="0"/>
              <a:t>Register map (XML)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Module Control Package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Calibration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Connectivity Database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SW-ROD Plugin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Diagnostics Tools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Monitoring Histograms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Test Vector Generation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Bit-wise simulation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r>
              <a:rPr lang="en-GB" dirty="0" smtClean="0"/>
              <a:t>Documentation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User Manual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Data Formats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Algorithm Specification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200F4-7126-4C3D-8CA1-F14F19D3043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Integration	</a:t>
            </a:r>
          </a:p>
          <a:p>
            <a:pPr lvl="1"/>
            <a:r>
              <a:rPr lang="en-GB" dirty="0" smtClean="0"/>
              <a:t>eFEX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jFEX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gFEX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CTP	</a:t>
            </a:r>
            <a:r>
              <a:rPr lang="en-GB" dirty="0" smtClean="0">
                <a:solidFill>
                  <a:srgbClr val="FF0000"/>
                </a:solidFill>
              </a:rPr>
              <a:t>xx%</a:t>
            </a:r>
          </a:p>
          <a:p>
            <a:pPr lvl="1"/>
            <a:r>
              <a:rPr lang="en-GB" dirty="0" smtClean="0"/>
              <a:t>DCS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Hub/ROD TTC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Hub/ROD readout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FELIX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err="1" smtClean="0"/>
              <a:t>SwROD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xx%</a:t>
            </a:r>
            <a:endParaRPr lang="en-GB" dirty="0" smtClean="0"/>
          </a:p>
          <a:p>
            <a:pPr lvl="1"/>
            <a:r>
              <a:rPr lang="en-GB" dirty="0" smtClean="0"/>
              <a:t>TDAQ</a:t>
            </a: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xx</a:t>
            </a:r>
            <a:r>
              <a:rPr lang="en-GB" dirty="0" smtClean="0">
                <a:solidFill>
                  <a:srgbClr val="FF0000"/>
                </a:solidFill>
              </a:rPr>
              <a:t>%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Status Summary</a:t>
            </a:r>
          </a:p>
          <a:p>
            <a:pPr lvl="1"/>
            <a:r>
              <a:rPr lang="en-GB" dirty="0" smtClean="0"/>
              <a:t>… 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Next Steps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…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6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Hub Firmware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Design Area 1</a:t>
            </a:r>
          </a:p>
          <a:p>
            <a:pPr lvl="1"/>
            <a:r>
              <a:rPr lang="en-GB" dirty="0" smtClean="0"/>
              <a:t>Item 1</a:t>
            </a:r>
          </a:p>
          <a:p>
            <a:pPr lvl="1"/>
            <a:r>
              <a:rPr lang="en-GB" dirty="0" smtClean="0"/>
              <a:t>Item 2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Design Area 3</a:t>
            </a:r>
          </a:p>
          <a:p>
            <a:pPr lvl="1"/>
            <a:r>
              <a:rPr lang="en-GB" dirty="0" smtClean="0"/>
              <a:t>Item 1</a:t>
            </a:r>
          </a:p>
          <a:p>
            <a:pPr lvl="1"/>
            <a:r>
              <a:rPr lang="en-GB" dirty="0" smtClean="0"/>
              <a:t>Item 2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>
              <a:tabLst>
                <a:tab pos="3495675" algn="l"/>
              </a:tabLst>
            </a:pPr>
            <a:r>
              <a:rPr lang="en-GB" dirty="0"/>
              <a:t>Status summary / Recent </a:t>
            </a:r>
            <a:r>
              <a:rPr lang="en-GB" dirty="0" smtClean="0"/>
              <a:t>news</a:t>
            </a:r>
          </a:p>
          <a:p>
            <a:pPr lvl="1">
              <a:tabLst>
                <a:tab pos="3495675" algn="l"/>
              </a:tabLst>
            </a:pPr>
            <a:r>
              <a:rPr lang="en-GB" dirty="0" smtClean="0"/>
              <a:t>…</a:t>
            </a:r>
          </a:p>
          <a:p>
            <a:pPr lvl="1">
              <a:tabLst>
                <a:tab pos="3495675" algn="l"/>
              </a:tabLst>
            </a:pPr>
            <a:r>
              <a:rPr lang="en-GB" dirty="0" smtClean="0"/>
              <a:t>…</a:t>
            </a:r>
            <a:endParaRPr lang="en-GB" dirty="0"/>
          </a:p>
          <a:p>
            <a:pPr>
              <a:tabLst>
                <a:tab pos="3495675" algn="l"/>
              </a:tabLst>
            </a:pPr>
            <a:r>
              <a:rPr lang="en-GB" dirty="0" smtClean="0"/>
              <a:t>Next </a:t>
            </a:r>
            <a:r>
              <a:rPr lang="en-GB" dirty="0"/>
              <a:t>steps</a:t>
            </a:r>
          </a:p>
          <a:p>
            <a:pPr lvl="1">
              <a:tabLst>
                <a:tab pos="3495675" algn="l"/>
              </a:tabLst>
            </a:pPr>
            <a:r>
              <a:rPr lang="en-GB" dirty="0" smtClean="0"/>
              <a:t>…</a:t>
            </a:r>
          </a:p>
          <a:p>
            <a:pPr lvl="1">
              <a:tabLst>
                <a:tab pos="3495675" algn="l"/>
              </a:tabLst>
            </a:pPr>
            <a:r>
              <a:rPr lang="en-GB" dirty="0" smtClean="0"/>
              <a:t>…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9th April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Ian Brawn on behalf of TDAQ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200F4-7126-4C3D-8CA1-F14F19D3043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68144" y="1369371"/>
            <a:ext cx="1512168" cy="151216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Utilisation chart from </a:t>
            </a:r>
            <a:r>
              <a:rPr lang="en-GB" sz="1600" b="1" dirty="0" err="1" smtClean="0">
                <a:solidFill>
                  <a:schemeClr val="bg1"/>
                </a:solidFill>
              </a:rPr>
              <a:t>Vivado</a:t>
            </a:r>
            <a:r>
              <a:rPr lang="en-GB" sz="1600" b="1" dirty="0" smtClean="0">
                <a:solidFill>
                  <a:schemeClr val="bg1"/>
                </a:solidFill>
              </a:rPr>
              <a:t>, etc.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499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Sans"/>
        <a:ea typeface="ヒラギノ角ゴ Pro W3"/>
        <a:cs typeface=""/>
      </a:majorFont>
      <a:minorFont>
        <a:latin typeface="Lucida Sans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58716</TotalTime>
  <Words>1589</Words>
  <Application>Microsoft Office PowerPoint</Application>
  <PresentationFormat>On-screen Show (4:3)</PresentationFormat>
  <Paragraphs>694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Droid Sans Fallback</vt:lpstr>
      <vt:lpstr>FreeSans</vt:lpstr>
      <vt:lpstr>Lucida Grande</vt:lpstr>
      <vt:lpstr>Lucida Sans</vt:lpstr>
      <vt:lpstr>Symbol</vt:lpstr>
      <vt:lpstr>Wingdings</vt:lpstr>
      <vt:lpstr>ヒラギノ角ゴ Pro W3</vt:lpstr>
      <vt:lpstr>Blank Presentation</vt:lpstr>
      <vt:lpstr>eFEX Firmware</vt:lpstr>
      <vt:lpstr>eFEX Software, Documentation &amp; Integration</vt:lpstr>
      <vt:lpstr>jFEX Firmware</vt:lpstr>
      <vt:lpstr>jFEX Software, Documentation &amp; Integration</vt:lpstr>
      <vt:lpstr>gFEX Firmware</vt:lpstr>
      <vt:lpstr>gFEX Software, Documentation &amp; Integration</vt:lpstr>
      <vt:lpstr>L1Topo Firmware</vt:lpstr>
      <vt:lpstr>L1Topo Software, Documentation &amp; Integration</vt:lpstr>
      <vt:lpstr>Hub Firmware</vt:lpstr>
      <vt:lpstr>Hub Software, Documentation &amp; Integration</vt:lpstr>
      <vt:lpstr>ROD Firmware</vt:lpstr>
      <vt:lpstr>ROD Software, Documentation &amp; Integration</vt:lpstr>
      <vt:lpstr>TREX Firmware (1)</vt:lpstr>
      <vt:lpstr>TREX Firmware (2)</vt:lpstr>
      <vt:lpstr>TREX Software, Documentation &amp; Integration</vt:lpstr>
      <vt:lpstr>STF Slice Tests</vt:lpstr>
    </vt:vector>
  </TitlesOfParts>
  <Company>BMB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ian.brawn@stfc.ac.uk</dc:creator>
  <cp:lastModifiedBy>Brawn, Ian (STFC,RAL,TECH)</cp:lastModifiedBy>
  <cp:revision>1612</cp:revision>
  <cp:lastPrinted>2019-04-08T19:18:45Z</cp:lastPrinted>
  <dcterms:created xsi:type="dcterms:W3CDTF">2007-03-15T09:55:48Z</dcterms:created>
  <dcterms:modified xsi:type="dcterms:W3CDTF">2019-10-02T14:25:52Z</dcterms:modified>
</cp:coreProperties>
</file>