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9" r:id="rId2"/>
    <p:sldId id="260" r:id="rId3"/>
    <p:sldId id="261" r:id="rId4"/>
  </p:sldIdLst>
  <p:sldSz cx="9144000" cy="6858000" type="screen4x3"/>
  <p:notesSz cx="6791325" cy="98726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3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chäfer, Dr. Ulrich" initials="SDU" lastIdx="0" clrIdx="0">
    <p:extLst>
      <p:ext uri="{19B8F6BF-5375-455C-9EA6-DF929625EA0E}">
        <p15:presenceInfo xmlns:p15="http://schemas.microsoft.com/office/powerpoint/2012/main" userId="S-1-5-21-1997477047-1508330638-219632125-360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FC44"/>
    <a:srgbClr val="FF9966"/>
    <a:srgbClr val="07B97E"/>
    <a:srgbClr val="D703DC"/>
    <a:srgbClr val="FF9900"/>
    <a:srgbClr val="0CB428"/>
    <a:srgbClr val="F181D1"/>
    <a:srgbClr val="8CE6A1"/>
    <a:srgbClr val="0F01BF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94683" autoAdjust="0"/>
  </p:normalViewPr>
  <p:slideViewPr>
    <p:cSldViewPr>
      <p:cViewPr varScale="1">
        <p:scale>
          <a:sx n="77" d="100"/>
          <a:sy n="77" d="100"/>
        </p:scale>
        <p:origin x="84" y="3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14346"/>
    </p:cViewPr>
  </p:sorterViewPr>
  <p:notesViewPr>
    <p:cSldViewPr>
      <p:cViewPr varScale="1">
        <p:scale>
          <a:sx n="81" d="100"/>
          <a:sy n="81" d="100"/>
        </p:scale>
        <p:origin x="-3960" y="-96"/>
      </p:cViewPr>
      <p:guideLst>
        <p:guide orient="horz" pos="3110"/>
        <p:guide pos="21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3383" cy="493555"/>
          </a:xfrm>
          <a:prstGeom prst="rect">
            <a:avLst/>
          </a:prstGeom>
        </p:spPr>
        <p:txBody>
          <a:bodyPr vert="horz" lIns="90572" tIns="45286" rIns="90572" bIns="4528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6360" y="0"/>
            <a:ext cx="2943383" cy="493555"/>
          </a:xfrm>
          <a:prstGeom prst="rect">
            <a:avLst/>
          </a:prstGeom>
        </p:spPr>
        <p:txBody>
          <a:bodyPr vert="horz" lIns="90572" tIns="45286" rIns="90572" bIns="45286" rtlCol="0"/>
          <a:lstStyle>
            <a:lvl1pPr algn="r">
              <a:defRPr sz="1200"/>
            </a:lvl1pPr>
          </a:lstStyle>
          <a:p>
            <a:fld id="{19C0B418-4B07-4C12-B540-9B925B4011B6}" type="datetimeFigureOut">
              <a:rPr lang="en-GB" smtClean="0"/>
              <a:t>18/11/2019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377534"/>
            <a:ext cx="2943383" cy="493554"/>
          </a:xfrm>
          <a:prstGeom prst="rect">
            <a:avLst/>
          </a:prstGeom>
        </p:spPr>
        <p:txBody>
          <a:bodyPr vert="horz" lIns="90572" tIns="45286" rIns="90572" bIns="4528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6360" y="9377534"/>
            <a:ext cx="2943383" cy="493554"/>
          </a:xfrm>
          <a:prstGeom prst="rect">
            <a:avLst/>
          </a:prstGeom>
        </p:spPr>
        <p:txBody>
          <a:bodyPr vert="horz" lIns="90572" tIns="45286" rIns="90572" bIns="45286" rtlCol="0" anchor="b"/>
          <a:lstStyle>
            <a:lvl1pPr algn="r">
              <a:defRPr sz="1200"/>
            </a:lvl1pPr>
          </a:lstStyle>
          <a:p>
            <a:fld id="{5F008586-A3F3-4792-93EE-65BEF701A37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5981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2907" cy="493633"/>
          </a:xfrm>
          <a:prstGeom prst="rect">
            <a:avLst/>
          </a:prstGeom>
        </p:spPr>
        <p:txBody>
          <a:bodyPr vert="horz" lIns="90572" tIns="45286" rIns="90572" bIns="4528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6847" y="3"/>
            <a:ext cx="2942907" cy="493633"/>
          </a:xfrm>
          <a:prstGeom prst="rect">
            <a:avLst/>
          </a:prstGeom>
        </p:spPr>
        <p:txBody>
          <a:bodyPr vert="horz" lIns="90572" tIns="45286" rIns="90572" bIns="45286" rtlCol="0"/>
          <a:lstStyle>
            <a:lvl1pPr algn="r">
              <a:defRPr sz="1200"/>
            </a:lvl1pPr>
          </a:lstStyle>
          <a:p>
            <a:fld id="{113AECCC-53DF-4DF2-9BFB-2913817AB8DD}" type="datetimeFigureOut">
              <a:rPr lang="de-DE" smtClean="0"/>
              <a:pPr/>
              <a:t>18.11.2019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8688" y="741363"/>
            <a:ext cx="4935537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72" tIns="45286" rIns="90572" bIns="45286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133" y="4689517"/>
            <a:ext cx="5433060" cy="4442698"/>
          </a:xfrm>
          <a:prstGeom prst="rect">
            <a:avLst/>
          </a:prstGeom>
        </p:spPr>
        <p:txBody>
          <a:bodyPr vert="horz" lIns="90572" tIns="45286" rIns="90572" bIns="45286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377318"/>
            <a:ext cx="2942907" cy="493633"/>
          </a:xfrm>
          <a:prstGeom prst="rect">
            <a:avLst/>
          </a:prstGeom>
        </p:spPr>
        <p:txBody>
          <a:bodyPr vert="horz" lIns="90572" tIns="45286" rIns="90572" bIns="4528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6847" y="9377318"/>
            <a:ext cx="2942907" cy="493633"/>
          </a:xfrm>
          <a:prstGeom prst="rect">
            <a:avLst/>
          </a:prstGeom>
        </p:spPr>
        <p:txBody>
          <a:bodyPr vert="horz" lIns="90572" tIns="45286" rIns="90572" bIns="45286" rtlCol="0" anchor="b"/>
          <a:lstStyle>
            <a:lvl1pPr algn="r">
              <a:defRPr sz="1200"/>
            </a:lvl1pPr>
          </a:lstStyle>
          <a:p>
            <a:fld id="{A4BF6C69-5AA2-4517-AE3E-F3A88411F7F3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653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70C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Uli Schäfer</a:t>
            </a:r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F01BF"/>
                </a:solidFill>
              </a:defRPr>
            </a:lvl1pPr>
          </a:lstStyle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Uli Schäfer</a:t>
            </a:r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Uli Schäfer</a:t>
            </a:r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  <a:gradFill flip="none" rotWithShape="1">
            <a:gsLst>
              <a:gs pos="0">
                <a:srgbClr val="FFFF00">
                  <a:tint val="66000"/>
                  <a:satMod val="160000"/>
                  <a:alpha val="29000"/>
                </a:srgbClr>
              </a:gs>
              <a:gs pos="100000">
                <a:srgbClr val="FFFF00">
                  <a:tint val="44500"/>
                  <a:satMod val="160000"/>
                  <a:alpha val="0"/>
                </a:srgbClr>
              </a:gs>
              <a:gs pos="100000">
                <a:srgbClr val="FFFF00">
                  <a:tint val="23500"/>
                  <a:satMod val="160000"/>
                  <a:alpha val="0"/>
                </a:srgbClr>
              </a:gs>
            </a:gsLst>
            <a:lin ang="16200000" scaled="1"/>
            <a:tileRect/>
          </a:gradFill>
        </p:spPr>
        <p:txBody>
          <a:bodyPr>
            <a:noAutofit/>
          </a:bodyPr>
          <a:lstStyle>
            <a:lvl1pPr>
              <a:defRPr sz="3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14282" y="785794"/>
            <a:ext cx="8715436" cy="5715040"/>
          </a:xfrm>
        </p:spPr>
        <p:txBody>
          <a:bodyPr>
            <a:normAutofit/>
          </a:bodyPr>
          <a:lstStyle>
            <a:lvl1pPr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F01BF"/>
                </a:solidFill>
              </a:defRPr>
            </a:lvl1pPr>
          </a:lstStyle>
          <a:p>
            <a:r>
              <a:rPr lang="de-DE"/>
              <a:t>Uli Schäfer</a:t>
            </a:r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072330" y="6565921"/>
            <a:ext cx="1928826" cy="292079"/>
          </a:xfrm>
        </p:spPr>
        <p:txBody>
          <a:bodyPr/>
          <a:lstStyle>
            <a:lvl1pPr>
              <a:defRPr>
                <a:solidFill>
                  <a:srgbClr val="0F01BF"/>
                </a:solidFill>
              </a:defRPr>
            </a:lvl1pPr>
          </a:lstStyle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Uli Schäfer</a:t>
            </a:r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Uli Schäfer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Uli Schäfer</a:t>
            </a:r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Uli Schäfer</a:t>
            </a:r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Uli Schäfer</a:t>
            </a:r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Uli Schäfer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Uli Schäfer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27000"/>
                </a:srgbClr>
              </a:gs>
              <a:gs pos="100000">
                <a:srgbClr val="FFFF00">
                  <a:tint val="44500"/>
                  <a:satMod val="160000"/>
                  <a:alpha val="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5720" y="1000108"/>
            <a:ext cx="8643998" cy="550072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0" y="6572272"/>
            <a:ext cx="9144000" cy="285728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54000"/>
                </a:srgbClr>
              </a:gs>
              <a:gs pos="100000">
                <a:srgbClr val="FFFF00">
                  <a:tint val="44500"/>
                  <a:satMod val="160000"/>
                  <a:alpha val="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F01BF"/>
                </a:solidFill>
              </a:defRPr>
            </a:lvl1pPr>
          </a:lstStyle>
          <a:p>
            <a:r>
              <a:rPr lang="de-DE" dirty="0"/>
              <a:t>Uli Schäfer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43240" y="6572272"/>
            <a:ext cx="2895600" cy="285728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72264" y="6565921"/>
            <a:ext cx="2133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CF4982-A609-4291-B3E3-9F294D1A6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Slice </a:t>
            </a:r>
            <a:r>
              <a:rPr lang="de-DE" dirty="0" err="1"/>
              <a:t>test</a:t>
            </a:r>
            <a:r>
              <a:rPr lang="de-DE" dirty="0"/>
              <a:t> – L1Topo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FA95568-F316-46AE-9D7F-3EE0EECA06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>
                <a:solidFill>
                  <a:srgbClr val="C00000"/>
                </a:solidFill>
              </a:rPr>
              <a:t>Goal: operate L1Topo real-time inputs with all </a:t>
            </a:r>
            <a:r>
              <a:rPr lang="en-GB" dirty="0" err="1">
                <a:solidFill>
                  <a:srgbClr val="C00000"/>
                </a:solidFill>
              </a:rPr>
              <a:t>FEXes</a:t>
            </a:r>
            <a:r>
              <a:rPr lang="en-GB" dirty="0">
                <a:solidFill>
                  <a:srgbClr val="C00000"/>
                </a:solidFill>
              </a:rPr>
              <a:t> and spy on the data</a:t>
            </a:r>
          </a:p>
          <a:p>
            <a:pPr marL="0" indent="0">
              <a:buNone/>
            </a:pPr>
            <a:r>
              <a:rPr lang="en-GB" dirty="0">
                <a:solidFill>
                  <a:srgbClr val="C00000"/>
                </a:solidFill>
              </a:rPr>
              <a:t>Executive summary: L1Topo operated with input data from all </a:t>
            </a:r>
            <a:r>
              <a:rPr lang="en-GB" dirty="0" err="1">
                <a:solidFill>
                  <a:srgbClr val="C00000"/>
                </a:solidFill>
              </a:rPr>
              <a:t>FEXes</a:t>
            </a:r>
            <a:r>
              <a:rPr lang="en-GB" dirty="0">
                <a:solidFill>
                  <a:srgbClr val="C00000"/>
                </a:solidFill>
              </a:rPr>
              <a:t>. Mostly success.</a:t>
            </a:r>
          </a:p>
          <a:p>
            <a:r>
              <a:rPr lang="en-GB" dirty="0" err="1"/>
              <a:t>Topo</a:t>
            </a:r>
            <a:r>
              <a:rPr lang="en-GB" dirty="0"/>
              <a:t> used during test week: new, production module</a:t>
            </a:r>
          </a:p>
          <a:p>
            <a:r>
              <a:rPr lang="en-GB" dirty="0"/>
              <a:t>Few fixes required:  </a:t>
            </a:r>
          </a:p>
          <a:p>
            <a:pPr lvl="1"/>
            <a:r>
              <a:rPr lang="en-GB" dirty="0"/>
              <a:t>Update </a:t>
            </a:r>
            <a:r>
              <a:rPr lang="en-GB" dirty="0" err="1"/>
              <a:t>Topo</a:t>
            </a:r>
            <a:r>
              <a:rPr lang="en-GB" dirty="0"/>
              <a:t> firmware to existent register model</a:t>
            </a:r>
          </a:p>
          <a:p>
            <a:pPr lvl="1"/>
            <a:r>
              <a:rPr lang="en-GB" dirty="0"/>
              <a:t>Load .</a:t>
            </a:r>
            <a:r>
              <a:rPr lang="en-GB" dirty="0" err="1"/>
              <a:t>jed</a:t>
            </a:r>
            <a:r>
              <a:rPr lang="en-GB" dirty="0"/>
              <a:t> configuration file to CPLD</a:t>
            </a:r>
          </a:p>
          <a:p>
            <a:pPr lvl="1"/>
            <a:r>
              <a:rPr lang="en-GB" dirty="0"/>
              <a:t>Sort out an issue with hub clocking (TTC vs. XTAL)</a:t>
            </a:r>
          </a:p>
          <a:p>
            <a:r>
              <a:rPr lang="en-GB" dirty="0"/>
              <a:t>Individual tests to confirm operation as of previous tests, and uncover remaining issues. </a:t>
            </a:r>
          </a:p>
          <a:p>
            <a:r>
              <a:rPr lang="en-GB" dirty="0"/>
              <a:t>Error counters checked</a:t>
            </a:r>
          </a:p>
          <a:p>
            <a:r>
              <a:rPr lang="en-GB" dirty="0"/>
              <a:t>Apparent clock synch issues confirmed/ruled out via (IBERT) recovered clock monitoring</a:t>
            </a:r>
          </a:p>
          <a:p>
            <a:r>
              <a:rPr lang="en-GB" dirty="0"/>
              <a:t>Data recorded in spy memories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F2FEBC4-E550-420E-879B-AC4602449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Uli Schäfer</a:t>
            </a:r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33F9466-4C5C-4DC7-AAEF-FF5620CFC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4931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35166F-7E55-42BA-90D1-96AD0F134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L1Topo </a:t>
            </a:r>
            <a:r>
              <a:rPr lang="de-DE" dirty="0" err="1"/>
              <a:t>results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FD7898-FCD8-47A5-A33D-AA63FCD18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282" y="620688"/>
            <a:ext cx="8715436" cy="6120680"/>
          </a:xfrm>
        </p:spPr>
        <p:txBody>
          <a:bodyPr>
            <a:normAutofit lnSpcReduction="10000"/>
          </a:bodyPr>
          <a:lstStyle/>
          <a:p>
            <a:r>
              <a:rPr lang="en-GB" dirty="0" err="1"/>
              <a:t>gFEX</a:t>
            </a:r>
            <a:r>
              <a:rPr lang="en-GB" dirty="0"/>
              <a:t> – success</a:t>
            </a:r>
          </a:p>
          <a:p>
            <a:pPr lvl="1"/>
            <a:r>
              <a:rPr lang="en-GB" dirty="0"/>
              <a:t>Clock synchronicity confirmed eventually</a:t>
            </a:r>
          </a:p>
          <a:p>
            <a:pPr lvl="1"/>
            <a:r>
              <a:rPr lang="en-GB" dirty="0"/>
              <a:t>CRC scheme not compatible to the one used on L1Topo, as </a:t>
            </a:r>
            <a:r>
              <a:rPr lang="en-GB" b="1" dirty="0"/>
              <a:t>expected</a:t>
            </a:r>
            <a:r>
              <a:rPr lang="en-GB" dirty="0"/>
              <a:t>.</a:t>
            </a:r>
          </a:p>
          <a:p>
            <a:pPr lvl="1"/>
            <a:r>
              <a:rPr lang="en-GB" dirty="0"/>
              <a:t>Data received in spy memories</a:t>
            </a:r>
          </a:p>
          <a:p>
            <a:r>
              <a:rPr lang="en-GB" dirty="0" err="1"/>
              <a:t>eFEX</a:t>
            </a:r>
            <a:r>
              <a:rPr lang="en-GB" dirty="0"/>
              <a:t> – partial success</a:t>
            </a:r>
          </a:p>
          <a:p>
            <a:pPr lvl="1"/>
            <a:r>
              <a:rPr lang="en-GB" dirty="0"/>
              <a:t>Data received as sent out by </a:t>
            </a:r>
            <a:r>
              <a:rPr lang="en-GB" dirty="0" err="1"/>
              <a:t>eFEX</a:t>
            </a:r>
            <a:endParaRPr lang="en-GB" dirty="0"/>
          </a:p>
          <a:p>
            <a:pPr lvl="1"/>
            <a:r>
              <a:rPr lang="en-GB" dirty="0"/>
              <a:t>Clock synchronicity difficult to achieve. Possible cause for observed word alignment issues. TBD…</a:t>
            </a:r>
          </a:p>
          <a:p>
            <a:pPr lvl="1"/>
            <a:r>
              <a:rPr lang="en-GB" dirty="0"/>
              <a:t>CRC couldn’t be checked due to alignment issue</a:t>
            </a:r>
          </a:p>
          <a:p>
            <a:pPr lvl="1"/>
            <a:r>
              <a:rPr lang="en-GB" dirty="0"/>
              <a:t>Lack of trailer word in case of zero TOBs unexpected feature (idle pattern instead in trailer word)</a:t>
            </a:r>
          </a:p>
          <a:p>
            <a:r>
              <a:rPr lang="en-US" dirty="0"/>
              <a:t>Final slice test run with data taken concurrently from all three systems. Data sourced </a:t>
            </a:r>
            <a:r>
              <a:rPr lang="en-US"/>
              <a:t>from TREX.</a:t>
            </a:r>
            <a:endParaRPr lang="en-US" dirty="0"/>
          </a:p>
          <a:p>
            <a:r>
              <a:rPr lang="en-US" dirty="0"/>
              <a:t>Analysis/interpretation yet to be done</a:t>
            </a:r>
          </a:p>
          <a:p>
            <a:pPr marL="0" indent="0">
              <a:buNone/>
            </a:pPr>
            <a:r>
              <a:rPr lang="en-US" dirty="0"/>
              <a:t>Need to discuss CRC scheme and </a:t>
            </a:r>
            <a:r>
              <a:rPr lang="en-US" dirty="0" err="1"/>
              <a:t>eFEX</a:t>
            </a:r>
            <a:r>
              <a:rPr lang="en-US" dirty="0"/>
              <a:t> idle pattern scheme, and clocking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C9F7467-7FA4-4A11-BA03-F657EC429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Uli Schäfer</a:t>
            </a:r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2C024F6-55F2-4DB1-BAB4-734D08537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6713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C2CBB2-B06C-4AAF-9029-6F2BF0AD0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Plans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A32961-BF6F-4AA0-9EF3-4183458D3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Integrate with algorithms</a:t>
            </a:r>
          </a:p>
          <a:p>
            <a:r>
              <a:rPr lang="en-GB" dirty="0"/>
              <a:t>Extend spy scheme to capture additional data (e.g. algorithm-internal data / sort of XTOBs)</a:t>
            </a:r>
          </a:p>
          <a:p>
            <a:r>
              <a:rPr lang="en-GB" dirty="0"/>
              <a:t>Integrate with readout circuitry 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Try to achieve as much integration as possible before next slice test !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3052222-A1B8-47B0-827E-1EB8345EE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Uli Schäfer</a:t>
            </a:r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560E71F-FF83-41DD-8440-9435FB4EC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91898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281</Words>
  <Application>Microsoft Office PowerPoint</Application>
  <PresentationFormat>Bildschirmpräsentation (4:3)</PresentationFormat>
  <Paragraphs>37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Verdana</vt:lpstr>
      <vt:lpstr>Larissa-Design</vt:lpstr>
      <vt:lpstr>Slice test – L1Topo</vt:lpstr>
      <vt:lpstr>L1Topo results</vt:lpstr>
      <vt:lpstr>Plans</vt:lpstr>
    </vt:vector>
  </TitlesOfParts>
  <Company>Johannes Gutenberg-Universität Mainz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uschaefe</dc:creator>
  <cp:lastModifiedBy>Schäfer, Dr. Ulrich</cp:lastModifiedBy>
  <cp:revision>1291</cp:revision>
  <cp:lastPrinted>2014-07-16T13:05:00Z</cp:lastPrinted>
  <dcterms:created xsi:type="dcterms:W3CDTF">2009-12-08T11:59:40Z</dcterms:created>
  <dcterms:modified xsi:type="dcterms:W3CDTF">2019-11-18T12:19:13Z</dcterms:modified>
</cp:coreProperties>
</file>