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155" d="100"/>
          <a:sy n="155" d="100"/>
        </p:scale>
        <p:origin x="19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27.02.2019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L1Topo and </a:t>
            </a:r>
            <a:r>
              <a:rPr lang="en-GB" dirty="0" err="1" smtClean="0"/>
              <a:t>jFEX</a:t>
            </a:r>
            <a:r>
              <a:rPr lang="en-GB" dirty="0" smtClean="0"/>
              <a:t> data reception f/w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Incoming real-time data at 11.2Gbps (</a:t>
            </a:r>
            <a:r>
              <a:rPr lang="en-GB" sz="1800" dirty="0" err="1" smtClean="0"/>
              <a:t>jFEX</a:t>
            </a:r>
            <a:r>
              <a:rPr lang="en-GB" sz="1800" dirty="0" smtClean="0"/>
              <a:t>) / 11.2 &amp; 12.8 (L1Topo)</a:t>
            </a:r>
          </a:p>
          <a:p>
            <a:r>
              <a:rPr lang="en-GB" sz="1800" dirty="0" smtClean="0"/>
              <a:t>MGT-internal parallel data at per-channel word clock (280/320 MHz)</a:t>
            </a:r>
          </a:p>
          <a:p>
            <a:pPr lvl="1"/>
            <a:r>
              <a:rPr lang="en-GB" sz="1800" dirty="0" smtClean="0"/>
              <a:t>Up to 118 clock domains per FPGA </a:t>
            </a:r>
            <a:r>
              <a:rPr lang="en-GB" sz="1800" dirty="0" smtClean="0">
                <a:sym typeface="Wingdings" panose="05000000000000000000" pitchFamily="2" charset="2"/>
              </a:rPr>
              <a:t> need to </a:t>
            </a:r>
            <a:r>
              <a:rPr lang="en-GB" sz="1800" dirty="0" smtClean="0">
                <a:sym typeface="Wingdings" panose="05000000000000000000" pitchFamily="2" charset="2"/>
              </a:rPr>
              <a:t>synchronize</a:t>
            </a:r>
          </a:p>
          <a:p>
            <a:pPr lvl="1"/>
            <a:r>
              <a:rPr lang="en-GB" sz="1800" dirty="0"/>
              <a:t>Distribution of 118 clock domains over 3 SLRs </a:t>
            </a:r>
            <a:r>
              <a:rPr lang="en-GB" sz="1800" dirty="0" smtClean="0"/>
              <a:t>“challenging”</a:t>
            </a:r>
          </a:p>
          <a:p>
            <a:pPr lvl="1"/>
            <a:r>
              <a:rPr lang="en-GB" sz="1800" smtClean="0"/>
              <a:t>Inter-SLR </a:t>
            </a:r>
            <a:r>
              <a:rPr lang="en-GB" sz="1800" dirty="0" smtClean="0"/>
              <a:t>connectivity insufficient for fan-out at 40MHz</a:t>
            </a:r>
          </a:p>
          <a:p>
            <a:pPr marL="0" indent="0">
              <a:buNone/>
            </a:pPr>
            <a:r>
              <a:rPr lang="en-GB" sz="1800" dirty="0" smtClean="0">
                <a:sym typeface="Wingdings" panose="05000000000000000000" pitchFamily="2" charset="2"/>
              </a:rPr>
              <a:t></a:t>
            </a:r>
            <a:r>
              <a:rPr lang="en-GB" sz="1800" dirty="0" smtClean="0"/>
              <a:t>Need to synchronize once, and replicate in global 280/320 MHz domain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hteck 6"/>
          <p:cNvSpPr/>
          <p:nvPr/>
        </p:nvSpPr>
        <p:spPr>
          <a:xfrm>
            <a:off x="1828800" y="2276872"/>
            <a:ext cx="5486400" cy="3248025"/>
          </a:xfrm>
          <a:prstGeom prst="rect">
            <a:avLst/>
          </a:prstGeom>
        </p:spPr>
      </p:sp>
      <p:grpSp>
        <p:nvGrpSpPr>
          <p:cNvPr id="48" name="Gruppieren 47"/>
          <p:cNvGrpSpPr/>
          <p:nvPr/>
        </p:nvGrpSpPr>
        <p:grpSpPr>
          <a:xfrm>
            <a:off x="1410665" y="3068960"/>
            <a:ext cx="6374557" cy="3312368"/>
            <a:chOff x="1410665" y="3068960"/>
            <a:chExt cx="6374557" cy="3312368"/>
          </a:xfrm>
        </p:grpSpPr>
        <p:sp>
          <p:nvSpPr>
            <p:cNvPr id="9" name="Textfeld 8"/>
            <p:cNvSpPr txBox="1"/>
            <p:nvPr/>
          </p:nvSpPr>
          <p:spPr>
            <a:xfrm>
              <a:off x="3579325" y="3937809"/>
              <a:ext cx="3584964" cy="369332"/>
            </a:xfrm>
            <a:prstGeom prst="rect">
              <a:avLst/>
            </a:prstGeom>
            <a:solidFill>
              <a:srgbClr val="FFFF00">
                <a:alpha val="63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hree</a:t>
              </a:r>
              <a:r>
                <a:rPr lang="de-DE" dirty="0" smtClean="0"/>
                <a:t>       Super      </a:t>
              </a:r>
              <a:r>
                <a:rPr lang="de-DE" dirty="0" err="1"/>
                <a:t>L</a:t>
              </a:r>
              <a:r>
                <a:rPr lang="de-DE" dirty="0" err="1" smtClean="0"/>
                <a:t>ogic</a:t>
              </a:r>
              <a:r>
                <a:rPr lang="de-DE" dirty="0" smtClean="0"/>
                <a:t>        </a:t>
              </a:r>
              <a:r>
                <a:rPr lang="de-DE" dirty="0" err="1" smtClean="0"/>
                <a:t>Regions</a:t>
              </a:r>
              <a:endParaRPr lang="de-DE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1842713" y="4828510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11" name="Gerader Verbinder 10"/>
            <p:cNvCxnSpPr/>
            <p:nvPr/>
          </p:nvCxnSpPr>
          <p:spPr>
            <a:xfrm>
              <a:off x="1410665" y="5013176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Wolke 11"/>
            <p:cNvSpPr/>
            <p:nvPr/>
          </p:nvSpPr>
          <p:spPr>
            <a:xfrm>
              <a:off x="2706809" y="4437112"/>
              <a:ext cx="1008112" cy="1080120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r Verbinder 12"/>
            <p:cNvCxnSpPr/>
            <p:nvPr/>
          </p:nvCxnSpPr>
          <p:spPr>
            <a:xfrm flipV="1">
              <a:off x="3642913" y="5012785"/>
              <a:ext cx="3019692" cy="63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>
              <a:off x="3930945" y="5012785"/>
              <a:ext cx="0" cy="601501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>
              <a:off x="5299097" y="5030882"/>
              <a:ext cx="0" cy="58340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H="1">
              <a:off x="6647299" y="5006434"/>
              <a:ext cx="1036" cy="60785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3901907" y="4997858"/>
              <a:ext cx="67364" cy="6604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5265415" y="4991986"/>
              <a:ext cx="67364" cy="6604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2937352" y="4792506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sync</a:t>
              </a:r>
              <a:endParaRPr lang="de-DE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066849" y="5614286"/>
              <a:ext cx="1129581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40MHz</a:t>
              </a:r>
              <a:endParaRPr lang="de-DE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72494" y="5614286"/>
              <a:ext cx="1129581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40MHz</a:t>
              </a:r>
              <a:endParaRPr lang="de-DE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379217" y="5614286"/>
              <a:ext cx="1129581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40MHz</a:t>
              </a:r>
              <a:endParaRPr lang="de-DE" dirty="0"/>
            </a:p>
          </p:txBody>
        </p:sp>
        <p:cxnSp>
          <p:nvCxnSpPr>
            <p:cNvPr id="23" name="Gerade Verbindung mit Pfeil 22"/>
            <p:cNvCxnSpPr/>
            <p:nvPr/>
          </p:nvCxnSpPr>
          <p:spPr>
            <a:xfrm>
              <a:off x="3570905" y="5983618"/>
              <a:ext cx="0" cy="25369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>
              <a:off x="5327619" y="5983618"/>
              <a:ext cx="5160" cy="25369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>
              <a:off x="7027289" y="5983618"/>
              <a:ext cx="0" cy="25369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/>
            <p:cNvSpPr txBox="1"/>
            <p:nvPr/>
          </p:nvSpPr>
          <p:spPr>
            <a:xfrm>
              <a:off x="4392013" y="4710463"/>
              <a:ext cx="2299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280 / 320 Mbps</a:t>
              </a:r>
              <a:endParaRPr lang="de-DE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1852688" y="4698616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28" name="Gerader Verbinder 27"/>
            <p:cNvCxnSpPr/>
            <p:nvPr/>
          </p:nvCxnSpPr>
          <p:spPr>
            <a:xfrm>
              <a:off x="1420640" y="4883282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Wolke 28"/>
            <p:cNvSpPr/>
            <p:nvPr/>
          </p:nvSpPr>
          <p:spPr>
            <a:xfrm>
              <a:off x="2716784" y="4307218"/>
              <a:ext cx="1008112" cy="1080120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2947327" y="4662612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sync</a:t>
              </a:r>
              <a:endParaRPr lang="de-DE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1861337" y="4570170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32" name="Gerader Verbinder 31"/>
            <p:cNvCxnSpPr/>
            <p:nvPr/>
          </p:nvCxnSpPr>
          <p:spPr>
            <a:xfrm>
              <a:off x="1429289" y="4754836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Wolke 32"/>
            <p:cNvSpPr/>
            <p:nvPr/>
          </p:nvSpPr>
          <p:spPr>
            <a:xfrm>
              <a:off x="2725433" y="4178772"/>
              <a:ext cx="1008112" cy="1080120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2955976" y="4534166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sync</a:t>
              </a:r>
              <a:endParaRPr lang="de-DE" dirty="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1884533" y="4457133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36" name="Gerader Verbinder 35"/>
            <p:cNvCxnSpPr/>
            <p:nvPr/>
          </p:nvCxnSpPr>
          <p:spPr>
            <a:xfrm>
              <a:off x="1452485" y="4641799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Wolke 36"/>
            <p:cNvSpPr/>
            <p:nvPr/>
          </p:nvSpPr>
          <p:spPr>
            <a:xfrm>
              <a:off x="2748629" y="4065735"/>
              <a:ext cx="1008112" cy="1080120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2979172" y="4421129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sync</a:t>
              </a:r>
              <a:endParaRPr lang="de-DE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1986729" y="3522764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40" name="Gerader Verbinder 39"/>
            <p:cNvCxnSpPr/>
            <p:nvPr/>
          </p:nvCxnSpPr>
          <p:spPr>
            <a:xfrm>
              <a:off x="1554681" y="3707430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Wolke 40"/>
            <p:cNvSpPr/>
            <p:nvPr/>
          </p:nvSpPr>
          <p:spPr>
            <a:xfrm>
              <a:off x="2850825" y="3131366"/>
              <a:ext cx="1008112" cy="1080120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3081368" y="3486760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/>
                <a:t>sync</a:t>
              </a:r>
              <a:endParaRPr lang="de-DE" dirty="0"/>
            </a:p>
          </p:txBody>
        </p:sp>
        <p:cxnSp>
          <p:nvCxnSpPr>
            <p:cNvPr id="43" name="Gerader Verbinder 42"/>
            <p:cNvCxnSpPr/>
            <p:nvPr/>
          </p:nvCxnSpPr>
          <p:spPr>
            <a:xfrm flipH="1">
              <a:off x="2130745" y="3928100"/>
              <a:ext cx="40329" cy="493029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feld 43"/>
            <p:cNvSpPr txBox="1"/>
            <p:nvPr/>
          </p:nvSpPr>
          <p:spPr>
            <a:xfrm>
              <a:off x="1429289" y="3987764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x118</a:t>
              </a:r>
              <a:endParaRPr lang="de-DE" dirty="0"/>
            </a:p>
          </p:txBody>
        </p:sp>
        <p:sp>
          <p:nvSpPr>
            <p:cNvPr id="45" name="Rechteck 44"/>
            <p:cNvSpPr/>
            <p:nvPr/>
          </p:nvSpPr>
          <p:spPr>
            <a:xfrm>
              <a:off x="2580575" y="3068960"/>
              <a:ext cx="1638402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4355976" y="3068960"/>
              <a:ext cx="1638402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6146820" y="3068960"/>
              <a:ext cx="1638402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7885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L1Topo and </a:t>
            </a:r>
            <a:r>
              <a:rPr lang="en-GB" dirty="0" err="1" smtClean="0"/>
              <a:t>jFEX</a:t>
            </a:r>
            <a:r>
              <a:rPr lang="en-GB" dirty="0" smtClean="0"/>
              <a:t> data reception f/w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That affects latency:</a:t>
            </a:r>
          </a:p>
          <a:p>
            <a:pPr lvl="1"/>
            <a:r>
              <a:rPr lang="en-GB" sz="1800" dirty="0" smtClean="0"/>
              <a:t>Requires synchronizer at MGT word rate</a:t>
            </a:r>
          </a:p>
          <a:p>
            <a:pPr lvl="1"/>
            <a:r>
              <a:rPr lang="en-GB" sz="1800" dirty="0" smtClean="0"/>
              <a:t>Need to pipeline SLR crossings</a:t>
            </a:r>
          </a:p>
          <a:p>
            <a:r>
              <a:rPr lang="en-GB" sz="1800" dirty="0" smtClean="0"/>
              <a:t>Decided in favour of buffered MGT mode rather than sync in fabric</a:t>
            </a:r>
          </a:p>
          <a:p>
            <a:pPr lvl="1"/>
            <a:r>
              <a:rPr lang="en-GB" sz="1800" dirty="0" smtClean="0"/>
              <a:t>Higher latency than phase-alignment alone, but avoid fabric buffer</a:t>
            </a:r>
          </a:p>
          <a:p>
            <a:pPr lvl="1"/>
            <a:r>
              <a:rPr lang="en-GB" sz="1800" dirty="0" smtClean="0"/>
              <a:t>Well within previous latency estimates/envelope (Christian)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hteck 6"/>
          <p:cNvSpPr/>
          <p:nvPr/>
        </p:nvSpPr>
        <p:spPr>
          <a:xfrm>
            <a:off x="1828800" y="2276872"/>
            <a:ext cx="5486400" cy="3248025"/>
          </a:xfrm>
          <a:prstGeom prst="rect">
            <a:avLst/>
          </a:prstGeom>
        </p:spPr>
      </p:sp>
      <p:grpSp>
        <p:nvGrpSpPr>
          <p:cNvPr id="48" name="Gruppieren 47"/>
          <p:cNvGrpSpPr/>
          <p:nvPr/>
        </p:nvGrpSpPr>
        <p:grpSpPr>
          <a:xfrm>
            <a:off x="1410665" y="3068960"/>
            <a:ext cx="6374557" cy="3312368"/>
            <a:chOff x="1410665" y="3068960"/>
            <a:chExt cx="6374557" cy="3312368"/>
          </a:xfrm>
        </p:grpSpPr>
        <p:sp>
          <p:nvSpPr>
            <p:cNvPr id="9" name="Textfeld 8"/>
            <p:cNvSpPr txBox="1"/>
            <p:nvPr/>
          </p:nvSpPr>
          <p:spPr>
            <a:xfrm>
              <a:off x="3579325" y="3937809"/>
              <a:ext cx="3584964" cy="369332"/>
            </a:xfrm>
            <a:prstGeom prst="rect">
              <a:avLst/>
            </a:prstGeom>
            <a:solidFill>
              <a:srgbClr val="FFFF00">
                <a:alpha val="63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hree</a:t>
              </a:r>
              <a:r>
                <a:rPr lang="de-DE" dirty="0" smtClean="0"/>
                <a:t>       Super      </a:t>
              </a:r>
              <a:r>
                <a:rPr lang="de-DE" dirty="0" err="1"/>
                <a:t>L</a:t>
              </a:r>
              <a:r>
                <a:rPr lang="de-DE" dirty="0" err="1" smtClean="0"/>
                <a:t>ogic</a:t>
              </a:r>
              <a:r>
                <a:rPr lang="de-DE" dirty="0" smtClean="0"/>
                <a:t>        </a:t>
              </a:r>
              <a:r>
                <a:rPr lang="de-DE" dirty="0" err="1" smtClean="0"/>
                <a:t>Regions</a:t>
              </a:r>
              <a:endParaRPr lang="de-DE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1842713" y="4828510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11" name="Gerader Verbinder 10"/>
            <p:cNvCxnSpPr/>
            <p:nvPr/>
          </p:nvCxnSpPr>
          <p:spPr>
            <a:xfrm>
              <a:off x="1410665" y="5013176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 flipV="1">
              <a:off x="2940820" y="5018968"/>
              <a:ext cx="3722400" cy="63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>
              <a:off x="3930945" y="5012785"/>
              <a:ext cx="0" cy="601501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>
              <a:off x="5299097" y="5030882"/>
              <a:ext cx="0" cy="58340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H="1">
              <a:off x="6647299" y="5006434"/>
              <a:ext cx="1036" cy="607852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3901907" y="4997858"/>
              <a:ext cx="67364" cy="6604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5265415" y="4991986"/>
              <a:ext cx="67364" cy="6604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066849" y="5614286"/>
              <a:ext cx="1129581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40MHz</a:t>
              </a:r>
              <a:endParaRPr lang="de-DE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4772494" y="5614286"/>
              <a:ext cx="1129581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40MHz</a:t>
              </a:r>
              <a:endParaRPr lang="de-DE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379217" y="5614286"/>
              <a:ext cx="1129581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t</a:t>
              </a:r>
              <a:r>
                <a:rPr lang="de-DE" dirty="0" err="1" smtClean="0"/>
                <a:t>o</a:t>
              </a:r>
              <a:r>
                <a:rPr lang="de-DE" dirty="0" smtClean="0"/>
                <a:t> 40MHz</a:t>
              </a:r>
              <a:endParaRPr lang="de-DE" dirty="0"/>
            </a:p>
          </p:txBody>
        </p:sp>
        <p:cxnSp>
          <p:nvCxnSpPr>
            <p:cNvPr id="23" name="Gerade Verbindung mit Pfeil 22"/>
            <p:cNvCxnSpPr/>
            <p:nvPr/>
          </p:nvCxnSpPr>
          <p:spPr>
            <a:xfrm>
              <a:off x="3570905" y="5983618"/>
              <a:ext cx="0" cy="25369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>
              <a:off x="5327619" y="5983618"/>
              <a:ext cx="5160" cy="25369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>
              <a:off x="7027289" y="5983618"/>
              <a:ext cx="0" cy="253694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/>
            <p:cNvSpPr txBox="1"/>
            <p:nvPr/>
          </p:nvSpPr>
          <p:spPr>
            <a:xfrm>
              <a:off x="4392013" y="4710463"/>
              <a:ext cx="2299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280 / 320 Mbps</a:t>
              </a:r>
              <a:endParaRPr lang="de-DE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1852688" y="4698616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28" name="Gerader Verbinder 27"/>
            <p:cNvCxnSpPr/>
            <p:nvPr/>
          </p:nvCxnSpPr>
          <p:spPr>
            <a:xfrm>
              <a:off x="1420640" y="4883282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/>
            <p:cNvSpPr txBox="1"/>
            <p:nvPr/>
          </p:nvSpPr>
          <p:spPr>
            <a:xfrm>
              <a:off x="1861337" y="4570170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</a:t>
              </a:r>
              <a:endParaRPr lang="de-DE" dirty="0"/>
            </a:p>
          </p:txBody>
        </p:sp>
        <p:cxnSp>
          <p:nvCxnSpPr>
            <p:cNvPr id="32" name="Gerader Verbinder 31"/>
            <p:cNvCxnSpPr/>
            <p:nvPr/>
          </p:nvCxnSpPr>
          <p:spPr>
            <a:xfrm>
              <a:off x="1429289" y="4754836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/>
          </p:nvSpPr>
          <p:spPr>
            <a:xfrm>
              <a:off x="1884533" y="4457133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MGT/</a:t>
              </a:r>
              <a:r>
                <a:rPr lang="de-DE" dirty="0" err="1" smtClean="0"/>
                <a:t>buf</a:t>
              </a:r>
              <a:endParaRPr lang="de-DE" dirty="0"/>
            </a:p>
          </p:txBody>
        </p:sp>
        <p:cxnSp>
          <p:nvCxnSpPr>
            <p:cNvPr id="36" name="Gerader Verbinder 35"/>
            <p:cNvCxnSpPr/>
            <p:nvPr/>
          </p:nvCxnSpPr>
          <p:spPr>
            <a:xfrm>
              <a:off x="1452485" y="4641799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feld 38"/>
            <p:cNvSpPr txBox="1"/>
            <p:nvPr/>
          </p:nvSpPr>
          <p:spPr>
            <a:xfrm>
              <a:off x="1986729" y="3522764"/>
              <a:ext cx="1080120" cy="3693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MGT/</a:t>
              </a:r>
              <a:r>
                <a:rPr lang="de-DE" dirty="0" err="1" smtClean="0"/>
                <a:t>buf</a:t>
              </a:r>
              <a:endParaRPr lang="de-DE" dirty="0"/>
            </a:p>
          </p:txBody>
        </p:sp>
        <p:cxnSp>
          <p:nvCxnSpPr>
            <p:cNvPr id="40" name="Gerader Verbinder 39"/>
            <p:cNvCxnSpPr/>
            <p:nvPr/>
          </p:nvCxnSpPr>
          <p:spPr>
            <a:xfrm>
              <a:off x="1554681" y="3707430"/>
              <a:ext cx="432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 flipH="1">
              <a:off x="2130745" y="3928100"/>
              <a:ext cx="40329" cy="493029"/>
            </a:xfrm>
            <a:prstGeom prst="line">
              <a:avLst/>
            </a:prstGeom>
            <a:ln w="254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feld 43"/>
            <p:cNvSpPr txBox="1"/>
            <p:nvPr/>
          </p:nvSpPr>
          <p:spPr>
            <a:xfrm>
              <a:off x="1429289" y="3987764"/>
              <a:ext cx="686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x118</a:t>
              </a:r>
              <a:endParaRPr lang="de-DE" dirty="0"/>
            </a:p>
          </p:txBody>
        </p:sp>
        <p:sp>
          <p:nvSpPr>
            <p:cNvPr id="45" name="Rechteck 44"/>
            <p:cNvSpPr/>
            <p:nvPr/>
          </p:nvSpPr>
          <p:spPr>
            <a:xfrm>
              <a:off x="2580575" y="3068960"/>
              <a:ext cx="1638402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4355976" y="3068960"/>
              <a:ext cx="1638402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6146820" y="3068960"/>
              <a:ext cx="1638402" cy="33123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337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Bildschirmpräsentation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Larissa-Design</vt:lpstr>
      <vt:lpstr>L1Topo and jFEX data reception f/w</vt:lpstr>
      <vt:lpstr>L1Topo and jFEX data reception f/w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1282</cp:revision>
  <cp:lastPrinted>2014-07-16T13:05:00Z</cp:lastPrinted>
  <dcterms:created xsi:type="dcterms:W3CDTF">2009-12-08T11:59:40Z</dcterms:created>
  <dcterms:modified xsi:type="dcterms:W3CDTF">2019-02-27T14:26:38Z</dcterms:modified>
</cp:coreProperties>
</file>