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4" r:id="rId2"/>
    <p:sldId id="286" r:id="rId3"/>
    <p:sldId id="310" r:id="rId4"/>
    <p:sldId id="311" r:id="rId5"/>
    <p:sldId id="307" r:id="rId6"/>
    <p:sldId id="308" r:id="rId7"/>
    <p:sldId id="287" r:id="rId8"/>
    <p:sldId id="294" r:id="rId9"/>
    <p:sldId id="296" r:id="rId10"/>
    <p:sldId id="298" r:id="rId11"/>
    <p:sldId id="312" r:id="rId12"/>
    <p:sldId id="290" r:id="rId13"/>
    <p:sldId id="313" r:id="rId14"/>
    <p:sldId id="314" r:id="rId15"/>
  </p:sldIdLst>
  <p:sldSz cx="9144000" cy="6858000" type="screen4x3"/>
  <p:notesSz cx="67833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83" autoAdjust="0"/>
  </p:normalViewPr>
  <p:slideViewPr>
    <p:cSldViewPr>
      <p:cViewPr varScale="1">
        <p:scale>
          <a:sx n="108" d="100"/>
          <a:sy n="108" d="100"/>
        </p:scale>
        <p:origin x="6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865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865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235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16.03.2020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8" tIns="45279" rIns="90558" bIns="4527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339" y="4715156"/>
            <a:ext cx="5426710" cy="4466987"/>
          </a:xfrm>
          <a:prstGeom prst="rect">
            <a:avLst/>
          </a:prstGeom>
        </p:spPr>
        <p:txBody>
          <a:bodyPr vert="horz" lIns="90558" tIns="45279" rIns="90558" bIns="4527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235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L1Topo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L1Topo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884278/contributions/3745259/attachments/2004273/3346895/talk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8AE82-604C-498D-8020-9AFF028A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L1Topo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/ </a:t>
            </a:r>
            <a:r>
              <a:rPr lang="de-DE" dirty="0" err="1"/>
              <a:t>status</a:t>
            </a:r>
            <a:r>
              <a:rPr lang="de-DE" dirty="0"/>
              <a:t> / </a:t>
            </a:r>
            <a:r>
              <a:rPr lang="de-DE" dirty="0" err="1"/>
              <a:t>plans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846506-2DF4-47E2-A937-6F90B203F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Uli</a:t>
            </a:r>
            <a:r>
              <a:rPr lang="en-US" dirty="0"/>
              <a:t>, Julio / Mainz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Hardware</a:t>
            </a:r>
          </a:p>
          <a:p>
            <a:r>
              <a:rPr lang="en-US" dirty="0"/>
              <a:t>Firmware (infrastructure/control)</a:t>
            </a:r>
          </a:p>
          <a:p>
            <a:r>
              <a:rPr lang="en-US" dirty="0"/>
              <a:t>Tests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931BB-1DE6-49D6-A52B-2EAB9368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Uli</a:t>
            </a:r>
            <a:r>
              <a:rPr lang="en-US" dirty="0"/>
              <a:t>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3CC1D-9F28-4D28-84D6-799DDDF4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37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Conclusions on </a:t>
            </a:r>
            <a:r>
              <a:rPr lang="de-DE" sz="2700" dirty="0">
                <a:solidFill>
                  <a:srgbClr val="C00000"/>
                </a:solidFill>
              </a:rPr>
              <a:t>link data integrity</a:t>
            </a:r>
            <a:endParaRPr lang="en-GB" sz="27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DD6B-40D4-4126-9F96-3FD95B91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Very good eye opening for the L1Topo outputs, after properly setting the TX Pre-Emphasis parameters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Within the </a:t>
            </a:r>
            <a:r>
              <a:rPr lang="en-US" sz="2000" dirty="0" err="1">
                <a:solidFill>
                  <a:srgbClr val="002060"/>
                </a:solidFill>
              </a:rPr>
              <a:t>miniPOD</a:t>
            </a:r>
            <a:r>
              <a:rPr lang="en-US" sz="2000" dirty="0">
                <a:solidFill>
                  <a:srgbClr val="002060"/>
                </a:solidFill>
              </a:rPr>
              <a:t> specification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Validation of the L1Topo Pre-Production module and the GTY calibration circuit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No significant difference </a:t>
            </a:r>
            <a:r>
              <a:rPr lang="en-US" sz="2000" dirty="0" err="1">
                <a:solidFill>
                  <a:srgbClr val="002060"/>
                </a:solidFill>
              </a:rPr>
              <a:t>wrt</a:t>
            </a:r>
            <a:r>
              <a:rPr lang="en-US" sz="2000" dirty="0">
                <a:solidFill>
                  <a:srgbClr val="002060"/>
                </a:solidFill>
              </a:rPr>
              <a:t> to Prototype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 consider design fully validated</a:t>
            </a:r>
            <a:endParaRPr lang="en-US" sz="2000" dirty="0">
              <a:solidFill>
                <a:srgbClr val="002060"/>
              </a:solidFill>
            </a:endParaRPr>
          </a:p>
          <a:p>
            <a:pPr lvl="1"/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28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57C6C-3437-43E2-9098-6303E03D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Firmware </a:t>
            </a:r>
            <a:r>
              <a:rPr lang="de-DE" dirty="0" err="1"/>
              <a:t>status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60F74-8FF9-414C-9A05-B16A2973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Algorithms and input mapping has been reported on (Johannes) </a:t>
            </a:r>
            <a:r>
              <a:rPr lang="en-US" sz="900" dirty="0">
                <a:hlinkClick r:id="rId2"/>
              </a:rPr>
              <a:t>https://indico.cern.ch/event/884278/contributions/3745259/attachments/2004273/3346895/talk.pdf</a:t>
            </a:r>
            <a:endParaRPr lang="en-US" sz="900" dirty="0"/>
          </a:p>
          <a:p>
            <a:r>
              <a:rPr lang="en-US" sz="2000" dirty="0"/>
              <a:t>Real-time infrastructure (MGTs/SerDes) exists</a:t>
            </a:r>
          </a:p>
          <a:p>
            <a:pPr lvl="1"/>
            <a:r>
              <a:rPr lang="en-US" sz="2000" dirty="0"/>
              <a:t>Tested with </a:t>
            </a:r>
            <a:r>
              <a:rPr lang="en-US" sz="2000" dirty="0" err="1"/>
              <a:t>FEXes</a:t>
            </a:r>
            <a:r>
              <a:rPr lang="en-US" sz="2000" dirty="0"/>
              <a:t> at STF (protocol tests)</a:t>
            </a:r>
          </a:p>
          <a:p>
            <a:r>
              <a:rPr lang="en-US" sz="2000" dirty="0"/>
              <a:t>Module control (</a:t>
            </a:r>
            <a:r>
              <a:rPr lang="en-US" sz="2000" dirty="0" err="1"/>
              <a:t>Ipbus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First version exists</a:t>
            </a:r>
          </a:p>
          <a:p>
            <a:pPr lvl="2"/>
            <a:r>
              <a:rPr lang="en-US" sz="2000" dirty="0"/>
              <a:t>Successfully operated with standalone software throughout STF tests</a:t>
            </a:r>
          </a:p>
          <a:p>
            <a:pPr lvl="2"/>
            <a:r>
              <a:rPr lang="en-US" sz="2000" dirty="0"/>
              <a:t>Recent improvement on play/spy module (BCR </a:t>
            </a:r>
            <a:r>
              <a:rPr lang="en-US" sz="2000" dirty="0" err="1"/>
              <a:t>syc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Being turned into a common framework L1Topo/</a:t>
            </a:r>
            <a:r>
              <a:rPr lang="en-US" sz="2000" dirty="0" err="1"/>
              <a:t>jFEX</a:t>
            </a:r>
            <a:endParaRPr lang="en-US" sz="2000" dirty="0"/>
          </a:p>
          <a:p>
            <a:pPr lvl="2"/>
            <a:r>
              <a:rPr lang="en-US" sz="2000" dirty="0"/>
              <a:t>Online software for common scheme under way</a:t>
            </a:r>
          </a:p>
          <a:p>
            <a:r>
              <a:rPr lang="en-US" sz="2000" dirty="0"/>
              <a:t>Along with control mezzanine v3.0 comes a set of f/w</a:t>
            </a:r>
          </a:p>
          <a:p>
            <a:pPr lvl="1"/>
            <a:r>
              <a:rPr lang="en-US" sz="2000" dirty="0"/>
              <a:t>I2C based monitoring of environmental data</a:t>
            </a:r>
          </a:p>
          <a:p>
            <a:r>
              <a:rPr lang="en-US" sz="2000" dirty="0"/>
              <a:t>Readout firmware will be ported from </a:t>
            </a:r>
            <a:r>
              <a:rPr lang="en-US" sz="2000" dirty="0" err="1"/>
              <a:t>jFEX</a:t>
            </a:r>
            <a:r>
              <a:rPr lang="en-US" sz="2000" dirty="0"/>
              <a:t> soonish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Full integration yet to be accomplished:</a:t>
            </a:r>
            <a:br>
              <a:rPr lang="en-US" sz="2000" dirty="0"/>
            </a:br>
            <a:r>
              <a:rPr lang="en-US" sz="2000" dirty="0"/>
              <a:t>real-time infrastructure / algorithms / control / readout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88F02-AD73-48F0-B15E-67FE4769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B15EBC-ED7E-4C0D-BA59-04FAB8CB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8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4733E-B4F1-4059-B35E-6A2CD96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707231"/>
          </a:xfrm>
        </p:spPr>
        <p:txBody>
          <a:bodyPr>
            <a:normAutofit fontScale="90000"/>
          </a:bodyPr>
          <a:lstStyle/>
          <a:p>
            <a:r>
              <a:rPr lang="de-DE" sz="2700" dirty="0">
                <a:solidFill>
                  <a:srgbClr val="C00000"/>
                </a:solidFill>
              </a:rPr>
              <a:t>A </a:t>
            </a:r>
            <a:r>
              <a:rPr lang="de-DE" sz="2700" dirty="0" err="1">
                <a:solidFill>
                  <a:srgbClr val="C00000"/>
                </a:solidFill>
              </a:rPr>
              <a:t>few</a:t>
            </a:r>
            <a:r>
              <a:rPr lang="de-DE" sz="2700" dirty="0">
                <a:solidFill>
                  <a:srgbClr val="C00000"/>
                </a:solidFill>
              </a:rPr>
              <a:t> </a:t>
            </a:r>
            <a:r>
              <a:rPr lang="de-DE" sz="2700" dirty="0" err="1">
                <a:solidFill>
                  <a:srgbClr val="C00000"/>
                </a:solidFill>
              </a:rPr>
              <a:t>discussions</a:t>
            </a:r>
            <a:r>
              <a:rPr lang="de-DE" sz="2700" dirty="0">
                <a:solidFill>
                  <a:srgbClr val="C00000"/>
                </a:solidFill>
              </a:rPr>
              <a:t> on </a:t>
            </a:r>
            <a:r>
              <a:rPr lang="de-DE" sz="2700" dirty="0" err="1">
                <a:solidFill>
                  <a:srgbClr val="C00000"/>
                </a:solidFill>
              </a:rPr>
              <a:t>input</a:t>
            </a:r>
            <a:r>
              <a:rPr lang="de-DE" sz="2700" dirty="0">
                <a:solidFill>
                  <a:srgbClr val="C00000"/>
                </a:solidFill>
              </a:rPr>
              <a:t> TOB </a:t>
            </a:r>
            <a:r>
              <a:rPr lang="de-DE" sz="2700" dirty="0" err="1">
                <a:solidFill>
                  <a:srgbClr val="C00000"/>
                </a:solidFill>
              </a:rPr>
              <a:t>data</a:t>
            </a:r>
            <a:r>
              <a:rPr lang="de-DE" sz="2700" dirty="0">
                <a:solidFill>
                  <a:srgbClr val="C00000"/>
                </a:solidFill>
              </a:rPr>
              <a:t> </a:t>
            </a:r>
            <a:r>
              <a:rPr lang="de-DE" sz="2700" dirty="0" err="1">
                <a:solidFill>
                  <a:srgbClr val="C00000"/>
                </a:solidFill>
              </a:rPr>
              <a:t>formats</a:t>
            </a:r>
            <a:r>
              <a:rPr lang="de-DE" sz="2700" dirty="0">
                <a:solidFill>
                  <a:srgbClr val="C00000"/>
                </a:solidFill>
              </a:rPr>
              <a:t>…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D2137-2DD2-4CF1-98C6-7DDE27C5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47851"/>
            <a:ext cx="8648700" cy="3879056"/>
          </a:xfrm>
        </p:spPr>
        <p:txBody>
          <a:bodyPr>
            <a:noAutofit/>
          </a:bodyPr>
          <a:lstStyle/>
          <a:p>
            <a:endParaRPr lang="en-US" sz="1650" dirty="0">
              <a:solidFill>
                <a:srgbClr val="002060"/>
              </a:solidFill>
            </a:endParaRPr>
          </a:p>
          <a:p>
            <a:r>
              <a:rPr lang="en-US" sz="1650" dirty="0">
                <a:solidFill>
                  <a:srgbClr val="002060"/>
                </a:solidFill>
              </a:rPr>
              <a:t>Had some initial issues with data formats from </a:t>
            </a:r>
            <a:r>
              <a:rPr lang="en-US" sz="1650" dirty="0" err="1">
                <a:solidFill>
                  <a:srgbClr val="002060"/>
                </a:solidFill>
              </a:rPr>
              <a:t>FEXes</a:t>
            </a:r>
            <a:r>
              <a:rPr lang="en-US" sz="1650" dirty="0">
                <a:solidFill>
                  <a:srgbClr val="002060"/>
                </a:solidFill>
              </a:rPr>
              <a:t> at early STF tests</a:t>
            </a:r>
          </a:p>
          <a:p>
            <a:r>
              <a:rPr lang="en-US" sz="1650" dirty="0">
                <a:solidFill>
                  <a:srgbClr val="002060"/>
                </a:solidFill>
              </a:rPr>
              <a:t>Mainly sorted out</a:t>
            </a:r>
          </a:p>
          <a:p>
            <a:r>
              <a:rPr lang="en-US" sz="1650" dirty="0">
                <a:solidFill>
                  <a:srgbClr val="002060"/>
                </a:solidFill>
              </a:rPr>
              <a:t>Some modifications to format specs still possible, not finally signed off</a:t>
            </a:r>
          </a:p>
          <a:p>
            <a:pPr lvl="1"/>
            <a:r>
              <a:rPr lang="en-US" sz="1650" dirty="0">
                <a:solidFill>
                  <a:srgbClr val="002060"/>
                </a:solidFill>
              </a:rPr>
              <a:t>Discussion on optimal CRC scheme (Jira)</a:t>
            </a:r>
            <a:endParaRPr lang="de-DE" sz="1650" dirty="0">
              <a:solidFill>
                <a:srgbClr val="002060"/>
              </a:solidFill>
            </a:endParaRPr>
          </a:p>
          <a:p>
            <a:pPr lvl="1"/>
            <a:r>
              <a:rPr lang="en-US" sz="1650" dirty="0">
                <a:solidFill>
                  <a:srgbClr val="002060"/>
                </a:solidFill>
              </a:rPr>
              <a:t>Request to add BCR bit to trailer of FEX TOBs</a:t>
            </a:r>
          </a:p>
          <a:p>
            <a:pPr lvl="1"/>
            <a:r>
              <a:rPr lang="en-US" sz="1650" dirty="0" err="1">
                <a:solidFill>
                  <a:srgbClr val="002060"/>
                </a:solidFill>
              </a:rPr>
              <a:t>jFEX</a:t>
            </a:r>
            <a:r>
              <a:rPr lang="en-US" sz="1650" dirty="0">
                <a:solidFill>
                  <a:srgbClr val="002060"/>
                </a:solidFill>
              </a:rPr>
              <a:t> requested some of the "reserved“ bits in trailer for overflow indication</a:t>
            </a:r>
          </a:p>
          <a:p>
            <a:pPr marL="0" indent="0">
              <a:buNone/>
            </a:pPr>
            <a:endParaRPr lang="de-DE" sz="165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sz="165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1650" dirty="0">
                <a:solidFill>
                  <a:srgbClr val="002060"/>
                </a:solidFill>
                <a:sym typeface="Wingdings" panose="05000000000000000000" pitchFamily="2" charset="2"/>
              </a:rPr>
              <a:t> Can </a:t>
            </a:r>
            <a:r>
              <a:rPr lang="de-DE" sz="1650" dirty="0" err="1">
                <a:solidFill>
                  <a:srgbClr val="002060"/>
                </a:solidFill>
                <a:sym typeface="Wingdings" panose="05000000000000000000" pitchFamily="2" charset="2"/>
              </a:rPr>
              <a:t>be</a:t>
            </a:r>
            <a:r>
              <a:rPr lang="de-DE" sz="165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650" dirty="0" err="1">
                <a:solidFill>
                  <a:srgbClr val="002060"/>
                </a:solidFill>
                <a:sym typeface="Wingdings" panose="05000000000000000000" pitchFamily="2" charset="2"/>
              </a:rPr>
              <a:t>sorted</a:t>
            </a:r>
            <a:r>
              <a:rPr lang="de-DE" sz="1650" dirty="0">
                <a:solidFill>
                  <a:srgbClr val="002060"/>
                </a:solidFill>
                <a:sym typeface="Wingdings" panose="05000000000000000000" pitchFamily="2" charset="2"/>
              </a:rPr>
              <a:t> out </a:t>
            </a:r>
            <a:r>
              <a:rPr lang="de-DE" sz="1650" dirty="0" err="1">
                <a:solidFill>
                  <a:srgbClr val="002060"/>
                </a:solidFill>
                <a:sym typeface="Wingdings" panose="05000000000000000000" pitchFamily="2" charset="2"/>
              </a:rPr>
              <a:t>quickly</a:t>
            </a:r>
            <a:r>
              <a:rPr lang="de-DE" sz="1650" dirty="0">
                <a:solidFill>
                  <a:srgbClr val="002060"/>
                </a:solidFill>
                <a:sym typeface="Wingdings" panose="05000000000000000000" pitchFamily="2" charset="2"/>
              </a:rPr>
              <a:t>    </a:t>
            </a:r>
            <a:r>
              <a:rPr lang="de-DE" sz="1650" dirty="0" err="1">
                <a:solidFill>
                  <a:srgbClr val="002060"/>
                </a:solidFill>
                <a:sym typeface="Wingdings" panose="05000000000000000000" pitchFamily="2" charset="2"/>
              </a:rPr>
              <a:t>finalize</a:t>
            </a:r>
            <a:r>
              <a:rPr lang="de-DE" sz="165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650" dirty="0" err="1">
                <a:solidFill>
                  <a:srgbClr val="002060"/>
                </a:solidFill>
                <a:sym typeface="Wingdings" panose="05000000000000000000" pitchFamily="2" charset="2"/>
              </a:rPr>
              <a:t>input</a:t>
            </a:r>
            <a:r>
              <a:rPr lang="de-DE" sz="165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650" dirty="0" err="1">
                <a:solidFill>
                  <a:srgbClr val="002060"/>
                </a:solidFill>
                <a:sym typeface="Wingdings" panose="05000000000000000000" pitchFamily="2" charset="2"/>
              </a:rPr>
              <a:t>firmware</a:t>
            </a:r>
            <a:r>
              <a:rPr lang="de-DE" sz="165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650" dirty="0" err="1">
                <a:solidFill>
                  <a:srgbClr val="002060"/>
                </a:solidFill>
                <a:sym typeface="Wingdings" panose="05000000000000000000" pitchFamily="2" charset="2"/>
              </a:rPr>
              <a:t>soonish</a:t>
            </a:r>
            <a:endParaRPr lang="de-DE" sz="1650" dirty="0">
              <a:solidFill>
                <a:srgbClr val="00206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0F581-BBBD-4D8A-A0BC-7F49DFB0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F873FF-A45B-4BAF-9B5E-0F912C9A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97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55FA4-E97B-4FB7-B60D-B1A85DEE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L1Topo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status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63AB5-F982-4D66-8D7E-EFD9A723D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production PCBs exist</a:t>
            </a:r>
          </a:p>
          <a:p>
            <a:r>
              <a:rPr lang="en-GB" dirty="0"/>
              <a:t>First module has been assembled, successfully been tested and reported on in this presentation</a:t>
            </a:r>
          </a:p>
          <a:p>
            <a:r>
              <a:rPr lang="en-GB" dirty="0"/>
              <a:t>Components available for remaining modules</a:t>
            </a:r>
          </a:p>
          <a:p>
            <a:r>
              <a:rPr lang="en-GB" dirty="0"/>
              <a:t>Expect assembly to take ~ 1 Month after green light from reviewers</a:t>
            </a:r>
          </a:p>
          <a:p>
            <a:r>
              <a:rPr lang="en-GB" dirty="0"/>
              <a:t>Production of a small batch of control mezzanines v.3.1 under way</a:t>
            </a:r>
          </a:p>
          <a:p>
            <a:pPr lvl="1"/>
            <a:r>
              <a:rPr lang="en-GB" dirty="0"/>
              <a:t>No issues with PCB production expected</a:t>
            </a:r>
          </a:p>
          <a:p>
            <a:pPr lvl="1"/>
            <a:r>
              <a:rPr lang="en-GB" dirty="0"/>
              <a:t>Assembly needs to be sorted out (previous batch assembled at CERN !)</a:t>
            </a:r>
          </a:p>
          <a:p>
            <a:r>
              <a:rPr lang="en-GB" dirty="0"/>
              <a:t>CTP interface module exists, ready for tests with CTP and volume production at any time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FBB06F-A607-4DAF-91B5-5C444C65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2A9C4E-A75F-454D-B3B0-EDFDB8AB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7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76FE1-7585-49CD-948B-67C18F4E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/ </a:t>
            </a:r>
            <a:r>
              <a:rPr lang="de-DE" dirty="0" err="1"/>
              <a:t>plans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E78A30-FA1B-42C5-9F2F-FC54CC56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L1Topo production board successfully tested</a:t>
            </a:r>
          </a:p>
          <a:p>
            <a:r>
              <a:rPr lang="en-US" dirty="0"/>
              <a:t>Basically ready for production of remaining modules</a:t>
            </a:r>
          </a:p>
          <a:p>
            <a:r>
              <a:rPr lang="en-US" dirty="0"/>
              <a:t>Firmware components in good shape</a:t>
            </a:r>
          </a:p>
          <a:p>
            <a:pPr lvl="1"/>
            <a:r>
              <a:rPr lang="en-US" dirty="0"/>
              <a:t>Algorithms see Johannes</a:t>
            </a:r>
          </a:p>
          <a:p>
            <a:pPr lvl="1"/>
            <a:r>
              <a:rPr lang="en-US" dirty="0"/>
              <a:t>Realtime infrastructure done and tested, minor fixes</a:t>
            </a:r>
          </a:p>
          <a:p>
            <a:pPr lvl="1"/>
            <a:r>
              <a:rPr lang="en-US" dirty="0"/>
              <a:t>Control firmware being restructured</a:t>
            </a:r>
          </a:p>
          <a:p>
            <a:pPr lvl="1"/>
            <a:r>
              <a:rPr lang="en-US" dirty="0"/>
              <a:t>Readout under way for </a:t>
            </a:r>
            <a:r>
              <a:rPr lang="en-US" dirty="0" err="1"/>
              <a:t>jFEX</a:t>
            </a:r>
            <a:r>
              <a:rPr lang="en-US" dirty="0"/>
              <a:t> (see Ren-</a:t>
            </a:r>
            <a:r>
              <a:rPr lang="en-US" dirty="0" err="1"/>
              <a:t>Jie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port to Topo</a:t>
            </a:r>
            <a:endParaRPr lang="en-US" dirty="0"/>
          </a:p>
          <a:p>
            <a:r>
              <a:rPr lang="en-US" dirty="0"/>
              <a:t>Firmware integration time-consuming (multi-die FPGAs)</a:t>
            </a:r>
          </a:p>
          <a:p>
            <a:r>
              <a:rPr lang="en-US" dirty="0"/>
              <a:t>Ready to install in USA15 in summer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DA4EFB-1A6E-4C3F-8A5E-8F9DD182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E9F5A4-7B93-45AF-A15A-99D025C8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9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nhaltsplatzhalter 6">
            <a:extLst>
              <a:ext uri="{FF2B5EF4-FFF2-40B4-BE49-F238E27FC236}">
                <a16:creationId xmlns:a16="http://schemas.microsoft.com/office/drawing/2014/main" id="{3BE84E66-1C89-4F78-895B-D15AEF3EF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51" y="2762001"/>
            <a:ext cx="5636923" cy="30481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4" y="431262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Hardware Overview</a:t>
            </a:r>
            <a:endParaRPr lang="en-GB" sz="2700" dirty="0">
              <a:solidFill>
                <a:srgbClr val="C00000"/>
              </a:solidFill>
            </a:endParaRPr>
          </a:p>
        </p:txBody>
      </p:sp>
      <p:sp>
        <p:nvSpPr>
          <p:cNvPr id="58" name="Content Placeholder 11"/>
          <p:cNvSpPr txBox="1">
            <a:spLocks/>
          </p:cNvSpPr>
          <p:nvPr/>
        </p:nvSpPr>
        <p:spPr>
          <a:xfrm>
            <a:off x="303609" y="1797248"/>
            <a:ext cx="7568293" cy="32635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650" dirty="0"/>
              <a:t>ATCA board (based on </a:t>
            </a:r>
            <a:r>
              <a:rPr lang="en-GB" sz="1650" dirty="0" err="1"/>
              <a:t>jFEX</a:t>
            </a:r>
            <a:r>
              <a:rPr lang="en-GB" sz="1650" dirty="0"/>
              <a:t> design)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Modular design</a:t>
            </a:r>
            <a:endParaRPr lang="en-GB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2 </a:t>
            </a:r>
            <a:r>
              <a:rPr lang="en-GB" sz="1650" dirty="0" err="1"/>
              <a:t>Virtex</a:t>
            </a:r>
            <a:r>
              <a:rPr lang="en-GB" sz="1650" dirty="0"/>
              <a:t> </a:t>
            </a:r>
            <a:r>
              <a:rPr lang="en-GB" sz="1650" dirty="0" err="1"/>
              <a:t>UltrascalePlus</a:t>
            </a:r>
            <a:r>
              <a:rPr lang="en-GB" sz="1650" dirty="0"/>
              <a:t> FPGAs</a:t>
            </a:r>
          </a:p>
          <a:p>
            <a:endParaRPr lang="en-GB" sz="16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Two iterations</a:t>
            </a:r>
          </a:p>
          <a:p>
            <a:r>
              <a:rPr lang="en-GB" sz="16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Prototype (FDR 01/2019)</a:t>
            </a:r>
            <a:endParaRPr lang="en-GB" sz="1650" dirty="0"/>
          </a:p>
          <a:p>
            <a:r>
              <a:rPr lang="en-US" sz="1650" dirty="0"/>
              <a:t>Final design presented</a:t>
            </a:r>
            <a:br>
              <a:rPr lang="en-US" sz="1650" dirty="0"/>
            </a:br>
            <a:r>
              <a:rPr lang="en-US" sz="1650" dirty="0"/>
              <a:t>at PRR 08/2019</a:t>
            </a:r>
          </a:p>
          <a:p>
            <a:pPr lvl="1"/>
            <a:r>
              <a:rPr lang="en-US" sz="1850" dirty="0">
                <a:solidFill>
                  <a:schemeClr val="tx2">
                    <a:lumMod val="75000"/>
                  </a:schemeClr>
                </a:solidFill>
              </a:rPr>
              <a:t>Fix on MGT calibration</a:t>
            </a:r>
            <a:r>
              <a:rPr lang="en-US" sz="1700" dirty="0"/>
              <a:t>	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7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4" y="431262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Hardware Overview</a:t>
            </a:r>
            <a:endParaRPr lang="en-GB" sz="270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57787" y="1755862"/>
            <a:ext cx="3383993" cy="3464719"/>
            <a:chOff x="7181850" y="1176736"/>
            <a:chExt cx="4511990" cy="4619625"/>
          </a:xfrm>
        </p:grpSpPr>
        <p:sp>
          <p:nvSpPr>
            <p:cNvPr id="14" name="Rectangle 13"/>
            <p:cNvSpPr/>
            <p:nvPr/>
          </p:nvSpPr>
          <p:spPr>
            <a:xfrm>
              <a:off x="7181850" y="1176736"/>
              <a:ext cx="4511990" cy="46196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b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03865" y="2510955"/>
              <a:ext cx="936000" cy="6616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b="1" dirty="0">
                  <a:solidFill>
                    <a:sysClr val="windowText" lastClr="000000"/>
                  </a:solidFill>
                </a:rPr>
                <a:t>U1 Power Mezzanine</a:t>
              </a:r>
              <a:endParaRPr lang="en-GB" sz="825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29988" y="2510955"/>
              <a:ext cx="936000" cy="6616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b="1" dirty="0">
                  <a:solidFill>
                    <a:sysClr val="windowText" lastClr="000000"/>
                  </a:solidFill>
                </a:rPr>
                <a:t>U2 Power Mezzanine</a:t>
              </a:r>
              <a:endParaRPr lang="en-GB" sz="825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06931" y="3277243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Virtex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UltrascalePlus</a:t>
              </a:r>
              <a:r>
                <a:rPr lang="en-US" sz="900" dirty="0">
                  <a:solidFill>
                    <a:schemeClr val="tx1"/>
                  </a:solidFill>
                </a:rPr>
                <a:t> (U2)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06931" y="1298143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Virtex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UltrascalePlus</a:t>
              </a:r>
              <a:r>
                <a:rPr lang="en-US" sz="900" dirty="0">
                  <a:solidFill>
                    <a:schemeClr val="tx1"/>
                  </a:solidFill>
                </a:rPr>
                <a:t> (U1)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6772" y="4547303"/>
              <a:ext cx="1476863" cy="11040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Control Mezzanine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61253" y="4515207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Board Voltage Level Mezzanine - 1V8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911204" y="1341813"/>
              <a:ext cx="658296" cy="992660"/>
              <a:chOff x="6853733" y="786223"/>
              <a:chExt cx="658296" cy="99266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err="1">
                    <a:solidFill>
                      <a:schemeClr val="tx1"/>
                    </a:solidFill>
                  </a:rPr>
                  <a:t>Tx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0295692" y="1341813"/>
              <a:ext cx="658296" cy="992660"/>
              <a:chOff x="6853733" y="786223"/>
              <a:chExt cx="658296" cy="99266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err="1">
                    <a:solidFill>
                      <a:schemeClr val="tx1"/>
                    </a:solidFill>
                  </a:rPr>
                  <a:t>Tx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911204" y="3320913"/>
              <a:ext cx="658296" cy="992660"/>
              <a:chOff x="6853733" y="786223"/>
              <a:chExt cx="658296" cy="99266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err="1">
                    <a:solidFill>
                      <a:schemeClr val="tx1"/>
                    </a:solidFill>
                  </a:rPr>
                  <a:t>Tx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0295692" y="3320913"/>
              <a:ext cx="658296" cy="992660"/>
              <a:chOff x="6853733" y="786223"/>
              <a:chExt cx="658296" cy="99266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err="1">
                    <a:solidFill>
                      <a:schemeClr val="tx1"/>
                    </a:solidFill>
                  </a:rPr>
                  <a:t>Tx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9160170" y="4909861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Board Voltage Level Mezzanine - 2V5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61253" y="5306775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Board Voltage Level Mezzanine - 3V3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508001" y="4782959"/>
              <a:ext cx="924655" cy="5965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tx1"/>
                  </a:solidFill>
                </a:rPr>
                <a:t>ATCA Power Interface</a:t>
              </a:r>
              <a:endParaRPr lang="en-GB" sz="75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Content Placeholder 11"/>
          <p:cNvSpPr txBox="1">
            <a:spLocks/>
          </p:cNvSpPr>
          <p:nvPr/>
        </p:nvSpPr>
        <p:spPr>
          <a:xfrm>
            <a:off x="303609" y="1797248"/>
            <a:ext cx="7568293" cy="35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650" dirty="0"/>
              <a:t>ATCA board (based on </a:t>
            </a:r>
            <a:r>
              <a:rPr lang="en-GB" sz="1650" dirty="0" err="1"/>
              <a:t>jFEX</a:t>
            </a:r>
            <a:r>
              <a:rPr lang="en-GB" sz="1650" dirty="0"/>
              <a:t> design)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Modular design</a:t>
            </a:r>
            <a:endParaRPr lang="en-GB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2 </a:t>
            </a:r>
            <a:r>
              <a:rPr lang="en-GB" sz="1650" dirty="0" err="1"/>
              <a:t>Virtex</a:t>
            </a:r>
            <a:r>
              <a:rPr lang="en-GB" sz="1650" dirty="0"/>
              <a:t> </a:t>
            </a:r>
            <a:r>
              <a:rPr lang="en-GB" sz="1650" dirty="0" err="1"/>
              <a:t>UltrascalePlus</a:t>
            </a:r>
            <a:r>
              <a:rPr lang="en-GB" sz="1650" dirty="0"/>
              <a:t> FPGAs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XCVU9P-2FLGA2577E</a:t>
            </a:r>
            <a:endParaRPr lang="en-GB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2">
              <a:spcBef>
                <a:spcPts val="750"/>
              </a:spcBef>
            </a:pPr>
            <a:r>
              <a:rPr lang="en-GB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120 MGTs (GTY) per FPGA</a:t>
            </a:r>
          </a:p>
          <a:p>
            <a:pPr marL="857250" lvl="4">
              <a:spcBef>
                <a:spcPts val="750"/>
              </a:spcBef>
            </a:pPr>
            <a:r>
              <a:rPr lang="en-US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118 input </a:t>
            </a:r>
            <a:r>
              <a:rPr lang="en-US" sz="15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fibres</a:t>
            </a:r>
            <a:r>
              <a:rPr lang="en-US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processor FPGA</a:t>
            </a:r>
            <a:endParaRPr lang="en-GB" sz="1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24 </a:t>
            </a:r>
            <a:r>
              <a:rPr lang="en-GB" sz="1650" dirty="0" err="1"/>
              <a:t>MiniPOD</a:t>
            </a:r>
            <a:r>
              <a:rPr lang="en-GB" sz="1650" dirty="0"/>
              <a:t>: 20 RX + 4 TX</a:t>
            </a:r>
          </a:p>
          <a:p>
            <a:r>
              <a:rPr lang="en-US" sz="1650" dirty="0"/>
              <a:t>Mezzanines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 &amp; Power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Both compatible with </a:t>
            </a:r>
            <a:r>
              <a:rPr lang="en-US" sz="135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endParaRPr lang="en-US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CTP interface module (LVDS drivers)</a:t>
            </a:r>
            <a:r>
              <a:rPr lang="en-US" sz="1500" dirty="0"/>
              <a:t>	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8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4" y="431262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Hardware Overview</a:t>
            </a:r>
            <a:endParaRPr lang="en-GB" sz="2700" dirty="0">
              <a:solidFill>
                <a:srgbClr val="C00000"/>
              </a:solidFill>
            </a:endParaRPr>
          </a:p>
        </p:txBody>
      </p:sp>
      <p:sp>
        <p:nvSpPr>
          <p:cNvPr id="58" name="Content Placeholder 11"/>
          <p:cNvSpPr txBox="1">
            <a:spLocks/>
          </p:cNvSpPr>
          <p:nvPr/>
        </p:nvSpPr>
        <p:spPr>
          <a:xfrm>
            <a:off x="303609" y="1797247"/>
            <a:ext cx="7568293" cy="34687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650" dirty="0"/>
              <a:t>ATCA board (based on </a:t>
            </a:r>
            <a:r>
              <a:rPr lang="en-GB" sz="1650" dirty="0" err="1"/>
              <a:t>jFEX</a:t>
            </a:r>
            <a:r>
              <a:rPr lang="en-GB" sz="1650" dirty="0"/>
              <a:t> design)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Modular design</a:t>
            </a:r>
            <a:endParaRPr lang="en-GB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2 </a:t>
            </a:r>
            <a:r>
              <a:rPr lang="en-GB" sz="1650" dirty="0" err="1"/>
              <a:t>Virtex</a:t>
            </a:r>
            <a:r>
              <a:rPr lang="en-GB" sz="1650" dirty="0"/>
              <a:t> </a:t>
            </a:r>
            <a:r>
              <a:rPr lang="en-GB" sz="1650" dirty="0" err="1"/>
              <a:t>UltrascalePlus</a:t>
            </a:r>
            <a:r>
              <a:rPr lang="en-GB" sz="1650" dirty="0"/>
              <a:t> FPGAs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XCVU9P-2FLGA2577E</a:t>
            </a:r>
            <a:endParaRPr lang="en-GB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2">
              <a:spcBef>
                <a:spcPts val="750"/>
              </a:spcBef>
            </a:pPr>
            <a:r>
              <a:rPr lang="en-GB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120 MGTs (GTY) per FPGA</a:t>
            </a:r>
          </a:p>
          <a:p>
            <a:pPr marL="857250" lvl="4">
              <a:spcBef>
                <a:spcPts val="750"/>
              </a:spcBef>
            </a:pPr>
            <a:r>
              <a:rPr lang="en-US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118 input </a:t>
            </a:r>
            <a:r>
              <a:rPr lang="en-US" sz="15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fibres</a:t>
            </a:r>
            <a:r>
              <a:rPr lang="en-US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processor FPGA</a:t>
            </a:r>
            <a:endParaRPr lang="en-GB" sz="1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24 </a:t>
            </a:r>
            <a:r>
              <a:rPr lang="en-GB" sz="1650" dirty="0" err="1"/>
              <a:t>MiniPOD</a:t>
            </a:r>
            <a:r>
              <a:rPr lang="en-GB" sz="1650" dirty="0"/>
              <a:t>: 20 RX + 4 TX</a:t>
            </a:r>
          </a:p>
          <a:p>
            <a:r>
              <a:rPr lang="en-US" sz="1650" dirty="0"/>
              <a:t>Mezzanines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 &amp; Power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Both compatible with </a:t>
            </a:r>
            <a:r>
              <a:rPr lang="en-US" sz="135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endParaRPr lang="en-US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CTP interface module</a:t>
            </a:r>
            <a:endParaRPr lang="en-US" sz="15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4</a:t>
            </a:fld>
            <a:endParaRPr lang="en-GB"/>
          </a:p>
        </p:txBody>
      </p:sp>
      <p:pic>
        <p:nvPicPr>
          <p:cNvPr id="59" name="Picture 9">
            <a:extLst>
              <a:ext uri="{FF2B5EF4-FFF2-40B4-BE49-F238E27FC236}">
                <a16:creationId xmlns:a16="http://schemas.microsoft.com/office/drawing/2014/main" id="{DF5702C5-8875-49F1-AA6D-3AEBB53E1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410" y="1797248"/>
            <a:ext cx="4395590" cy="4316783"/>
          </a:xfrm>
          <a:prstGeom prst="rect">
            <a:avLst/>
          </a:prstGeom>
        </p:spPr>
      </p:pic>
      <p:sp>
        <p:nvSpPr>
          <p:cNvPr id="60" name="TextBox 6">
            <a:extLst>
              <a:ext uri="{FF2B5EF4-FFF2-40B4-BE49-F238E27FC236}">
                <a16:creationId xmlns:a16="http://schemas.microsoft.com/office/drawing/2014/main" id="{A32CABBE-1AEE-4CCB-B1D6-46300E1350F6}"/>
              </a:ext>
            </a:extLst>
          </p:cNvPr>
          <p:cNvSpPr txBox="1"/>
          <p:nvPr/>
        </p:nvSpPr>
        <p:spPr>
          <a:xfrm>
            <a:off x="641799" y="5495093"/>
            <a:ext cx="771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L1Topo 1</a:t>
            </a:r>
            <a:r>
              <a:rPr lang="en-US" sz="2100" b="1" baseline="30000" dirty="0">
                <a:solidFill>
                  <a:srgbClr val="C00000"/>
                </a:solidFill>
              </a:rPr>
              <a:t>st</a:t>
            </a:r>
            <a:r>
              <a:rPr lang="en-US" sz="2100" b="1" dirty="0">
                <a:solidFill>
                  <a:srgbClr val="C00000"/>
                </a:solidFill>
              </a:rPr>
              <a:t> production module</a:t>
            </a:r>
            <a:br>
              <a:rPr lang="en-US" sz="2100" b="1" dirty="0">
                <a:solidFill>
                  <a:srgbClr val="C00000"/>
                </a:solidFill>
              </a:rPr>
            </a:br>
            <a:r>
              <a:rPr lang="en-US" sz="2100" b="1" dirty="0">
                <a:solidFill>
                  <a:srgbClr val="C00000"/>
                </a:solidFill>
              </a:rPr>
              <a:t>with control mezzanine v3.0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425E247-1859-4B08-8C47-4C2557899692}"/>
              </a:ext>
            </a:extLst>
          </p:cNvPr>
          <p:cNvSpPr/>
          <p:nvPr/>
        </p:nvSpPr>
        <p:spPr>
          <a:xfrm rot="19468870">
            <a:off x="-188181" y="5094055"/>
            <a:ext cx="1417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64880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2029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Control Mezzanine v3.0</a:t>
            </a:r>
            <a:br>
              <a:rPr lang="en-US" sz="2700" b="1" dirty="0">
                <a:solidFill>
                  <a:srgbClr val="C00000"/>
                </a:solidFill>
              </a:rPr>
            </a:br>
            <a:r>
              <a:rPr lang="en-US" sz="2700" b="1" dirty="0">
                <a:solidFill>
                  <a:srgbClr val="C00000"/>
                </a:solidFill>
              </a:rPr>
              <a:t> General Functionalities</a:t>
            </a:r>
            <a:endParaRPr lang="en-GB" sz="27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DD6B-40D4-4126-9F96-3FD95B91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329"/>
            <a:ext cx="7886700" cy="3263504"/>
          </a:xfrm>
        </p:spPr>
        <p:txBody>
          <a:bodyPr vert="horz" lIns="68580" tIns="34290" rIns="68580" bIns="34290" rtlCol="0">
            <a:noAutofit/>
          </a:bodyPr>
          <a:lstStyle/>
          <a:p>
            <a:r>
              <a:rPr lang="en-GB" sz="1500" dirty="0">
                <a:solidFill>
                  <a:srgbClr val="002060"/>
                </a:solidFill>
              </a:rPr>
              <a:t>Carrier board for the </a:t>
            </a:r>
            <a:r>
              <a:rPr lang="en-GB" sz="1500" dirty="0" err="1">
                <a:solidFill>
                  <a:srgbClr val="002060"/>
                </a:solidFill>
              </a:rPr>
              <a:t>UltraZed</a:t>
            </a:r>
            <a:r>
              <a:rPr lang="en-GB" sz="1500" dirty="0">
                <a:solidFill>
                  <a:srgbClr val="002060"/>
                </a:solidFill>
              </a:rPr>
              <a:t>-EV</a:t>
            </a:r>
          </a:p>
          <a:p>
            <a:r>
              <a:rPr lang="en-GB" sz="1500" dirty="0">
                <a:solidFill>
                  <a:srgbClr val="002060"/>
                </a:solidFill>
              </a:rPr>
              <a:t>Functionalities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Hosts the control module of the </a:t>
            </a:r>
            <a:r>
              <a:rPr lang="en-GB" sz="1200" b="1" dirty="0" err="1">
                <a:solidFill>
                  <a:srgbClr val="002060"/>
                </a:solidFill>
              </a:rPr>
              <a:t>jFEX</a:t>
            </a:r>
            <a:r>
              <a:rPr lang="en-GB" sz="1200" b="1" dirty="0">
                <a:solidFill>
                  <a:srgbClr val="002060"/>
                </a:solidFill>
              </a:rPr>
              <a:t>/L1Topo </a:t>
            </a:r>
            <a:r>
              <a:rPr lang="en-GB" sz="1200" dirty="0">
                <a:solidFill>
                  <a:srgbClr val="002060"/>
                </a:solidFill>
              </a:rPr>
              <a:t>mainboard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Zynq </a:t>
            </a:r>
            <a:r>
              <a:rPr lang="en-GB" sz="1050" dirty="0" err="1">
                <a:solidFill>
                  <a:srgbClr val="002060"/>
                </a:solidFill>
              </a:rPr>
              <a:t>Ultrascale</a:t>
            </a:r>
            <a:r>
              <a:rPr lang="en-GB" sz="1050" dirty="0">
                <a:solidFill>
                  <a:srgbClr val="002060"/>
                </a:solidFill>
              </a:rPr>
              <a:t>+ ZU7EV-FBV900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LHC clock cleaning and distribution to processor FPGAs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 Si5345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Hosts the </a:t>
            </a:r>
            <a:r>
              <a:rPr lang="en-GB" sz="1200" dirty="0" err="1">
                <a:solidFill>
                  <a:srgbClr val="002060"/>
                </a:solidFill>
              </a:rPr>
              <a:t>MasterSPI</a:t>
            </a:r>
            <a:r>
              <a:rPr lang="en-GB" sz="1200" dirty="0">
                <a:solidFill>
                  <a:srgbClr val="002060"/>
                </a:solidFill>
              </a:rPr>
              <a:t> configuration circuitry for processors 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MT25QU02GCBB8E12-0SIT</a:t>
            </a:r>
          </a:p>
          <a:p>
            <a:pPr lvl="1"/>
            <a:r>
              <a:rPr lang="en-GB" sz="1200" dirty="0" err="1">
                <a:solidFill>
                  <a:srgbClr val="002060"/>
                </a:solidFill>
              </a:rPr>
              <a:t>IPBus</a:t>
            </a:r>
            <a:r>
              <a:rPr lang="en-GB" sz="1200" dirty="0">
                <a:solidFill>
                  <a:srgbClr val="002060"/>
                </a:solidFill>
              </a:rPr>
              <a:t> master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Hosts the PHY chip (transformer-less scheme)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VSC8221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TTC data reception and distribution to processor FPGAs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HUB1: Using fanout  NB7VQ1006M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HUB2: Reception on one MGT and distribution to processors via IOs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Communication to mainboard CPLDs (PWR and CTRL_CLK)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Monitoring and slow control</a:t>
            </a:r>
          </a:p>
          <a:p>
            <a:pPr lvl="2"/>
            <a:r>
              <a:rPr lang="en-GB" sz="1050" dirty="0" err="1">
                <a:solidFill>
                  <a:srgbClr val="002060"/>
                </a:solidFill>
              </a:rPr>
              <a:t>MiniPODs</a:t>
            </a:r>
            <a:r>
              <a:rPr lang="en-GB" sz="1050" dirty="0">
                <a:solidFill>
                  <a:srgbClr val="002060"/>
                </a:solidFill>
              </a:rPr>
              <a:t> (Avago) monitoring viaI2C</a:t>
            </a:r>
          </a:p>
          <a:p>
            <a:pPr lvl="2"/>
            <a:r>
              <a:rPr lang="en-GB" sz="1050" dirty="0" err="1">
                <a:solidFill>
                  <a:srgbClr val="002060"/>
                </a:solidFill>
              </a:rPr>
              <a:t>PMBus</a:t>
            </a:r>
            <a:r>
              <a:rPr lang="en-GB" sz="1050" dirty="0">
                <a:solidFill>
                  <a:srgbClr val="002060"/>
                </a:solidFill>
              </a:rPr>
              <a:t> monitoring</a:t>
            </a:r>
          </a:p>
          <a:p>
            <a:endParaRPr lang="en-GB" sz="15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64797" r="59507" b="325"/>
          <a:stretch/>
        </p:blipFill>
        <p:spPr>
          <a:xfrm>
            <a:off x="6696660" y="1672417"/>
            <a:ext cx="1964778" cy="17495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5FD5848-5B1D-4A9C-BE62-B61A04F9D1B8}"/>
              </a:ext>
            </a:extLst>
          </p:cNvPr>
          <p:cNvSpPr/>
          <p:nvPr/>
        </p:nvSpPr>
        <p:spPr>
          <a:xfrm rot="19468870">
            <a:off x="315875" y="324630"/>
            <a:ext cx="1417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10752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1545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Control Mezzanine v3.0</a:t>
            </a:r>
            <a:br>
              <a:rPr lang="en-US" sz="2700" b="1" dirty="0">
                <a:solidFill>
                  <a:srgbClr val="C00000"/>
                </a:solidFill>
              </a:rPr>
            </a:br>
            <a:r>
              <a:rPr lang="en-US" sz="2700" b="1" dirty="0">
                <a:solidFill>
                  <a:srgbClr val="C00000"/>
                </a:solidFill>
              </a:rPr>
              <a:t>validation status</a:t>
            </a:r>
            <a:endParaRPr lang="en-GB" sz="27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DD6B-40D4-4126-9F96-3FD95B91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329"/>
            <a:ext cx="7886700" cy="3263504"/>
          </a:xfrm>
        </p:spPr>
        <p:txBody>
          <a:bodyPr vert="horz" lIns="68580" tIns="34290" rIns="68580" bIns="34290" rtlCol="0">
            <a:noAutofit/>
          </a:bodyPr>
          <a:lstStyle/>
          <a:p>
            <a:r>
              <a:rPr lang="en-GB" sz="1500" dirty="0">
                <a:solidFill>
                  <a:srgbClr val="002060"/>
                </a:solidFill>
              </a:rPr>
              <a:t>Carrier board for the </a:t>
            </a:r>
            <a:r>
              <a:rPr lang="en-GB" sz="1500" dirty="0" err="1">
                <a:solidFill>
                  <a:srgbClr val="002060"/>
                </a:solidFill>
              </a:rPr>
              <a:t>UltraZed</a:t>
            </a:r>
            <a:r>
              <a:rPr lang="en-GB" sz="1500" dirty="0">
                <a:solidFill>
                  <a:srgbClr val="002060"/>
                </a:solidFill>
              </a:rPr>
              <a:t>-EV</a:t>
            </a:r>
          </a:p>
          <a:p>
            <a:r>
              <a:rPr lang="en-GB" sz="1500" dirty="0">
                <a:solidFill>
                  <a:srgbClr val="002060"/>
                </a:solidFill>
              </a:rPr>
              <a:t>Functionalities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Hosts the control module of the </a:t>
            </a:r>
            <a:r>
              <a:rPr lang="en-GB" sz="1200" b="1" dirty="0" err="1">
                <a:solidFill>
                  <a:srgbClr val="002060"/>
                </a:solidFill>
              </a:rPr>
              <a:t>jFEX</a:t>
            </a:r>
            <a:r>
              <a:rPr lang="en-GB" sz="1200" b="1" dirty="0">
                <a:solidFill>
                  <a:srgbClr val="002060"/>
                </a:solidFill>
              </a:rPr>
              <a:t>/L1Topo </a:t>
            </a:r>
            <a:r>
              <a:rPr lang="en-GB" sz="1200" dirty="0">
                <a:solidFill>
                  <a:srgbClr val="002060"/>
                </a:solidFill>
              </a:rPr>
              <a:t>mainboard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Zynq </a:t>
            </a:r>
            <a:r>
              <a:rPr lang="en-GB" sz="1050" dirty="0" err="1">
                <a:solidFill>
                  <a:srgbClr val="002060"/>
                </a:solidFill>
              </a:rPr>
              <a:t>Ultrascale</a:t>
            </a:r>
            <a:r>
              <a:rPr lang="en-GB" sz="1050" dirty="0">
                <a:solidFill>
                  <a:srgbClr val="002060"/>
                </a:solidFill>
              </a:rPr>
              <a:t>+ ZU7EV-FBV900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LHC clock cleaning and distribution to processor FPGAs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 Si5345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Hosts the </a:t>
            </a:r>
            <a:r>
              <a:rPr lang="en-GB" sz="1200" dirty="0" err="1">
                <a:solidFill>
                  <a:srgbClr val="002060"/>
                </a:solidFill>
              </a:rPr>
              <a:t>MasterSPI</a:t>
            </a:r>
            <a:r>
              <a:rPr lang="en-GB" sz="1200" dirty="0">
                <a:solidFill>
                  <a:srgbClr val="002060"/>
                </a:solidFill>
              </a:rPr>
              <a:t> configuration circuitry for processors 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MT25QU02GCBB8E12-0SIT</a:t>
            </a:r>
          </a:p>
          <a:p>
            <a:pPr lvl="1"/>
            <a:r>
              <a:rPr lang="en-GB" sz="1200" dirty="0" err="1">
                <a:solidFill>
                  <a:srgbClr val="002060"/>
                </a:solidFill>
              </a:rPr>
              <a:t>IPBus</a:t>
            </a:r>
            <a:r>
              <a:rPr lang="en-GB" sz="1200" dirty="0">
                <a:solidFill>
                  <a:srgbClr val="002060"/>
                </a:solidFill>
              </a:rPr>
              <a:t> master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Hosts the PHY chip (transformer-less scheme)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VSC8221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TTC data reception and distribution to processor FPGAs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HUB1: Using fanout  NB7VQ1006M</a:t>
            </a:r>
          </a:p>
          <a:p>
            <a:pPr lvl="2"/>
            <a:r>
              <a:rPr lang="en-GB" sz="1050" dirty="0">
                <a:solidFill>
                  <a:srgbClr val="002060"/>
                </a:solidFill>
              </a:rPr>
              <a:t>HUB2: Reception on one MGT and distribution to processors via IOs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Communication to mainboard CPLDs (PWR and CTRL_CLK)</a:t>
            </a:r>
          </a:p>
          <a:p>
            <a:pPr lvl="1"/>
            <a:r>
              <a:rPr lang="en-GB" sz="1200" dirty="0">
                <a:solidFill>
                  <a:srgbClr val="002060"/>
                </a:solidFill>
              </a:rPr>
              <a:t>Monitoring and slow control</a:t>
            </a:r>
          </a:p>
          <a:p>
            <a:pPr lvl="2"/>
            <a:r>
              <a:rPr lang="en-GB" sz="1050" dirty="0" err="1">
                <a:solidFill>
                  <a:srgbClr val="002060"/>
                </a:solidFill>
              </a:rPr>
              <a:t>MiniPODs</a:t>
            </a:r>
            <a:r>
              <a:rPr lang="en-GB" sz="1050" dirty="0">
                <a:solidFill>
                  <a:srgbClr val="002060"/>
                </a:solidFill>
              </a:rPr>
              <a:t> (Avago) monitoring viaI2C</a:t>
            </a:r>
          </a:p>
          <a:p>
            <a:pPr lvl="2"/>
            <a:r>
              <a:rPr lang="en-GB" sz="1050" dirty="0" err="1">
                <a:solidFill>
                  <a:srgbClr val="002060"/>
                </a:solidFill>
              </a:rPr>
              <a:t>PMBus</a:t>
            </a:r>
            <a:r>
              <a:rPr lang="en-GB" sz="1050" dirty="0">
                <a:solidFill>
                  <a:srgbClr val="002060"/>
                </a:solidFill>
              </a:rPr>
              <a:t> monitoring</a:t>
            </a:r>
          </a:p>
          <a:p>
            <a:endParaRPr lang="en-GB" sz="15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64797" r="59507" b="325"/>
          <a:stretch/>
        </p:blipFill>
        <p:spPr>
          <a:xfrm>
            <a:off x="6696660" y="1672417"/>
            <a:ext cx="1964778" cy="1749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7" y="2374802"/>
            <a:ext cx="261878" cy="261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7" y="2822581"/>
            <a:ext cx="261878" cy="261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0" y="3177833"/>
            <a:ext cx="261878" cy="261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0" y="3811993"/>
            <a:ext cx="261878" cy="261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" y="4251323"/>
            <a:ext cx="261878" cy="261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6" y="4690653"/>
            <a:ext cx="261878" cy="261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6" y="5073727"/>
            <a:ext cx="261878" cy="261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" y="3486224"/>
            <a:ext cx="261878" cy="2618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95856" y="3980395"/>
            <a:ext cx="24708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functionalities have been fully validated on both </a:t>
            </a:r>
            <a:r>
              <a:rPr lang="en-US" sz="9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US" sz="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L1Topo!</a:t>
            </a:r>
          </a:p>
          <a:p>
            <a:pPr algn="ctr"/>
            <a:r>
              <a:rPr lang="en-US" sz="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Ongoing production of final PCBs – total lead time, including assembly: 8 weeks</a:t>
            </a:r>
            <a:endParaRPr lang="en-GB" sz="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4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456D6-460E-40FE-8A43-532D7503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de-DE" sz="2700" dirty="0">
                <a:solidFill>
                  <a:srgbClr val="C00000"/>
                </a:solidFill>
              </a:rPr>
              <a:t>L1Topo Module </a:t>
            </a:r>
            <a:r>
              <a:rPr lang="de-DE" sz="2700" dirty="0" err="1">
                <a:solidFill>
                  <a:srgbClr val="C00000"/>
                </a:solidFill>
              </a:rPr>
              <a:t>tests</a:t>
            </a:r>
            <a:r>
              <a:rPr lang="de-DE" sz="2700" dirty="0">
                <a:solidFill>
                  <a:srgbClr val="C00000"/>
                </a:solidFill>
              </a:rPr>
              <a:t> / </a:t>
            </a:r>
            <a:r>
              <a:rPr lang="de-DE" sz="2700" dirty="0" err="1">
                <a:solidFill>
                  <a:srgbClr val="C00000"/>
                </a:solidFill>
              </a:rPr>
              <a:t>mainboard</a:t>
            </a:r>
            <a:r>
              <a:rPr lang="de-DE" sz="2700" dirty="0">
                <a:solidFill>
                  <a:srgbClr val="C00000"/>
                </a:solidFill>
              </a:rPr>
              <a:t> 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83596-0090-4280-9566-822F7DC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The production module was stand-alone tested in the home lab</a:t>
            </a:r>
          </a:p>
          <a:p>
            <a:r>
              <a:rPr lang="en-US" sz="1800" dirty="0">
                <a:solidFill>
                  <a:srgbClr val="002060"/>
                </a:solidFill>
              </a:rPr>
              <a:t>Power consumption and ripple fully measured and reported</a:t>
            </a:r>
          </a:p>
          <a:p>
            <a:r>
              <a:rPr lang="en-US" sz="1800" dirty="0">
                <a:solidFill>
                  <a:srgbClr val="002060"/>
                </a:solidFill>
              </a:rPr>
              <a:t>Full </a:t>
            </a:r>
            <a:r>
              <a:rPr lang="en-US" sz="1800" dirty="0" err="1">
                <a:solidFill>
                  <a:srgbClr val="002060"/>
                </a:solidFill>
              </a:rPr>
              <a:t>Ibert</a:t>
            </a:r>
            <a:r>
              <a:rPr lang="en-US" sz="1800" dirty="0">
                <a:solidFill>
                  <a:srgbClr val="002060"/>
                </a:solidFill>
              </a:rPr>
              <a:t> tests of all interfaces at the STF </a:t>
            </a:r>
          </a:p>
          <a:p>
            <a:r>
              <a:rPr lang="en-US" sz="1800" dirty="0" err="1">
                <a:solidFill>
                  <a:srgbClr val="002060"/>
                </a:solidFill>
              </a:rPr>
              <a:t>Ipbus</a:t>
            </a:r>
            <a:r>
              <a:rPr lang="en-US" sz="1800" dirty="0">
                <a:solidFill>
                  <a:srgbClr val="002060"/>
                </a:solidFill>
              </a:rPr>
              <a:t> subsystem successfully tested (w. control mezzanine 3.0) at STF</a:t>
            </a:r>
          </a:p>
          <a:p>
            <a:r>
              <a:rPr lang="de-DE" sz="1800" dirty="0">
                <a:solidFill>
                  <a:srgbClr val="002060"/>
                </a:solidFill>
              </a:rPr>
              <a:t>S</a:t>
            </a:r>
            <a:r>
              <a:rPr lang="en-US" sz="1800" dirty="0" err="1">
                <a:solidFill>
                  <a:srgbClr val="002060"/>
                </a:solidFill>
              </a:rPr>
              <a:t>ystem</a:t>
            </a:r>
            <a:r>
              <a:rPr lang="en-US" sz="1800" dirty="0">
                <a:solidFill>
                  <a:srgbClr val="002060"/>
                </a:solidFill>
              </a:rPr>
              <a:t>-level tests at the STF successfully run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Formatted TOB data successfully received from the </a:t>
            </a:r>
            <a:r>
              <a:rPr lang="en-US" sz="1800" dirty="0" err="1">
                <a:solidFill>
                  <a:srgbClr val="002060"/>
                </a:solidFill>
              </a:rPr>
              <a:t>FEXes</a:t>
            </a:r>
            <a:endParaRPr lang="en-US" sz="1800" dirty="0">
              <a:solidFill>
                <a:srgbClr val="002060"/>
              </a:solidFill>
            </a:endParaRP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Spy data </a:t>
            </a:r>
            <a:r>
              <a:rPr lang="en-US" sz="1800" dirty="0" err="1">
                <a:solidFill>
                  <a:srgbClr val="002060"/>
                </a:solidFill>
              </a:rPr>
              <a:t>BCReset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sync’ed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L1Accept recorded along with real-time data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Stable data transmission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Trailer handling understood, final agreement required (see below)</a:t>
            </a:r>
          </a:p>
          <a:p>
            <a:r>
              <a:rPr lang="en-US" sz="1800" dirty="0">
                <a:solidFill>
                  <a:srgbClr val="002060"/>
                </a:solidFill>
              </a:rPr>
              <a:t>MUCTPI </a:t>
            </a:r>
            <a:r>
              <a:rPr lang="en-US" sz="1800" dirty="0">
                <a:solidFill>
                  <a:srgbClr val="002060"/>
                </a:solidFill>
                <a:sym typeface="Wingdings" panose="05000000000000000000" pitchFamily="2" charset="2"/>
              </a:rPr>
              <a:t> L1Topo formatted data transmission tests yet to be done</a:t>
            </a: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002060"/>
                </a:solidFill>
              </a:rPr>
              <a:t>Recently</a:t>
            </a:r>
            <a:r>
              <a:rPr lang="en-US" sz="1800" dirty="0">
                <a:solidFill>
                  <a:srgbClr val="002060"/>
                </a:solidFill>
              </a:rPr>
              <a:t> (double check on prototype </a:t>
            </a:r>
            <a:r>
              <a:rPr lang="en-US" sz="1800" dirty="0">
                <a:solidFill>
                  <a:srgbClr val="002060"/>
                </a:solidFill>
                <a:sym typeface="Wingdings" panose="05000000000000000000" pitchFamily="2" charset="2"/>
              </a:rPr>
              <a:t> production fixes)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Further link qualification tests: e/o MGT transmitter tests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Keysight </a:t>
            </a:r>
            <a:r>
              <a:rPr lang="en-GB" sz="1800" dirty="0">
                <a:solidFill>
                  <a:srgbClr val="002060"/>
                </a:solidFill>
              </a:rPr>
              <a:t>DSA91204 – 12 GHz bandwidth</a:t>
            </a:r>
            <a:endParaRPr lang="en-US" sz="1800" dirty="0">
              <a:solidFill>
                <a:srgbClr val="002060"/>
              </a:solidFill>
            </a:endParaRP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Differential probe soldered on the </a:t>
            </a:r>
            <a:r>
              <a:rPr lang="en-US" sz="1800" dirty="0" err="1">
                <a:solidFill>
                  <a:srgbClr val="002060"/>
                </a:solidFill>
              </a:rPr>
              <a:t>miniPOD</a:t>
            </a:r>
            <a:r>
              <a:rPr lang="en-US" sz="1800" dirty="0">
                <a:solidFill>
                  <a:srgbClr val="002060"/>
                </a:solidFill>
              </a:rPr>
              <a:t> connector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Optical transceiver for direct </a:t>
            </a:r>
            <a:r>
              <a:rPr lang="en-US" sz="1800" dirty="0" err="1">
                <a:solidFill>
                  <a:srgbClr val="002060"/>
                </a:solidFill>
              </a:rPr>
              <a:t>fibre</a:t>
            </a:r>
            <a:r>
              <a:rPr lang="en-US" sz="1800" dirty="0">
                <a:solidFill>
                  <a:srgbClr val="002060"/>
                </a:solidFill>
              </a:rPr>
              <a:t> connection</a:t>
            </a:r>
          </a:p>
          <a:p>
            <a:r>
              <a:rPr lang="en-US" sz="1800" dirty="0">
                <a:solidFill>
                  <a:srgbClr val="002060"/>
                </a:solidFill>
              </a:rPr>
              <a:t>12.8Gb/s PRBS-7 pattern chosen (</a:t>
            </a:r>
            <a:r>
              <a:rPr lang="en-US" sz="1800" dirty="0">
                <a:solidFill>
                  <a:srgbClr val="002060"/>
                </a:solidFill>
                <a:sym typeface="Wingdings" panose="05000000000000000000" pitchFamily="2" charset="2"/>
              </a:rPr>
              <a:t> reference for </a:t>
            </a:r>
            <a:r>
              <a:rPr lang="en-US" sz="1800" dirty="0" err="1">
                <a:solidFill>
                  <a:srgbClr val="002060"/>
                </a:solidFill>
                <a:sym typeface="Wingdings" panose="05000000000000000000" pitchFamily="2" charset="2"/>
              </a:rPr>
              <a:t>jFEX</a:t>
            </a:r>
            <a:r>
              <a:rPr lang="en-US" sz="1800" dirty="0">
                <a:solidFill>
                  <a:srgbClr val="002060"/>
                </a:solidFill>
                <a:sym typeface="Wingdings" panose="05000000000000000000" pitchFamily="2" charset="2"/>
              </a:rPr>
              <a:t> design update)</a:t>
            </a:r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ADF36D-6174-49BC-91DB-A624221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52049D-6ABF-44B9-8DFB-AE1FD5B6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0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83" y="492437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de-DE" sz="2200" dirty="0">
                <a:solidFill>
                  <a:srgbClr val="C00000"/>
                </a:solidFill>
              </a:rPr>
              <a:t>Last open </a:t>
            </a:r>
            <a:r>
              <a:rPr lang="de-DE" sz="2200" dirty="0" err="1">
                <a:solidFill>
                  <a:srgbClr val="C00000"/>
                </a:solidFill>
              </a:rPr>
              <a:t>issue</a:t>
            </a:r>
            <a:r>
              <a:rPr lang="de-DE" sz="2200" dirty="0">
                <a:solidFill>
                  <a:srgbClr val="C00000"/>
                </a:solidFill>
              </a:rPr>
              <a:t> </a:t>
            </a:r>
            <a:r>
              <a:rPr lang="de-DE" sz="2200" dirty="0" err="1">
                <a:solidFill>
                  <a:srgbClr val="C00000"/>
                </a:solidFill>
              </a:rPr>
              <a:t>wrt</a:t>
            </a:r>
            <a:r>
              <a:rPr lang="de-DE" sz="2200" dirty="0">
                <a:solidFill>
                  <a:srgbClr val="C00000"/>
                </a:solidFill>
              </a:rPr>
              <a:t> real-time </a:t>
            </a:r>
            <a:r>
              <a:rPr lang="de-DE" sz="2200" dirty="0" err="1">
                <a:solidFill>
                  <a:srgbClr val="C00000"/>
                </a:solidFill>
              </a:rPr>
              <a:t>data</a:t>
            </a:r>
            <a:r>
              <a:rPr lang="de-DE" sz="2200" dirty="0">
                <a:solidFill>
                  <a:srgbClr val="C00000"/>
                </a:solidFill>
              </a:rPr>
              <a:t> </a:t>
            </a:r>
            <a:r>
              <a:rPr lang="de-DE" sz="2200" dirty="0" err="1">
                <a:solidFill>
                  <a:srgbClr val="C00000"/>
                </a:solidFill>
              </a:rPr>
              <a:t>transmission</a:t>
            </a:r>
            <a:r>
              <a:rPr lang="de-DE" sz="2200" dirty="0">
                <a:solidFill>
                  <a:srgbClr val="C00000"/>
                </a:solidFill>
              </a:rPr>
              <a:t>:</a:t>
            </a:r>
            <a:br>
              <a:rPr lang="de-DE" sz="2700" dirty="0">
                <a:solidFill>
                  <a:srgbClr val="C00000"/>
                </a:solidFill>
              </a:rPr>
            </a:br>
            <a:r>
              <a:rPr lang="de-DE" sz="2700" dirty="0">
                <a:solidFill>
                  <a:srgbClr val="C00000"/>
                </a:solidFill>
              </a:rPr>
              <a:t>C</a:t>
            </a:r>
            <a:r>
              <a:rPr lang="en-US" sz="2700" dirty="0" err="1">
                <a:solidFill>
                  <a:srgbClr val="C00000"/>
                </a:solidFill>
              </a:rPr>
              <a:t>onfirm</a:t>
            </a:r>
            <a:r>
              <a:rPr lang="en-US" sz="2700" dirty="0">
                <a:solidFill>
                  <a:srgbClr val="C00000"/>
                </a:solidFill>
              </a:rPr>
              <a:t> TX link performance</a:t>
            </a:r>
            <a:endParaRPr lang="en-GB" sz="2700" dirty="0">
              <a:solidFill>
                <a:srgbClr val="C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69751" y="2121309"/>
            <a:ext cx="8840451" cy="1392152"/>
            <a:chOff x="226334" y="1685412"/>
            <a:chExt cx="11787269" cy="1856202"/>
          </a:xfrm>
        </p:grpSpPr>
        <p:grpSp>
          <p:nvGrpSpPr>
            <p:cNvPr id="50" name="Group 49"/>
            <p:cNvGrpSpPr/>
            <p:nvPr/>
          </p:nvGrpSpPr>
          <p:grpSpPr>
            <a:xfrm>
              <a:off x="10730942" y="1812665"/>
              <a:ext cx="1282661" cy="1575175"/>
              <a:chOff x="10730942" y="1812665"/>
              <a:chExt cx="1282661" cy="157517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0730942" y="1812665"/>
                <a:ext cx="1282661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350" b="1" dirty="0" err="1"/>
                  <a:t>MiniPOD</a:t>
                </a:r>
                <a:endParaRPr lang="en-GB" sz="1350" b="1" dirty="0"/>
              </a:p>
              <a:p>
                <a:pPr algn="ctr"/>
                <a:r>
                  <a:rPr lang="en-GB" sz="1350" b="1" dirty="0"/>
                  <a:t>Receptacle</a:t>
                </a: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914021" y="2406765"/>
                <a:ext cx="952500" cy="98107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5953250" y="2115816"/>
              <a:ext cx="2502565" cy="827325"/>
              <a:chOff x="6777382" y="1300309"/>
              <a:chExt cx="2502565" cy="8273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777382" y="1300309"/>
                <a:ext cx="2502565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350" b="1" dirty="0"/>
                  <a:t>5425B Diff Probe Heads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1351" y="1737109"/>
                <a:ext cx="2085975" cy="390525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8718745" y="2014350"/>
              <a:ext cx="1791518" cy="919767"/>
              <a:chOff x="9438055" y="1484975"/>
              <a:chExt cx="1791518" cy="91976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9438055" y="1484975"/>
                <a:ext cx="1791518" cy="815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350" b="1" dirty="0"/>
                  <a:t>N5426B ZIP Tip</a:t>
                </a:r>
              </a:p>
              <a:p>
                <a:r>
                  <a:rPr lang="en-US" sz="675" dirty="0"/>
                  <a:t>(Soldered on a </a:t>
                </a:r>
                <a:r>
                  <a:rPr lang="en-US" sz="675" dirty="0" err="1"/>
                  <a:t>MiniPOD</a:t>
                </a:r>
                <a:r>
                  <a:rPr lang="en-US" sz="675" dirty="0"/>
                  <a:t> adapter)</a:t>
                </a:r>
                <a:endParaRPr lang="en-GB" sz="675" dirty="0"/>
              </a:p>
              <a:p>
                <a:endParaRPr lang="en-GB" sz="1350" b="1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4170" y="2004692"/>
                <a:ext cx="685800" cy="40005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268958" y="2120882"/>
              <a:ext cx="2339531" cy="788432"/>
              <a:chOff x="4014574" y="1367777"/>
              <a:chExt cx="2339531" cy="78843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6059" y="1737109"/>
                <a:ext cx="2181225" cy="4191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014574" y="1367777"/>
                <a:ext cx="2339531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350" b="1" dirty="0" err="1"/>
                  <a:t>InfiniiMax</a:t>
                </a:r>
                <a:r>
                  <a:rPr lang="en-GB" sz="1350" b="1" dirty="0"/>
                  <a:t> II Amplifier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6334" y="1685412"/>
              <a:ext cx="2907292" cy="1856202"/>
              <a:chOff x="670453" y="1560085"/>
              <a:chExt cx="2907292" cy="185620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150" y="1893814"/>
                <a:ext cx="2202319" cy="1522473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70453" y="1560085"/>
                <a:ext cx="2907292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b="1" dirty="0"/>
                  <a:t>Agilent/</a:t>
                </a:r>
                <a:r>
                  <a:rPr lang="en-US" sz="1350" b="1" dirty="0" err="1"/>
                  <a:t>Keysight</a:t>
                </a:r>
                <a:r>
                  <a:rPr lang="en-US" sz="1350" b="1" dirty="0"/>
                  <a:t> </a:t>
                </a:r>
                <a:r>
                  <a:rPr lang="en-GB" sz="1350" b="1" dirty="0"/>
                  <a:t>DSA91204 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3824" y="3885523"/>
            <a:ext cx="9135431" cy="1825019"/>
            <a:chOff x="-38854" y="3588865"/>
            <a:chExt cx="12180575" cy="2433359"/>
          </a:xfrm>
        </p:grpSpPr>
        <p:grpSp>
          <p:nvGrpSpPr>
            <p:cNvPr id="37" name="Group 36"/>
            <p:cNvGrpSpPr/>
            <p:nvPr/>
          </p:nvGrpSpPr>
          <p:grpSpPr>
            <a:xfrm>
              <a:off x="10855846" y="4126371"/>
              <a:ext cx="1285875" cy="1598057"/>
              <a:chOff x="10458198" y="3994972"/>
              <a:chExt cx="1285875" cy="159805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58198" y="4364304"/>
                <a:ext cx="1285875" cy="1228725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10577594" y="3994972"/>
                <a:ext cx="1109706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350" b="1" dirty="0" err="1"/>
                  <a:t>MiniPOD</a:t>
                </a:r>
                <a:endParaRPr lang="en-GB" sz="135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917101" y="3588865"/>
              <a:ext cx="1978576" cy="2433359"/>
              <a:chOff x="7068044" y="3678781"/>
              <a:chExt cx="1978576" cy="243335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7448" y="4247449"/>
                <a:ext cx="1576337" cy="1864691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7068044" y="3678781"/>
                <a:ext cx="1978576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350" b="1" dirty="0"/>
                  <a:t>81495A Reference</a:t>
                </a:r>
              </a:p>
              <a:p>
                <a:pPr algn="ctr"/>
                <a:r>
                  <a:rPr lang="en-GB" sz="1350" b="1" dirty="0"/>
                  <a:t>Receiver </a:t>
                </a:r>
                <a:endParaRPr lang="en-GB" sz="1350" b="1" dirty="0">
                  <a:solidFill>
                    <a:srgbClr val="343434"/>
                  </a:solidFill>
                  <a:latin typeface="Open Sans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088621" y="4404523"/>
              <a:ext cx="1676015" cy="1073837"/>
              <a:chOff x="4947128" y="4719214"/>
              <a:chExt cx="1676015" cy="107383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3016370">
                <a:off x="5297899" y="4824543"/>
                <a:ext cx="920376" cy="1016640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4947128" y="4719214"/>
                <a:ext cx="1676015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350" b="1" dirty="0"/>
                  <a:t>PRIZM to MTP</a:t>
                </a:r>
                <a:r>
                  <a:rPr lang="en-GB" sz="1350" b="1" dirty="0">
                    <a:solidFill>
                      <a:srgbClr val="343434"/>
                    </a:solidFill>
                    <a:latin typeface="Open Sans"/>
                  </a:rPr>
                  <a:t> 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049329" y="4167809"/>
              <a:ext cx="2072296" cy="1844138"/>
              <a:chOff x="1211116" y="3878117"/>
              <a:chExt cx="2072296" cy="1844138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1116" y="4192149"/>
                <a:ext cx="2072296" cy="1530106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1735661" y="3878117"/>
                <a:ext cx="1202980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350" b="1" dirty="0"/>
                  <a:t>MTP to LC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942380" y="4261582"/>
              <a:ext cx="1936478" cy="1081467"/>
              <a:chOff x="6120514" y="253384"/>
              <a:chExt cx="1936478" cy="10814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0514" y="573692"/>
                <a:ext cx="1936478" cy="761159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6603462" y="253384"/>
                <a:ext cx="987023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350" b="1" dirty="0"/>
                  <a:t>LC to ST</a:t>
                </a:r>
                <a:endParaRPr lang="en-GB" sz="1350" b="1" dirty="0">
                  <a:solidFill>
                    <a:srgbClr val="343434"/>
                  </a:solidFill>
                  <a:latin typeface="Open Sans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-38854" y="3877444"/>
              <a:ext cx="2907292" cy="1856202"/>
              <a:chOff x="670453" y="1560085"/>
              <a:chExt cx="2907292" cy="1856202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150" y="1893814"/>
                <a:ext cx="2202319" cy="15224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70453" y="1560085"/>
                <a:ext cx="2907292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b="1" dirty="0"/>
                  <a:t>Agilent/</a:t>
                </a:r>
                <a:r>
                  <a:rPr lang="en-US" sz="1350" b="1" dirty="0" err="1"/>
                  <a:t>Keysight</a:t>
                </a:r>
                <a:r>
                  <a:rPr lang="en-US" sz="1350" b="1" dirty="0"/>
                  <a:t> </a:t>
                </a:r>
                <a:r>
                  <a:rPr lang="en-GB" sz="1350" b="1" dirty="0"/>
                  <a:t>DSA91204 </a:t>
                </a:r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8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63449D2-37BA-4820-B351-E0B50EDF6553}"/>
              </a:ext>
            </a:extLst>
          </p:cNvPr>
          <p:cNvSpPr/>
          <p:nvPr/>
        </p:nvSpPr>
        <p:spPr>
          <a:xfrm>
            <a:off x="167828" y="2121309"/>
            <a:ext cx="2082962" cy="1505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71E287E-E529-4EAA-9DBF-291FA402B1BD}"/>
              </a:ext>
            </a:extLst>
          </p:cNvPr>
          <p:cNvSpPr/>
          <p:nvPr/>
        </p:nvSpPr>
        <p:spPr>
          <a:xfrm>
            <a:off x="6539059" y="2086742"/>
            <a:ext cx="2423333" cy="1505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8BDF79AB-9BF1-4C69-98AC-160122D2219D}"/>
              </a:ext>
            </a:extLst>
          </p:cNvPr>
          <p:cNvSpPr/>
          <p:nvPr/>
        </p:nvSpPr>
        <p:spPr>
          <a:xfrm>
            <a:off x="2089941" y="3935447"/>
            <a:ext cx="1704100" cy="2018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CD0D62E-720C-4E7A-B2AB-79AB535813EA}"/>
              </a:ext>
            </a:extLst>
          </p:cNvPr>
          <p:cNvCxnSpPr/>
          <p:nvPr/>
        </p:nvCxnSpPr>
        <p:spPr>
          <a:xfrm flipV="1">
            <a:off x="0" y="3717032"/>
            <a:ext cx="9126675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8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847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Results – Channel X1Y21 </a:t>
            </a:r>
            <a:endParaRPr lang="en-GB" sz="27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9</a:t>
            </a:fld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010753" y="3141136"/>
            <a:ext cx="1647000" cy="2436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788" dirty="0">
                <a:solidFill>
                  <a:srgbClr val="C00000"/>
                </a:solidFill>
              </a:rPr>
              <a:t>Electrical; TX Setup 3; PRBS7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15012" y="4845663"/>
            <a:ext cx="1647000" cy="2436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788" dirty="0">
                <a:solidFill>
                  <a:srgbClr val="C00000"/>
                </a:solidFill>
              </a:rPr>
              <a:t>IBERT; TX Setup 3; PRBS7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4589" y="3692459"/>
            <a:ext cx="1647000" cy="2436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C00000"/>
                </a:solidFill>
              </a:rPr>
              <a:t>Optical</a:t>
            </a:r>
            <a:r>
              <a:rPr lang="en-US" sz="788" dirty="0">
                <a:solidFill>
                  <a:srgbClr val="C00000"/>
                </a:solidFill>
              </a:rPr>
              <a:t>; TX Setup 3; PRBS7</a:t>
            </a:r>
          </a:p>
        </p:txBody>
      </p:sp>
      <p:pic>
        <p:nvPicPr>
          <p:cNvPr id="30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102CAEC5-4922-4712-987B-A865FE7D4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11" y="3977660"/>
            <a:ext cx="2215155" cy="1701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514" y="5090385"/>
            <a:ext cx="2399999" cy="1350000"/>
          </a:xfrm>
          <a:prstGeom prst="rect">
            <a:avLst/>
          </a:prstGeom>
        </p:spPr>
      </p:pic>
      <p:pic>
        <p:nvPicPr>
          <p:cNvPr id="3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5" y="3426337"/>
            <a:ext cx="2215157" cy="1701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90914" y="5507632"/>
            <a:ext cx="1039678" cy="57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 opening within </a:t>
            </a:r>
            <a:r>
              <a:rPr lang="en-US" sz="788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miniPOD</a:t>
            </a:r>
            <a:r>
              <a:rPr lang="en-US" sz="78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788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mask</a:t>
            </a:r>
            <a:r>
              <a:rPr lang="en-US" sz="78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specification</a:t>
            </a:r>
            <a:endParaRPr lang="en-GB" sz="788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 flipV="1">
            <a:off x="1257146" y="4276837"/>
            <a:ext cx="793981" cy="11907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A3C07E2A-44A6-48E0-B1BC-883CE9BE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5715040"/>
          </a:xfrm>
        </p:spPr>
        <p:txBody>
          <a:bodyPr vert="horz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A channel that had hadn’t been well understood in previous tests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Tune the MGT parameters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Make sure we are within </a:t>
            </a:r>
            <a:r>
              <a:rPr lang="en-US" sz="1800" dirty="0" err="1">
                <a:solidFill>
                  <a:srgbClr val="002060"/>
                </a:solidFill>
              </a:rPr>
              <a:t>MiniPOD</a:t>
            </a:r>
            <a:r>
              <a:rPr lang="en-US" sz="1800" dirty="0">
                <a:solidFill>
                  <a:srgbClr val="002060"/>
                </a:solidFill>
              </a:rPr>
              <a:t> specs (reduced swing)</a:t>
            </a:r>
          </a:p>
        </p:txBody>
      </p:sp>
    </p:spTree>
    <p:extLst>
      <p:ext uri="{BB962C8B-B14F-4D97-AF65-F5344CB8AC3E}">
        <p14:creationId xmlns:p14="http://schemas.microsoft.com/office/powerpoint/2010/main" val="3570464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Microsoft Office PowerPoint</Application>
  <PresentationFormat>Bildschirmpräsentation (4:3)</PresentationFormat>
  <Paragraphs>237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Verdana</vt:lpstr>
      <vt:lpstr>Larissa-Design</vt:lpstr>
      <vt:lpstr>L1Topo recent work / status / plans</vt:lpstr>
      <vt:lpstr>Hardware Overview</vt:lpstr>
      <vt:lpstr>Hardware Overview</vt:lpstr>
      <vt:lpstr>Hardware Overview</vt:lpstr>
      <vt:lpstr>Control Mezzanine v3.0  General Functionalities</vt:lpstr>
      <vt:lpstr>Control Mezzanine v3.0 validation status</vt:lpstr>
      <vt:lpstr>L1Topo Module tests / mainboard </vt:lpstr>
      <vt:lpstr>Last open issue wrt real-time data transmission: Confirm TX link performance</vt:lpstr>
      <vt:lpstr>Results – Channel X1Y21 </vt:lpstr>
      <vt:lpstr>Conclusions on link data integrity</vt:lpstr>
      <vt:lpstr>Firmware status</vt:lpstr>
      <vt:lpstr>A few discussions on input TOB data formats…</vt:lpstr>
      <vt:lpstr>L1Topo production status</vt:lpstr>
      <vt:lpstr>Summary / plans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1312</cp:revision>
  <cp:lastPrinted>2020-03-10T13:48:57Z</cp:lastPrinted>
  <dcterms:created xsi:type="dcterms:W3CDTF">2009-12-08T11:59:40Z</dcterms:created>
  <dcterms:modified xsi:type="dcterms:W3CDTF">2020-03-17T15:53:22Z</dcterms:modified>
</cp:coreProperties>
</file>