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80" r:id="rId3"/>
    <p:sldId id="286" r:id="rId4"/>
    <p:sldId id="288" r:id="rId5"/>
    <p:sldId id="307" r:id="rId6"/>
    <p:sldId id="308" r:id="rId7"/>
    <p:sldId id="292" r:id="rId8"/>
    <p:sldId id="287" r:id="rId9"/>
    <p:sldId id="263" r:id="rId10"/>
    <p:sldId id="293" r:id="rId11"/>
    <p:sldId id="294" r:id="rId12"/>
    <p:sldId id="295" r:id="rId13"/>
    <p:sldId id="296" r:id="rId14"/>
    <p:sldId id="297" r:id="rId15"/>
    <p:sldId id="298" r:id="rId16"/>
    <p:sldId id="290" r:id="rId17"/>
    <p:sldId id="289" r:id="rId18"/>
    <p:sldId id="301" r:id="rId19"/>
    <p:sldId id="302" r:id="rId20"/>
    <p:sldId id="303" r:id="rId21"/>
    <p:sldId id="304" r:id="rId22"/>
    <p:sldId id="305" r:id="rId23"/>
    <p:sldId id="3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42325-768E-4CC4-A2E8-728908793018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6CB9D-3D77-4F92-8CFD-33B80F2AE2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4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63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7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77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62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7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21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36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99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19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8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59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Uli Schäfer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L1Topo Status - L1Calo Joint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93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linx.com/support/documentation/white_papers/wp419-7Series-XCVR-Equalization.pdf" TargetMode="External"/><Relationship Id="rId2" Type="http://schemas.openxmlformats.org/officeDocument/2006/relationships/hyperlink" Target="https://www.xilinx.com/support/documentation/user_guides/ug578-ultrascale-gty-transceiver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6.png"/><Relationship Id="rId7" Type="http://schemas.openxmlformats.org/officeDocument/2006/relationships/image" Target="../media/image30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xilinx.com/support/documentation/white_papers/wp419-7Series-XCVR-Equalization.pdf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xilinx.com/support/documentation/user_guides/ug578-ultrascale-gty-transceivers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11" Type="http://schemas.openxmlformats.org/officeDocument/2006/relationships/image" Target="../media/image4.png"/><Relationship Id="rId5" Type="http://schemas.openxmlformats.org/officeDocument/2006/relationships/image" Target="../media/image35.gif"/><Relationship Id="rId10" Type="http://schemas.openxmlformats.org/officeDocument/2006/relationships/image" Target="../media/image6.gif"/><Relationship Id="rId4" Type="http://schemas.openxmlformats.org/officeDocument/2006/relationships/image" Target="../media/image34.gif"/><Relationship Id="rId9" Type="http://schemas.openxmlformats.org/officeDocument/2006/relationships/image" Target="../media/image3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7" Type="http://schemas.openxmlformats.org/officeDocument/2006/relationships/image" Target="../media/image4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8AE82-604C-498D-8020-9AFF028AE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Status L1Topo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846506-2DF4-47E2-A937-6F90B203F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3717032"/>
            <a:ext cx="6400800" cy="266429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Uli</a:t>
            </a:r>
            <a:r>
              <a:rPr lang="en-US" dirty="0"/>
              <a:t>, Julio / Mainz</a:t>
            </a:r>
          </a:p>
          <a:p>
            <a:endParaRPr lang="en-US" dirty="0"/>
          </a:p>
          <a:p>
            <a:endParaRPr lang="en-US" dirty="0"/>
          </a:p>
          <a:p>
            <a:pPr marL="342900" indent="-342900" algn="l">
              <a:buFontTx/>
              <a:buChar char="-"/>
            </a:pPr>
            <a:r>
              <a:rPr lang="en-US" dirty="0"/>
              <a:t>Hardware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Firmware 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Tests</a:t>
            </a:r>
          </a:p>
          <a:p>
            <a:pPr algn="l"/>
            <a:endParaRPr lang="en-US" dirty="0"/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0931BB-1DE6-49D6-A52B-2EAB9368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B3CC1D-9F28-4D28-84D6-799DDDF4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L1Topo Status - L1Calo Joint Meeting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01" y="-201582"/>
            <a:ext cx="1906166" cy="129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13"/>
          <a:stretch/>
        </p:blipFill>
        <p:spPr>
          <a:xfrm>
            <a:off x="-15872" y="0"/>
            <a:ext cx="1512775" cy="1196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198" y="38269"/>
            <a:ext cx="1654249" cy="588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3800" y="-2555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7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D932-D4ED-4167-8415-7F34D3A3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Setup (1)</a:t>
            </a:r>
            <a:endParaRPr lang="en-GB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9DD6B-40D4-4126-9F96-3FD95B915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Eye measurement of Tx on L1Topo (only) with oscilloscope - Agilent/Keysight </a:t>
            </a:r>
            <a:r>
              <a:rPr lang="en-GB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DSA91204 – 12 GHz bandwidth</a:t>
            </a:r>
            <a:endParaRPr lang="en-US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Differential probe soldered on the </a:t>
            </a:r>
            <a:r>
              <a:rPr lang="en-US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miniPOD</a:t>
            </a:r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connector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 with optical transceiver for direct </a:t>
            </a:r>
            <a:r>
              <a:rPr lang="en-US" sz="2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fibre</a:t>
            </a:r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connection</a:t>
            </a:r>
            <a:endParaRPr lang="en-US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Goal: Compare the eye diagrams of two channels</a:t>
            </a:r>
          </a:p>
          <a:p>
            <a:pPr marL="800100" lvl="2" indent="-342900">
              <a:spcBef>
                <a:spcPts val="1000"/>
              </a:spcBef>
            </a:pPr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One </a:t>
            </a:r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errors </a:t>
            </a:r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(“Bad” </a:t>
            </a:r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Channel X1Y21) and one error free </a:t>
            </a:r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(“Good” Channel </a:t>
            </a:r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X0Y21)</a:t>
            </a:r>
          </a:p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Evaluate impact of Tx pre-emphasis on the eye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31E90-E0C1-4E1B-AF7F-79672774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F367-F6F1-49CD-B6C5-0E62C3DA5447}" type="slidenum">
              <a:rPr lang="en-GB" smtClean="0"/>
              <a:t>10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L1Topo Status - L1Calo Joint Meeting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9"/>
            <a:ext cx="809625" cy="809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-1920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68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4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Setup (2)</a:t>
            </a:r>
            <a:endParaRPr lang="en-GB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26334" y="1685412"/>
            <a:ext cx="11755977" cy="1856202"/>
            <a:chOff x="226334" y="1685412"/>
            <a:chExt cx="11755977" cy="1856202"/>
          </a:xfrm>
        </p:grpSpPr>
        <p:grpSp>
          <p:nvGrpSpPr>
            <p:cNvPr id="50" name="Group 49"/>
            <p:cNvGrpSpPr/>
            <p:nvPr/>
          </p:nvGrpSpPr>
          <p:grpSpPr>
            <a:xfrm>
              <a:off x="10762233" y="1812665"/>
              <a:ext cx="1220078" cy="1575175"/>
              <a:chOff x="10762233" y="1812665"/>
              <a:chExt cx="1220078" cy="157517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0762233" y="1812665"/>
                <a:ext cx="12200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 err="1" smtClean="0"/>
                  <a:t>MiniPOD</a:t>
                </a:r>
                <a:endParaRPr lang="en-GB" b="1" dirty="0"/>
              </a:p>
              <a:p>
                <a:pPr algn="ctr"/>
                <a:r>
                  <a:rPr lang="en-GB" b="1" dirty="0" smtClean="0"/>
                  <a:t>Receptacle</a:t>
                </a:r>
                <a:endParaRPr lang="en-GB" b="1" dirty="0"/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914021" y="2406765"/>
                <a:ext cx="952500" cy="981075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5953250" y="2115816"/>
              <a:ext cx="2445285" cy="827325"/>
              <a:chOff x="6777382" y="1300309"/>
              <a:chExt cx="2445285" cy="82732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777382" y="1300309"/>
                <a:ext cx="24452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/>
                  <a:t>5425B Diff Probe Heads</a:t>
                </a:r>
                <a:endParaRPr lang="en-GB" b="1" dirty="0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71351" y="1737109"/>
                <a:ext cx="2085975" cy="390525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8718745" y="2014350"/>
              <a:ext cx="1741182" cy="919767"/>
              <a:chOff x="9438055" y="1484975"/>
              <a:chExt cx="1741182" cy="91976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9438055" y="1484975"/>
                <a:ext cx="1741182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/>
                  <a:t>N5426B ZIP Tip</a:t>
                </a:r>
              </a:p>
              <a:p>
                <a:r>
                  <a:rPr lang="en-US" sz="900" dirty="0" smtClean="0"/>
                  <a:t>(Soldered on a </a:t>
                </a:r>
                <a:r>
                  <a:rPr lang="en-US" sz="900" dirty="0" err="1" smtClean="0"/>
                  <a:t>MiniPOD</a:t>
                </a:r>
                <a:r>
                  <a:rPr lang="en-US" sz="900" dirty="0" smtClean="0"/>
                  <a:t> adapter)</a:t>
                </a:r>
                <a:endParaRPr lang="en-GB" sz="900" dirty="0" smtClean="0"/>
              </a:p>
              <a:p>
                <a:endParaRPr lang="en-GB" b="1" dirty="0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24170" y="2004692"/>
                <a:ext cx="685800" cy="40005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3268958" y="2120882"/>
              <a:ext cx="2270045" cy="788432"/>
              <a:chOff x="4014574" y="1367777"/>
              <a:chExt cx="2270045" cy="78843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6059" y="1737109"/>
                <a:ext cx="2181225" cy="4191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4014574" y="1367777"/>
                <a:ext cx="2270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err="1" smtClean="0"/>
                  <a:t>InfiniiMax</a:t>
                </a:r>
                <a:r>
                  <a:rPr lang="en-GB" b="1" dirty="0" smtClean="0"/>
                  <a:t> II Amplifier</a:t>
                </a:r>
                <a:endParaRPr lang="en-GB" b="1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26334" y="1685412"/>
              <a:ext cx="2845266" cy="1856202"/>
              <a:chOff x="670453" y="1560085"/>
              <a:chExt cx="2845266" cy="185620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9150" y="1893814"/>
                <a:ext cx="2202319" cy="1522473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70453" y="1560085"/>
                <a:ext cx="28452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Agilent/</a:t>
                </a:r>
                <a:r>
                  <a:rPr lang="en-US" b="1" dirty="0" err="1" smtClean="0"/>
                  <a:t>Keysight</a:t>
                </a:r>
                <a:r>
                  <a:rPr lang="en-US" b="1" dirty="0" smtClean="0"/>
                  <a:t> </a:t>
                </a:r>
                <a:r>
                  <a:rPr lang="en-GB" b="1" dirty="0" smtClean="0"/>
                  <a:t>DSA91204 </a:t>
                </a:r>
                <a:endParaRPr lang="en-GB" b="1" dirty="0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45098" y="4037696"/>
            <a:ext cx="12180575" cy="2433359"/>
            <a:chOff x="-38854" y="3588865"/>
            <a:chExt cx="12180575" cy="2433359"/>
          </a:xfrm>
        </p:grpSpPr>
        <p:grpSp>
          <p:nvGrpSpPr>
            <p:cNvPr id="37" name="Group 36"/>
            <p:cNvGrpSpPr/>
            <p:nvPr/>
          </p:nvGrpSpPr>
          <p:grpSpPr>
            <a:xfrm>
              <a:off x="10855846" y="4126371"/>
              <a:ext cx="1285875" cy="1598057"/>
              <a:chOff x="10458198" y="3994972"/>
              <a:chExt cx="1285875" cy="159805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58198" y="4364304"/>
                <a:ext cx="1285875" cy="1228725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10577594" y="3994972"/>
                <a:ext cx="1047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err="1" smtClean="0"/>
                  <a:t>MiniPOD</a:t>
                </a:r>
                <a:endParaRPr lang="en-GB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917101" y="3588865"/>
              <a:ext cx="1917063" cy="2433359"/>
              <a:chOff x="7068044" y="3678781"/>
              <a:chExt cx="1917063" cy="2433359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7448" y="4247449"/>
                <a:ext cx="1576337" cy="1864691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7068044" y="3678781"/>
                <a:ext cx="19170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/>
                  <a:t>81495A Reference</a:t>
                </a:r>
              </a:p>
              <a:p>
                <a:pPr algn="ctr"/>
                <a:r>
                  <a:rPr lang="en-GB" b="1" dirty="0" smtClean="0"/>
                  <a:t>Receiver</a:t>
                </a:r>
                <a:r>
                  <a:rPr lang="en-GB" b="1" dirty="0"/>
                  <a:t> </a:t>
                </a:r>
                <a:endParaRPr lang="en-GB" b="1" i="0" dirty="0">
                  <a:solidFill>
                    <a:srgbClr val="343434"/>
                  </a:solidFill>
                  <a:effectLst/>
                  <a:latin typeface="Open Sans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9088621" y="4404523"/>
              <a:ext cx="1621919" cy="1073837"/>
              <a:chOff x="4947128" y="4719214"/>
              <a:chExt cx="1621919" cy="107383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3016370">
                <a:off x="5297899" y="4824543"/>
                <a:ext cx="920376" cy="1016640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4947128" y="4719214"/>
                <a:ext cx="16219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/>
                  <a:t>PRIZM to MTP</a:t>
                </a:r>
                <a:r>
                  <a:rPr lang="en-GB" b="1" i="0" dirty="0" smtClean="0">
                    <a:solidFill>
                      <a:srgbClr val="343434"/>
                    </a:solidFill>
                    <a:effectLst/>
                    <a:latin typeface="Open Sans"/>
                  </a:rPr>
                  <a:t> </a:t>
                </a:r>
                <a:endParaRPr lang="en-GB" b="1" i="0" dirty="0">
                  <a:solidFill>
                    <a:srgbClr val="343434"/>
                  </a:solidFill>
                  <a:effectLst/>
                  <a:latin typeface="Open Sans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049329" y="4167809"/>
              <a:ext cx="2072296" cy="1844138"/>
              <a:chOff x="1211116" y="3878117"/>
              <a:chExt cx="2072296" cy="1844138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11116" y="4192149"/>
                <a:ext cx="2072296" cy="1530106"/>
              </a:xfrm>
              <a:prstGeom prst="rect">
                <a:avLst/>
              </a:prstGeom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1735661" y="3878117"/>
                <a:ext cx="11478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/>
                  <a:t>MTP </a:t>
                </a:r>
                <a:r>
                  <a:rPr lang="en-GB" b="1" dirty="0" smtClean="0"/>
                  <a:t>to </a:t>
                </a:r>
                <a:r>
                  <a:rPr lang="en-GB" b="1" dirty="0"/>
                  <a:t>LC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942380" y="4261582"/>
              <a:ext cx="1936478" cy="1081467"/>
              <a:chOff x="6120514" y="253384"/>
              <a:chExt cx="1936478" cy="10814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20514" y="573692"/>
                <a:ext cx="1936478" cy="761159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6603462" y="253384"/>
                <a:ext cx="9291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/>
                  <a:t>LC to ST</a:t>
                </a:r>
                <a:endParaRPr lang="en-GB" b="1" i="0" dirty="0">
                  <a:solidFill>
                    <a:srgbClr val="343434"/>
                  </a:solidFill>
                  <a:effectLst/>
                  <a:latin typeface="Open Sans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-38854" y="3877444"/>
              <a:ext cx="2845266" cy="1856202"/>
              <a:chOff x="670453" y="1560085"/>
              <a:chExt cx="2845266" cy="1856202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9150" y="1893814"/>
                <a:ext cx="2202319" cy="152247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670453" y="1560085"/>
                <a:ext cx="28452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Agilent/</a:t>
                </a:r>
                <a:r>
                  <a:rPr lang="en-US" b="1" dirty="0" err="1" smtClean="0"/>
                  <a:t>Keysight</a:t>
                </a:r>
                <a:r>
                  <a:rPr lang="en-US" b="1" dirty="0" smtClean="0"/>
                  <a:t> </a:t>
                </a:r>
                <a:r>
                  <a:rPr lang="en-GB" b="1" dirty="0" smtClean="0"/>
                  <a:t>DSA91204 </a:t>
                </a:r>
                <a:endParaRPr lang="en-GB" b="1" dirty="0"/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5566834" y="1291617"/>
            <a:ext cx="105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Setup 1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66834" y="3579130"/>
            <a:ext cx="105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Setup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L1Topo Status - L1Calo Joint Meeting</a:t>
            </a:r>
            <a:endParaRPr lang="en-GB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809625" cy="8096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53800" y="-2555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8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L1Topo 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ptics and electric signal</a:t>
            </a:r>
            <a:endParaRPr lang="en-US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@12.8 </a:t>
            </a:r>
            <a:r>
              <a:rPr lang="en-US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Gbps</a:t>
            </a:r>
            <a:endParaRPr lang="en-US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PRBS7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 link X1Y21, errors are observed only with the default setup (IBERT)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Link X0Y21 is error free with all setups</a:t>
            </a:r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(IBERT)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Tests performed on L1Topo Prototype (without GTY calibration circuit)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on L1Topo Pre-Production (with GTY calibration circuit)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significant difference observed between both boards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results shown on this presentation are related to L1Topo Pre-Production</a:t>
            </a:r>
            <a:endParaRPr lang="en-GB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Setup (2)</a:t>
            </a:r>
            <a:endParaRPr lang="en-GB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527189" y="384942"/>
            <a:ext cx="4328261" cy="2881366"/>
            <a:chOff x="7863739" y="1210641"/>
            <a:chExt cx="4328261" cy="2881366"/>
          </a:xfrm>
        </p:grpSpPr>
        <p:grpSp>
          <p:nvGrpSpPr>
            <p:cNvPr id="46" name="Group 45"/>
            <p:cNvGrpSpPr/>
            <p:nvPr/>
          </p:nvGrpSpPr>
          <p:grpSpPr>
            <a:xfrm>
              <a:off x="7863739" y="1210641"/>
              <a:ext cx="4328261" cy="2089831"/>
              <a:chOff x="8059455" y="416168"/>
              <a:chExt cx="4328261" cy="2089831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8059455" y="731154"/>
                <a:ext cx="2235318" cy="17331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lvl1pPr>
                <a:lvl2pPr marL="342900" lvl="1" indent="-3429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lvl2pPr>
                <a:lvl3pPr marL="800100" lvl="2" indent="-3429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1200" b="1" dirty="0"/>
                  <a:t>Default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1200" dirty="0" smtClean="0"/>
                  <a:t>TX </a:t>
                </a:r>
                <a:r>
                  <a:rPr lang="en-US" sz="1200" dirty="0"/>
                  <a:t>DIFF Swing: 950 mV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1200" dirty="0"/>
                  <a:t>TX Pre-Cursor: 0 dB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1200" dirty="0"/>
                  <a:t>TX Post-Cursor: 0 dB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1200" b="1" dirty="0"/>
                  <a:t>Setup 1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1200" dirty="0"/>
                  <a:t>TX DIFF Swing: 950 mV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1200" dirty="0"/>
                  <a:t>TX Pre-Cursor: 4.44 dB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1200" dirty="0"/>
                  <a:t>TX Post-Cursor: 4.44 dB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endParaRPr lang="en-US" sz="1200" dirty="0" smtClean="0"/>
              </a:p>
              <a:p>
                <a:pPr marL="0" indent="0">
                  <a:lnSpc>
                    <a:spcPct val="50000"/>
                  </a:lnSpc>
                  <a:buNone/>
                </a:pPr>
                <a:endParaRPr lang="en-US" sz="1200" dirty="0"/>
              </a:p>
              <a:p>
                <a:pPr marL="0" indent="0">
                  <a:lnSpc>
                    <a:spcPct val="50000"/>
                  </a:lnSpc>
                  <a:buNone/>
                </a:pPr>
                <a:endParaRPr lang="en-US" sz="12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151276" y="731154"/>
                <a:ext cx="2236440" cy="17748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>
                  <a:lnSpc>
                    <a:spcPct val="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sz="1200" b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Setup 2</a:t>
                </a:r>
              </a:p>
              <a:p>
                <a:pPr>
                  <a:lnSpc>
                    <a:spcPct val="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sz="12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TX </a:t>
                </a:r>
                <a:r>
                  <a:rPr lang="en-US" sz="1200" dirty="0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DIFF </a:t>
                </a:r>
                <a:r>
                  <a:rPr lang="en-US" sz="12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Swing: </a:t>
                </a:r>
                <a:r>
                  <a:rPr lang="en-US" sz="1200" dirty="0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870 </a:t>
                </a:r>
                <a:r>
                  <a:rPr lang="en-US" sz="12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mV</a:t>
                </a:r>
              </a:p>
              <a:p>
                <a:pPr>
                  <a:lnSpc>
                    <a:spcPct val="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sz="12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TX Pre-Cursor: 0 dB</a:t>
                </a:r>
              </a:p>
              <a:p>
                <a:pPr>
                  <a:lnSpc>
                    <a:spcPct val="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sz="12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TX Post-Cursor: 9.12 dB</a:t>
                </a:r>
              </a:p>
              <a:p>
                <a:pPr>
                  <a:lnSpc>
                    <a:spcPct val="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sz="1200" b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Setup 3</a:t>
                </a:r>
              </a:p>
              <a:p>
                <a:pPr>
                  <a:lnSpc>
                    <a:spcPct val="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sz="12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TX DIFF Swing: </a:t>
                </a:r>
                <a:r>
                  <a:rPr lang="en-US" sz="1200" dirty="0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730 mV</a:t>
                </a:r>
                <a:endParaRPr lang="en-US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>
                  <a:lnSpc>
                    <a:spcPct val="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sz="12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TX Pre-Cursor: 0 dB</a:t>
                </a:r>
              </a:p>
              <a:p>
                <a:pPr>
                  <a:lnSpc>
                    <a:spcPct val="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sz="12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TX Post-Cursor: 13 dB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954605" y="416168"/>
                <a:ext cx="2040656" cy="20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400" b="1" dirty="0" err="1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Tx</a:t>
                </a:r>
                <a:r>
                  <a:rPr lang="en-US" sz="1400" b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sz="1400" b="1" dirty="0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pre-emphasis*</a:t>
                </a:r>
                <a:endParaRPr lang="en-US" sz="14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104601" y="3353343"/>
              <a:ext cx="408739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*Details on the GTY </a:t>
              </a:r>
              <a:r>
                <a:rPr lang="en-US" sz="14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hlinkClick r:id="rId2"/>
                </a:rPr>
                <a:t>datasheet</a:t>
              </a:r>
              <a:r>
                <a:rPr lang="en-US" sz="14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. 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hlinkClick r:id="rId3"/>
                </a:rPr>
                <a:t>This</a:t>
              </a:r>
              <a:r>
                <a:rPr lang="en-US" sz="14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white paper provides a very nice explanation</a:t>
              </a:r>
              <a:endParaRPr lang="en-GB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L1Topo Status - L1Calo Joint Meeting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809625" cy="809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3800" y="-2555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9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D932-D4ED-4167-8415-7F34D3A3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 – “Bad” Channel X1Y21 </a:t>
            </a:r>
            <a:endParaRPr lang="en-GB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31E90-E0C1-4E1B-AF7F-79672774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F367-F6F1-49CD-B6C5-0E62C3DA5447}" type="slidenum">
              <a:rPr lang="en-GB" smtClean="0"/>
              <a:t>13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0850" y="1081185"/>
            <a:ext cx="2196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Electrical; TX Default; PRBS7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55323" y="869888"/>
            <a:ext cx="2196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IBERT; TX Default; PRBS7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9002" y="1081185"/>
            <a:ext cx="2196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b="1" dirty="0" smtClean="0">
                <a:solidFill>
                  <a:srgbClr val="C00000"/>
                </a:solidFill>
              </a:rPr>
              <a:t>Optical</a:t>
            </a:r>
            <a:r>
              <a:rPr lang="en-US" sz="1050" dirty="0" smtClean="0">
                <a:solidFill>
                  <a:srgbClr val="C00000"/>
                </a:solidFill>
              </a:rPr>
              <a:t>; TX Default; PRBS7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0850" y="3708083"/>
            <a:ext cx="2196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Electrical; TX Setup 3; PRBS7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55323" y="3998109"/>
            <a:ext cx="2196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IBERT; TX Setup 3; PRBS7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79002" y="3708083"/>
            <a:ext cx="2196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b="1" dirty="0" smtClean="0">
                <a:solidFill>
                  <a:srgbClr val="C00000"/>
                </a:solidFill>
              </a:rPr>
              <a:t>Optical</a:t>
            </a:r>
            <a:r>
              <a:rPr lang="en-US" sz="1050" dirty="0" smtClean="0">
                <a:solidFill>
                  <a:srgbClr val="C00000"/>
                </a:solidFill>
              </a:rPr>
              <a:t>; TX Setup 3; PRBS7</a:t>
            </a:r>
          </a:p>
        </p:txBody>
      </p:sp>
      <p:pic>
        <p:nvPicPr>
          <p:cNvPr id="29" name="Content Placeholder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54295DF7-1D21-43E6-848F-13A167994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32" y="1382712"/>
            <a:ext cx="2953540" cy="2268000"/>
          </a:xfrm>
        </p:spPr>
      </p:pic>
      <p:pic>
        <p:nvPicPr>
          <p:cNvPr id="30" name="Content Placeholder 6" descr="A screen shot of a computer&#10;&#10;Description automatically generated">
            <a:extLst>
              <a:ext uri="{FF2B5EF4-FFF2-40B4-BE49-F238E27FC236}">
                <a16:creationId xmlns:a16="http://schemas.microsoft.com/office/drawing/2014/main" id="{102CAEC5-4922-4712-987B-A865FE7D4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32" y="4088350"/>
            <a:ext cx="2953540" cy="2268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323" y="1165086"/>
            <a:ext cx="3200000" cy="180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324" y="4324405"/>
            <a:ext cx="3199999" cy="1800000"/>
          </a:xfrm>
          <a:prstGeom prst="rect">
            <a:avLst/>
          </a:prstGeom>
        </p:spPr>
      </p:pic>
      <p:pic>
        <p:nvPicPr>
          <p:cNvPr id="33" name="Content Placehold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5" y="1382713"/>
            <a:ext cx="2953542" cy="2268000"/>
          </a:xfrm>
          <a:prstGeom prst="rect">
            <a:avLst/>
          </a:prstGeom>
        </p:spPr>
      </p:pic>
      <p:pic>
        <p:nvPicPr>
          <p:cNvPr id="34" name="Content Placeholder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3" y="4088350"/>
            <a:ext cx="2953543" cy="2268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261512" y="4530615"/>
            <a:ext cx="13862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Eye opening within </a:t>
            </a:r>
            <a:r>
              <a:rPr lang="en-US" sz="105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miniPOD</a:t>
            </a:r>
            <a:r>
              <a:rPr lang="en-US" sz="105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05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mask</a:t>
            </a:r>
            <a:r>
              <a:rPr lang="en-US" sz="105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specification</a:t>
            </a:r>
            <a:endParaRPr lang="en-GB" sz="10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Straight Arrow Connector 12"/>
          <p:cNvCxnSpPr>
            <a:stCxn id="35" idx="1"/>
          </p:cNvCxnSpPr>
          <p:nvPr/>
        </p:nvCxnSpPr>
        <p:spPr>
          <a:xfrm flipH="1">
            <a:off x="3104436" y="4899947"/>
            <a:ext cx="157076" cy="6347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587672" y="3193057"/>
            <a:ext cx="172058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Good eye opening on </a:t>
            </a:r>
            <a:r>
              <a:rPr lang="en-US" sz="105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Vivado</a:t>
            </a:r>
            <a:r>
              <a:rPr lang="en-US" sz="105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Eye Scans with both setups</a:t>
            </a:r>
            <a:endParaRPr lang="en-GB" sz="10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8" name="Straight Arrow Connector 37"/>
          <p:cNvCxnSpPr>
            <a:stCxn id="37" idx="2"/>
            <a:endCxn id="27" idx="0"/>
          </p:cNvCxnSpPr>
          <p:nvPr/>
        </p:nvCxnSpPr>
        <p:spPr>
          <a:xfrm>
            <a:off x="10447966" y="3770138"/>
            <a:ext cx="105357" cy="22797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7" idx="0"/>
            <a:endCxn id="31" idx="2"/>
          </p:cNvCxnSpPr>
          <p:nvPr/>
        </p:nvCxnSpPr>
        <p:spPr>
          <a:xfrm flipV="1">
            <a:off x="10447966" y="2965086"/>
            <a:ext cx="105357" cy="22797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5" idx="3"/>
            <a:endCxn id="30" idx="1"/>
          </p:cNvCxnSpPr>
          <p:nvPr/>
        </p:nvCxnSpPr>
        <p:spPr>
          <a:xfrm>
            <a:off x="4647749" y="4899947"/>
            <a:ext cx="352483" cy="32240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338888" y="2127655"/>
            <a:ext cx="147833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Eye closed, due to the poor electrical connection</a:t>
            </a:r>
            <a:endParaRPr lang="en-GB" sz="10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5" name="Straight Arrow Connector 54"/>
          <p:cNvCxnSpPr>
            <a:stCxn id="54" idx="1"/>
            <a:endCxn id="33" idx="3"/>
          </p:cNvCxnSpPr>
          <p:nvPr/>
        </p:nvCxnSpPr>
        <p:spPr>
          <a:xfrm flipH="1">
            <a:off x="3115307" y="2416196"/>
            <a:ext cx="223581" cy="10051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2001942" y="5010263"/>
            <a:ext cx="1769282" cy="212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L1Topo Status - L1Calo Joint Meeting</a:t>
            </a:r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809625" cy="8096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53800" y="-2555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6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D932-D4ED-4167-8415-7F34D3A3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 – “Good” Channel X0Y21 </a:t>
            </a:r>
            <a:endParaRPr lang="en-GB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31E90-E0C1-4E1B-AF7F-79672774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F367-F6F1-49CD-B6C5-0E62C3DA5447}" type="slidenum">
              <a:rPr lang="en-GB" smtClean="0"/>
              <a:t>14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0850" y="1081185"/>
            <a:ext cx="2196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Electrical; TX Default; PRBS7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59957" y="831583"/>
            <a:ext cx="2196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IBERT; TX Default; PRBS7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0850" y="3708083"/>
            <a:ext cx="2196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Electrical; TX Setup 1; PRBS7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59957" y="4140227"/>
            <a:ext cx="2196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IBERT; TX Setup 3; PRBS7</a:t>
            </a:r>
          </a:p>
        </p:txBody>
      </p:sp>
      <p:pic>
        <p:nvPicPr>
          <p:cNvPr id="17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8" y="1342575"/>
            <a:ext cx="2953542" cy="226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52289" y="1889609"/>
            <a:ext cx="147833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Eye closed, due to the poor electrical connection</a:t>
            </a:r>
            <a:endParaRPr lang="en-GB" sz="10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9698" y="1081185"/>
            <a:ext cx="2196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Electrical; TX Setup 2; PRBS7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9698" y="3708083"/>
            <a:ext cx="2196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Electrical; TX Setup 3; PRBS7</a:t>
            </a:r>
          </a:p>
        </p:txBody>
      </p:sp>
      <p:cxnSp>
        <p:nvCxnSpPr>
          <p:cNvPr id="22" name="Straight Arrow Connector 21"/>
          <p:cNvCxnSpPr>
            <a:stCxn id="19" idx="1"/>
            <a:endCxn id="17" idx="3"/>
          </p:cNvCxnSpPr>
          <p:nvPr/>
        </p:nvCxnSpPr>
        <p:spPr>
          <a:xfrm flipH="1">
            <a:off x="3231740" y="2178150"/>
            <a:ext cx="120549" cy="29842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AF9D190F-A842-459F-8D66-6E0F8BB5B8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24"/>
          <a:stretch/>
        </p:blipFill>
        <p:spPr>
          <a:xfrm>
            <a:off x="8575758" y="1104274"/>
            <a:ext cx="3600000" cy="191718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23C275B-BA21-4E09-B695-054B51F92F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24"/>
          <a:stretch/>
        </p:blipFill>
        <p:spPr>
          <a:xfrm>
            <a:off x="8589260" y="4396127"/>
            <a:ext cx="3600000" cy="191718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9587672" y="3339107"/>
            <a:ext cx="172058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Good eye opening on </a:t>
            </a:r>
            <a:r>
              <a:rPr lang="en-US" sz="105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Vivado</a:t>
            </a:r>
            <a:r>
              <a:rPr lang="en-US" sz="105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Eye Scans with both setups</a:t>
            </a:r>
            <a:endParaRPr lang="en-GB" sz="10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>
            <a:off x="10447966" y="3916188"/>
            <a:ext cx="105357" cy="22797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6" idx="0"/>
          </p:cNvCxnSpPr>
          <p:nvPr/>
        </p:nvCxnSpPr>
        <p:spPr>
          <a:xfrm flipV="1">
            <a:off x="10447966" y="3111136"/>
            <a:ext cx="105357" cy="22797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Content Placeholder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4" y="4032957"/>
            <a:ext cx="2953542" cy="2268000"/>
          </a:xfrm>
        </p:spPr>
      </p:pic>
      <p:pic>
        <p:nvPicPr>
          <p:cNvPr id="40" name="Content Placeholder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35" y="1382823"/>
            <a:ext cx="2953542" cy="2268000"/>
          </a:xfrm>
          <a:prstGeom prst="rect">
            <a:avLst/>
          </a:prstGeom>
        </p:spPr>
      </p:pic>
      <p:pic>
        <p:nvPicPr>
          <p:cNvPr id="41" name="Content Placeholder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70" y="4032957"/>
            <a:ext cx="2953542" cy="22680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3404392" y="3524229"/>
            <a:ext cx="124335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Eye opening within </a:t>
            </a:r>
            <a:r>
              <a:rPr lang="en-US" sz="105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miniPOD</a:t>
            </a:r>
            <a:r>
              <a:rPr lang="en-US" sz="10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mask </a:t>
            </a:r>
            <a:r>
              <a:rPr lang="en-US" sz="10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specification</a:t>
            </a:r>
            <a:endParaRPr lang="en-GB" sz="105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3" name="Straight Arrow Connector 42"/>
          <p:cNvCxnSpPr>
            <a:stCxn id="42" idx="1"/>
            <a:endCxn id="39" idx="3"/>
          </p:cNvCxnSpPr>
          <p:nvPr/>
        </p:nvCxnSpPr>
        <p:spPr>
          <a:xfrm flipH="1">
            <a:off x="3191686" y="3974352"/>
            <a:ext cx="212706" cy="11926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2" idx="3"/>
            <a:endCxn id="41" idx="1"/>
          </p:cNvCxnSpPr>
          <p:nvPr/>
        </p:nvCxnSpPr>
        <p:spPr>
          <a:xfrm>
            <a:off x="4647749" y="3974352"/>
            <a:ext cx="258721" cy="11926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2" idx="0"/>
            <a:endCxn id="40" idx="1"/>
          </p:cNvCxnSpPr>
          <p:nvPr/>
        </p:nvCxnSpPr>
        <p:spPr>
          <a:xfrm flipV="1">
            <a:off x="4026071" y="2516823"/>
            <a:ext cx="906864" cy="10074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L1Topo Status - L1Calo Joint Meeting</a:t>
            </a:r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809625" cy="809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53800" y="-2555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8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D932-D4ED-4167-8415-7F34D3A3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Conclusions on </a:t>
            </a:r>
            <a:r>
              <a:rPr lang="de-DE" sz="3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link </a:t>
            </a:r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integrity</a:t>
            </a:r>
            <a:endParaRPr lang="en-GB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9DD6B-40D4-4126-9F96-3FD95B915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Very good eye opening for the L1Topo outputs, after properly setting the TX Pre-Emphasis parameters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Within the </a:t>
            </a:r>
            <a:r>
              <a:rPr lang="en-US" sz="1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miniPOD</a:t>
            </a:r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specification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Validation of the L1Topo Pre-Production module and the GTY calibration circuit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significant difference </a:t>
            </a:r>
            <a:r>
              <a:rPr lang="en-US" sz="1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wrt</a:t>
            </a:r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Prototype</a:t>
            </a:r>
          </a:p>
          <a:p>
            <a:pPr lvl="1"/>
            <a:endParaRPr lang="en-GB" sz="18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31E90-E0C1-4E1B-AF7F-79672774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F367-F6F1-49CD-B6C5-0E62C3DA5447}" type="slidenum">
              <a:rPr lang="en-GB" smtClean="0"/>
              <a:t>15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L1Topo Status - L1Calo Joint Meeting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809625" cy="809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-2555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8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4733E-B4F1-4059-B35E-6A2CD96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42975"/>
          </a:xfrm>
        </p:spPr>
        <p:txBody>
          <a:bodyPr>
            <a:normAutofit/>
          </a:bodyPr>
          <a:lstStyle/>
          <a:p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Ongoing</a:t>
            </a:r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discussions</a:t>
            </a:r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 TOB </a:t>
            </a:r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formats</a:t>
            </a:r>
            <a:endParaRPr lang="en-US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7D2137-2DD2-4CF1-98C6-7DDE27C58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320800"/>
            <a:ext cx="11531600" cy="5172075"/>
          </a:xfrm>
        </p:spPr>
        <p:txBody>
          <a:bodyPr>
            <a:noAutofit/>
          </a:bodyPr>
          <a:lstStyle/>
          <a:p>
            <a:endParaRPr lang="en-US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Discussion on optimal CRC scheme (Jira)</a:t>
            </a:r>
            <a:endParaRPr lang="de-DE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Request to add BCR bit to trailer of FEX TOBs</a:t>
            </a:r>
          </a:p>
          <a:p>
            <a:r>
              <a:rPr lang="en-US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requested some of the "reserved“ bits in trailer for overflow indication</a:t>
            </a:r>
          </a:p>
          <a:p>
            <a:pPr marL="0" indent="0">
              <a:buNone/>
            </a:pPr>
            <a:endParaRPr lang="de-DE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80F581-BBBD-4D8A-A0BC-7F49DFB0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F873FF-A45B-4BAF-9B5E-0F912C9A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L1Topo Status - L1Calo Joint Meeting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809625" cy="809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-2555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75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4733E-B4F1-4059-B35E-6A2CD96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42975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Plans</a:t>
            </a:r>
            <a:endParaRPr lang="en-US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7D2137-2DD2-4CF1-98C6-7DDE27C58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320800"/>
            <a:ext cx="11531600" cy="5172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Adapt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IPbus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register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map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common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L1Topo/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scheme</a:t>
            </a:r>
            <a:endParaRPr lang="de-DE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finally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  <a:p>
            <a:pPr marL="0" indent="0">
              <a:buNone/>
            </a:pP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Full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integration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all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firmware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components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including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readout</a:t>
            </a:r>
            <a:endParaRPr lang="de-DE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Note: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timing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closure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expected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require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quite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effort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endParaRPr lang="de-DE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Super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logic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region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crossing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might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still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require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quite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massaging !!! </a:t>
            </a:r>
          </a:p>
          <a:p>
            <a:pPr marL="0" indent="0">
              <a:buNone/>
            </a:pPr>
            <a:endParaRPr lang="de-DE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80F581-BBBD-4D8A-A0BC-7F49DFB0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F873FF-A45B-4BAF-9B5E-0F912C9A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L1Topo Status - L1Calo Joint Meeting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809625" cy="809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-2555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11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8AE82-604C-498D-8020-9AFF028AE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Backup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0931BB-1DE6-49D6-A52B-2EAB9368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B3CC1D-9F28-4D28-84D6-799DDDF4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L1Topo Status - L1Calo Joint Meeting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01" y="-201582"/>
            <a:ext cx="1906166" cy="129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13"/>
          <a:stretch/>
        </p:blipFill>
        <p:spPr>
          <a:xfrm>
            <a:off x="-15872" y="0"/>
            <a:ext cx="1512775" cy="1196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198" y="38269"/>
            <a:ext cx="1654249" cy="588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3800" y="-25559"/>
            <a:ext cx="838200" cy="838200"/>
          </a:xfrm>
          <a:prstGeom prst="rect">
            <a:avLst/>
          </a:prstGeom>
        </p:spPr>
      </p:pic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77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D932-D4ED-4167-8415-7F34D3A3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DE" sz="3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Link </a:t>
            </a:r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</a:t>
            </a:r>
            <a:r>
              <a:rPr lang="de-DE" sz="3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integrity – TTC combined data</a:t>
            </a:r>
            <a:endParaRPr lang="en-GB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9DD6B-40D4-4126-9F96-3FD95B915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Check the backplane signals – TTC combined data (for </a:t>
            </a:r>
            <a:r>
              <a:rPr lang="en-US" sz="2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only)</a:t>
            </a:r>
          </a:p>
          <a:p>
            <a:pPr marL="800100" lvl="2" indent="-342900">
              <a:spcBef>
                <a:spcPts val="1000"/>
              </a:spcBef>
            </a:pPr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Differential probe soldered on the zone 2 connector</a:t>
            </a:r>
            <a:endParaRPr lang="en-US" sz="2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Evaluate impact of </a:t>
            </a:r>
            <a:r>
              <a:rPr lang="en-US" sz="2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Tx</a:t>
            </a:r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pre-emphasis on the eye diagram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Eye </a:t>
            </a:r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measurement of Tx on L1Topo (only) with oscilloscope - Agilent/Keysight </a:t>
            </a:r>
            <a:r>
              <a:rPr lang="en-GB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DSA91204 – 12 GHz bandwidth</a:t>
            </a:r>
            <a:endParaRPr lang="en-US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1" indent="-342900">
              <a:spcBef>
                <a:spcPts val="1000"/>
              </a:spcBef>
            </a:pPr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Using </a:t>
            </a:r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Hub and FTM (on slot 1) as data sources</a:t>
            </a:r>
          </a:p>
          <a:p>
            <a:pPr marL="342900" lvl="1" indent="-342900">
              <a:spcBef>
                <a:spcPts val="1000"/>
              </a:spcBef>
            </a:pPr>
            <a:r>
              <a:rPr lang="en-US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 slots 4 (short trace) and 11 (long trace)</a:t>
            </a:r>
            <a:endParaRPr lang="en-GB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31E90-E0C1-4E1B-AF7F-79672774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F367-F6F1-49CD-B6C5-0E62C3DA5447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809625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-2555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0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nhaltsplatzhalter 6">
            <a:extLst>
              <a:ext uri="{FF2B5EF4-FFF2-40B4-BE49-F238E27FC236}">
                <a16:creationId xmlns:a16="http://schemas.microsoft.com/office/drawing/2014/main" id="{819E1F85-37D0-4DCE-AFC4-1CB67E574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03" y="1753560"/>
            <a:ext cx="7515897" cy="40642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Hardware Overview</a:t>
            </a:r>
            <a:endParaRPr lang="en-GB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" name="Content Placeholder 11"/>
          <p:cNvSpPr txBox="1">
            <a:spLocks/>
          </p:cNvSpPr>
          <p:nvPr/>
        </p:nvSpPr>
        <p:spPr>
          <a:xfrm>
            <a:off x="838199" y="1138253"/>
            <a:ext cx="1009105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ATCA board (based on </a:t>
            </a:r>
            <a:r>
              <a:rPr lang="en-GB" dirty="0" err="1"/>
              <a:t>jFEX</a:t>
            </a:r>
            <a:r>
              <a:rPr lang="en-GB" dirty="0"/>
              <a:t> design)</a:t>
            </a:r>
          </a:p>
          <a:p>
            <a:pPr lvl="1"/>
            <a:endParaRPr lang="en-GB" dirty="0"/>
          </a:p>
          <a:p>
            <a:r>
              <a:rPr lang="en-GB" dirty="0"/>
              <a:t>2 </a:t>
            </a:r>
            <a:r>
              <a:rPr lang="en-GB" dirty="0" err="1"/>
              <a:t>Virtex</a:t>
            </a:r>
            <a:r>
              <a:rPr lang="en-GB" dirty="0"/>
              <a:t> </a:t>
            </a:r>
            <a:r>
              <a:rPr lang="en-GB" dirty="0" err="1"/>
              <a:t>UltrascalePlus</a:t>
            </a:r>
            <a:r>
              <a:rPr lang="en-GB" dirty="0"/>
              <a:t> </a:t>
            </a:r>
          </a:p>
          <a:p>
            <a:pPr lvl="1"/>
            <a:endParaRPr lang="en-US" dirty="0"/>
          </a:p>
          <a:p>
            <a:pPr lvl="1"/>
            <a:endParaRPr lang="de-DE" dirty="0"/>
          </a:p>
          <a:p>
            <a:r>
              <a:rPr lang="en-GB" dirty="0"/>
              <a:t>Two iterations</a:t>
            </a:r>
          </a:p>
          <a:p>
            <a:r>
              <a:rPr lang="en-GB" dirty="0"/>
              <a:t>Prototype </a:t>
            </a:r>
            <a:r>
              <a:rPr lang="en-GB" dirty="0">
                <a:sym typeface="Wingdings" panose="05000000000000000000" pitchFamily="2" charset="2"/>
              </a:rPr>
              <a:t>(FDR 01/2019)</a:t>
            </a:r>
          </a:p>
          <a:p>
            <a:r>
              <a:rPr lang="en-GB" dirty="0">
                <a:sym typeface="Wingdings" panose="05000000000000000000" pitchFamily="2" charset="2"/>
              </a:rPr>
              <a:t>Final design presented</a:t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>at PRR 08/2019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L1Topo Status - L1Calo Joint Meeting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809625" cy="809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-2555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03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generated on Hub or FTM, from slot 1</a:t>
            </a:r>
          </a:p>
          <a:p>
            <a:r>
              <a:rPr lang="en-US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 slot 4 and 11</a:t>
            </a:r>
          </a:p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@6.4 </a:t>
            </a:r>
            <a:r>
              <a:rPr lang="en-US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Gbps</a:t>
            </a:r>
            <a:endParaRPr lang="en-US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PRBS7</a:t>
            </a:r>
            <a:endParaRPr lang="en-GB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Setup – </a:t>
            </a:r>
            <a:r>
              <a:rPr lang="en-US" sz="360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endParaRPr lang="en-GB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23921" y="4243602"/>
            <a:ext cx="11849329" cy="1856202"/>
            <a:chOff x="-23921" y="2193419"/>
            <a:chExt cx="11849329" cy="1856202"/>
          </a:xfrm>
        </p:grpSpPr>
        <p:grpSp>
          <p:nvGrpSpPr>
            <p:cNvPr id="19" name="Group 18"/>
            <p:cNvGrpSpPr/>
            <p:nvPr/>
          </p:nvGrpSpPr>
          <p:grpSpPr>
            <a:xfrm>
              <a:off x="5702995" y="2623823"/>
              <a:ext cx="2445285" cy="827325"/>
              <a:chOff x="6777382" y="1300309"/>
              <a:chExt cx="2445285" cy="82732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777382" y="1300309"/>
                <a:ext cx="24452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/>
                  <a:t>5425B Diff Probe Heads</a:t>
                </a:r>
                <a:endParaRPr lang="en-GB" b="1" dirty="0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71351" y="1737109"/>
                <a:ext cx="2085975" cy="390525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8468490" y="2522357"/>
              <a:ext cx="1741182" cy="919767"/>
              <a:chOff x="9438055" y="1484975"/>
              <a:chExt cx="1741182" cy="91976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9438055" y="1484975"/>
                <a:ext cx="1741182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/>
                  <a:t>N5426B ZIP Tip</a:t>
                </a:r>
              </a:p>
              <a:p>
                <a:r>
                  <a:rPr lang="en-US" sz="900" dirty="0" smtClean="0"/>
                  <a:t>(Soldered on a </a:t>
                </a:r>
                <a:r>
                  <a:rPr lang="en-US" sz="900" dirty="0" err="1" smtClean="0"/>
                  <a:t>MiniPOD</a:t>
                </a:r>
                <a:r>
                  <a:rPr lang="en-US" sz="900" dirty="0" smtClean="0"/>
                  <a:t> adapter)</a:t>
                </a:r>
                <a:endParaRPr lang="en-GB" sz="900" dirty="0" smtClean="0"/>
              </a:p>
              <a:p>
                <a:endParaRPr lang="en-GB" b="1" dirty="0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24170" y="2004692"/>
                <a:ext cx="685800" cy="40005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3018703" y="2628889"/>
              <a:ext cx="2270045" cy="788432"/>
              <a:chOff x="4014574" y="1367777"/>
              <a:chExt cx="2270045" cy="78843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6059" y="1737109"/>
                <a:ext cx="2181225" cy="4191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4014574" y="1367777"/>
                <a:ext cx="2270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err="1" smtClean="0"/>
                  <a:t>InfiniiMax</a:t>
                </a:r>
                <a:r>
                  <a:rPr lang="en-GB" b="1" dirty="0" smtClean="0"/>
                  <a:t> II Amplifier</a:t>
                </a:r>
                <a:endParaRPr lang="en-GB" b="1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-23921" y="2193419"/>
              <a:ext cx="2845266" cy="1856202"/>
              <a:chOff x="670453" y="1560085"/>
              <a:chExt cx="2845266" cy="185620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9150" y="1893814"/>
                <a:ext cx="2202319" cy="1522473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70453" y="1560085"/>
                <a:ext cx="28452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Agilent/</a:t>
                </a:r>
                <a:r>
                  <a:rPr lang="en-US" b="1" dirty="0" err="1" smtClean="0"/>
                  <a:t>Keysight</a:t>
                </a:r>
                <a:r>
                  <a:rPr lang="en-US" b="1" dirty="0" smtClean="0"/>
                  <a:t> </a:t>
                </a:r>
                <a:r>
                  <a:rPr lang="en-GB" b="1" dirty="0" smtClean="0"/>
                  <a:t>DSA91204 </a:t>
                </a:r>
                <a:endParaRPr lang="en-GB" b="1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0501433" y="2210601"/>
              <a:ext cx="1323975" cy="1803859"/>
              <a:chOff x="10501433" y="2210601"/>
              <a:chExt cx="1323975" cy="1803859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0536284" y="2210601"/>
                <a:ext cx="11714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 smtClean="0"/>
                  <a:t>Zone 2</a:t>
                </a:r>
              </a:p>
              <a:p>
                <a:pPr algn="ctr"/>
                <a:r>
                  <a:rPr lang="en-GB" b="1" dirty="0" smtClean="0"/>
                  <a:t>Connector</a:t>
                </a:r>
                <a:endParaRPr lang="en-GB" b="1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01433" y="2833360"/>
                <a:ext cx="1323975" cy="1181100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7863739" y="1210641"/>
            <a:ext cx="4328261" cy="2881366"/>
            <a:chOff x="7863739" y="1210641"/>
            <a:chExt cx="4328261" cy="2881366"/>
          </a:xfrm>
        </p:grpSpPr>
        <p:grpSp>
          <p:nvGrpSpPr>
            <p:cNvPr id="46" name="Group 45"/>
            <p:cNvGrpSpPr/>
            <p:nvPr/>
          </p:nvGrpSpPr>
          <p:grpSpPr>
            <a:xfrm>
              <a:off x="7863739" y="1210641"/>
              <a:ext cx="4328261" cy="2089831"/>
              <a:chOff x="8059455" y="416168"/>
              <a:chExt cx="4328261" cy="2089831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8059455" y="731154"/>
                <a:ext cx="2235318" cy="17331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lvl1pPr>
                <a:lvl2pPr marL="342900" lvl="1" indent="-3429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lvl2pPr>
                <a:lvl3pPr marL="800100" lvl="2" indent="-3429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1200" b="1" dirty="0"/>
                  <a:t>Default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1200" dirty="0" smtClean="0"/>
                  <a:t>TX </a:t>
                </a:r>
                <a:r>
                  <a:rPr lang="en-US" sz="1200" dirty="0"/>
                  <a:t>DIFF Swing: 950 mV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1200" dirty="0"/>
                  <a:t>TX Pre-Cursor: 0 dB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1200" dirty="0"/>
                  <a:t>TX Post-Cursor: 0 dB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1200" b="1" dirty="0"/>
                  <a:t>Setup 1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1200" dirty="0"/>
                  <a:t>TX DIFF Swing: 950 mV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1200" dirty="0"/>
                  <a:t>TX Pre-Cursor: 4.44 dB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1200" dirty="0"/>
                  <a:t>TX Post-Cursor: 4.44 dB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endParaRPr lang="en-US" sz="1200" dirty="0" smtClean="0"/>
              </a:p>
              <a:p>
                <a:pPr marL="0" indent="0">
                  <a:lnSpc>
                    <a:spcPct val="50000"/>
                  </a:lnSpc>
                  <a:buNone/>
                </a:pPr>
                <a:endParaRPr lang="en-US" sz="1200" dirty="0"/>
              </a:p>
              <a:p>
                <a:pPr marL="0" indent="0">
                  <a:lnSpc>
                    <a:spcPct val="50000"/>
                  </a:lnSpc>
                  <a:buNone/>
                </a:pPr>
                <a:endParaRPr lang="en-US" sz="12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151276" y="731154"/>
                <a:ext cx="2236440" cy="17748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>
                  <a:lnSpc>
                    <a:spcPct val="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sz="1200" b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Setup 2</a:t>
                </a:r>
              </a:p>
              <a:p>
                <a:pPr>
                  <a:lnSpc>
                    <a:spcPct val="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sz="12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TX </a:t>
                </a:r>
                <a:r>
                  <a:rPr lang="en-US" sz="1200" dirty="0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DIFF </a:t>
                </a:r>
                <a:r>
                  <a:rPr lang="en-US" sz="12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Swing: 950 mV</a:t>
                </a:r>
              </a:p>
              <a:p>
                <a:pPr>
                  <a:lnSpc>
                    <a:spcPct val="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sz="12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TX Pre-Cursor: 0 dB</a:t>
                </a:r>
              </a:p>
              <a:p>
                <a:pPr>
                  <a:lnSpc>
                    <a:spcPct val="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sz="12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TX Post-Cursor: 9.12 dB</a:t>
                </a:r>
              </a:p>
              <a:p>
                <a:pPr>
                  <a:lnSpc>
                    <a:spcPct val="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sz="1200" b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Setup 3</a:t>
                </a:r>
              </a:p>
              <a:p>
                <a:pPr>
                  <a:lnSpc>
                    <a:spcPct val="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sz="12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TX DIFF Swing: 950 mV</a:t>
                </a:r>
              </a:p>
              <a:p>
                <a:pPr>
                  <a:lnSpc>
                    <a:spcPct val="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sz="12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TX Pre-Cursor: 0 dB</a:t>
                </a:r>
              </a:p>
              <a:p>
                <a:pPr>
                  <a:lnSpc>
                    <a:spcPct val="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sz="12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TX Post-Cursor: 13 dB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954605" y="416168"/>
                <a:ext cx="2040656" cy="20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400" b="1" dirty="0" err="1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Tx</a:t>
                </a:r>
                <a:r>
                  <a:rPr lang="en-US" sz="1400" b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sz="1400" b="1" dirty="0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pre-emphasis*</a:t>
                </a:r>
                <a:endParaRPr lang="en-US" sz="14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104601" y="3353343"/>
              <a:ext cx="408739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*Details on the GTY </a:t>
              </a:r>
              <a:r>
                <a:rPr lang="en-US" sz="14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hlinkClick r:id="rId7"/>
                </a:rPr>
                <a:t>datasheet</a:t>
              </a:r>
              <a:r>
                <a:rPr lang="en-US" sz="14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. 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hlinkClick r:id="rId8"/>
                </a:rPr>
                <a:t>This</a:t>
              </a:r>
              <a:r>
                <a:rPr lang="en-US" sz="14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white paper provides a very nice explanation</a:t>
              </a:r>
              <a:endParaRPr lang="en-GB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809625" cy="8096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53800" y="-2555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52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9" y="1508616"/>
            <a:ext cx="2953541" cy="226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86D932-D4ED-4167-8415-7F34D3A3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 – Hub -&gt; </a:t>
            </a:r>
            <a:r>
              <a:rPr lang="en-US" sz="360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endParaRPr lang="en-GB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31E90-E0C1-4E1B-AF7F-79672774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F367-F6F1-49CD-B6C5-0E62C3DA5447}" type="slidenum">
              <a:rPr lang="en-GB" smtClean="0"/>
              <a:t>21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1151035"/>
            <a:ext cx="3024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Hub (1) -&gt; </a:t>
            </a:r>
            <a:r>
              <a:rPr lang="en-US" sz="1050" dirty="0" err="1" smtClean="0">
                <a:solidFill>
                  <a:srgbClr val="C00000"/>
                </a:solidFill>
              </a:rPr>
              <a:t>jFEX</a:t>
            </a:r>
            <a:r>
              <a:rPr lang="en-US" sz="1050" dirty="0" smtClean="0">
                <a:solidFill>
                  <a:srgbClr val="C00000"/>
                </a:solidFill>
              </a:rPr>
              <a:t> (4); TX Default; PRBS7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33942"/>
            <a:ext cx="3024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Hub (1) -&gt; </a:t>
            </a:r>
            <a:r>
              <a:rPr lang="en-US" sz="1050" dirty="0" err="1" smtClean="0">
                <a:solidFill>
                  <a:srgbClr val="C00000"/>
                </a:solidFill>
              </a:rPr>
              <a:t>jFEX</a:t>
            </a:r>
            <a:r>
              <a:rPr lang="en-US" sz="1050" dirty="0" smtClean="0">
                <a:solidFill>
                  <a:srgbClr val="C00000"/>
                </a:solidFill>
              </a:rPr>
              <a:t> (11); TX Default; PRBS7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8000" y="1151035"/>
            <a:ext cx="3024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Hub (1) -&gt; </a:t>
            </a:r>
            <a:r>
              <a:rPr lang="en-US" sz="1050" dirty="0" err="1" smtClean="0">
                <a:solidFill>
                  <a:srgbClr val="C00000"/>
                </a:solidFill>
              </a:rPr>
              <a:t>jFEX</a:t>
            </a:r>
            <a:r>
              <a:rPr lang="en-US" sz="1050" dirty="0" smtClean="0">
                <a:solidFill>
                  <a:srgbClr val="C00000"/>
                </a:solidFill>
              </a:rPr>
              <a:t> (4); TX Setup 1; PRBS7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8000" y="3733942"/>
            <a:ext cx="3024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Hub (1) -&gt; </a:t>
            </a:r>
            <a:r>
              <a:rPr lang="en-US" sz="1050" dirty="0" err="1" smtClean="0">
                <a:solidFill>
                  <a:srgbClr val="C00000"/>
                </a:solidFill>
              </a:rPr>
              <a:t>jFEX</a:t>
            </a:r>
            <a:r>
              <a:rPr lang="en-US" sz="1050" dirty="0" smtClean="0">
                <a:solidFill>
                  <a:srgbClr val="C00000"/>
                </a:solidFill>
              </a:rPr>
              <a:t> (11); TX Setup 1; PRBS7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04000" y="1151035"/>
            <a:ext cx="3024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Hub (1) -&gt; </a:t>
            </a:r>
            <a:r>
              <a:rPr lang="en-US" sz="1050" dirty="0" err="1" smtClean="0">
                <a:solidFill>
                  <a:srgbClr val="C00000"/>
                </a:solidFill>
              </a:rPr>
              <a:t>jFEX</a:t>
            </a:r>
            <a:r>
              <a:rPr lang="en-US" sz="1050" dirty="0" smtClean="0">
                <a:solidFill>
                  <a:srgbClr val="C00000"/>
                </a:solidFill>
              </a:rPr>
              <a:t> (4); TX Setup 3; PRBS7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04000" y="3733942"/>
            <a:ext cx="3024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Hub (1) -&gt; </a:t>
            </a:r>
            <a:r>
              <a:rPr lang="en-US" sz="1050" dirty="0" err="1" smtClean="0">
                <a:solidFill>
                  <a:srgbClr val="C00000"/>
                </a:solidFill>
              </a:rPr>
              <a:t>jFEX</a:t>
            </a:r>
            <a:r>
              <a:rPr lang="en-US" sz="1050" dirty="0" smtClean="0">
                <a:solidFill>
                  <a:srgbClr val="C00000"/>
                </a:solidFill>
              </a:rPr>
              <a:t> (11); TX Setup 3; PRBS7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36000" y="1151035"/>
            <a:ext cx="3024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Hub (1) -&gt; </a:t>
            </a:r>
            <a:r>
              <a:rPr lang="en-US" sz="1050" dirty="0" err="1" smtClean="0">
                <a:solidFill>
                  <a:srgbClr val="C00000"/>
                </a:solidFill>
              </a:rPr>
              <a:t>jFEX</a:t>
            </a:r>
            <a:r>
              <a:rPr lang="en-US" sz="1050" dirty="0" smtClean="0">
                <a:solidFill>
                  <a:srgbClr val="C00000"/>
                </a:solidFill>
              </a:rPr>
              <a:t> (4); TX Setup 2; PRBS7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6000" y="3733942"/>
            <a:ext cx="3024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Hub (1) -&gt; </a:t>
            </a:r>
            <a:r>
              <a:rPr lang="en-US" sz="1050" dirty="0" err="1" smtClean="0">
                <a:solidFill>
                  <a:srgbClr val="C00000"/>
                </a:solidFill>
              </a:rPr>
              <a:t>jFEX</a:t>
            </a:r>
            <a:r>
              <a:rPr lang="en-US" sz="1050" dirty="0" smtClean="0">
                <a:solidFill>
                  <a:srgbClr val="C00000"/>
                </a:solidFill>
              </a:rPr>
              <a:t> (11); TX Setup 2; PRBS7</a:t>
            </a:r>
          </a:p>
        </p:txBody>
      </p:sp>
      <p:pic>
        <p:nvPicPr>
          <p:cNvPr id="17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9" y="1508616"/>
            <a:ext cx="2953541" cy="2268000"/>
          </a:xfrm>
          <a:prstGeom prst="rect">
            <a:avLst/>
          </a:prstGeom>
        </p:spPr>
      </p:pic>
      <p:pic>
        <p:nvPicPr>
          <p:cNvPr id="19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29" y="1508616"/>
            <a:ext cx="2953542" cy="2268000"/>
          </a:xfrm>
          <a:prstGeom prst="rect">
            <a:avLst/>
          </a:prstGeom>
        </p:spPr>
      </p:pic>
      <p:pic>
        <p:nvPicPr>
          <p:cNvPr id="20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79" y="1508616"/>
            <a:ext cx="2953541" cy="2268000"/>
          </a:xfrm>
          <a:prstGeom prst="rect">
            <a:avLst/>
          </a:prstGeom>
        </p:spPr>
      </p:pic>
      <p:pic>
        <p:nvPicPr>
          <p:cNvPr id="21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" y="4036519"/>
            <a:ext cx="2953541" cy="2268000"/>
          </a:xfrm>
          <a:prstGeom prst="rect">
            <a:avLst/>
          </a:prstGeom>
        </p:spPr>
      </p:pic>
      <p:pic>
        <p:nvPicPr>
          <p:cNvPr id="22" name="Content Placeholder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9" y="4036519"/>
            <a:ext cx="2953541" cy="2268000"/>
          </a:xfrm>
          <a:prstGeom prst="rect">
            <a:avLst/>
          </a:prstGeom>
        </p:spPr>
      </p:pic>
      <p:pic>
        <p:nvPicPr>
          <p:cNvPr id="23" name="Content Placeholder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459" y="4036519"/>
            <a:ext cx="2953541" cy="226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58" y="4036519"/>
            <a:ext cx="2953542" cy="2268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294976" y="61102"/>
            <a:ext cx="4087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IBERT test result: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links were error free (short term test), even though not all eyes are open with “Default” TX pre-emphasis settings</a:t>
            </a:r>
            <a:endParaRPr lang="en-GB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809625" cy="8096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53800" y="-2555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35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435133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FTM uses an 14 ways </a:t>
            </a:r>
            <a:r>
              <a:rPr lang="en-US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fanout</a:t>
            </a:r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forward the TTC combined data to the node slots</a:t>
            </a:r>
          </a:p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 we can’t see any impact of the TX Pre-Emphasis on the receiver side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Hub has a direct MGT connection</a:t>
            </a:r>
            <a:endParaRPr lang="en-GB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6D932-D4ED-4167-8415-7F34D3A3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Results– FTM -&gt; </a:t>
            </a:r>
            <a:r>
              <a:rPr lang="en-US" sz="360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endParaRPr lang="en-GB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31E90-E0C1-4E1B-AF7F-79672774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F367-F6F1-49CD-B6C5-0E62C3DA5447}" type="slidenum">
              <a:rPr lang="en-GB" smtClean="0"/>
              <a:t>22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3697385"/>
            <a:ext cx="3024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FTM (1) -&gt; </a:t>
            </a:r>
            <a:r>
              <a:rPr lang="en-US" sz="1050" dirty="0" err="1" smtClean="0">
                <a:solidFill>
                  <a:srgbClr val="C00000"/>
                </a:solidFill>
              </a:rPr>
              <a:t>jFEX</a:t>
            </a:r>
            <a:r>
              <a:rPr lang="en-US" sz="1050" dirty="0" smtClean="0">
                <a:solidFill>
                  <a:srgbClr val="C00000"/>
                </a:solidFill>
              </a:rPr>
              <a:t> (4); TX Default; PRBS7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8000" y="3697385"/>
            <a:ext cx="3024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FTM </a:t>
            </a:r>
            <a:r>
              <a:rPr lang="en-US" sz="1050" dirty="0" smtClean="0">
                <a:solidFill>
                  <a:srgbClr val="C00000"/>
                </a:solidFill>
              </a:rPr>
              <a:t>(1) -&gt; </a:t>
            </a:r>
            <a:r>
              <a:rPr lang="en-US" sz="1050" dirty="0" err="1" smtClean="0">
                <a:solidFill>
                  <a:srgbClr val="C00000"/>
                </a:solidFill>
              </a:rPr>
              <a:t>jFEX</a:t>
            </a:r>
            <a:r>
              <a:rPr lang="en-US" sz="1050" dirty="0" smtClean="0">
                <a:solidFill>
                  <a:srgbClr val="C00000"/>
                </a:solidFill>
              </a:rPr>
              <a:t> (4); TX Default; PRBS31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59550" y="3697385"/>
            <a:ext cx="31023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smtClean="0">
                <a:solidFill>
                  <a:srgbClr val="C00000"/>
                </a:solidFill>
              </a:rPr>
              <a:t>FTM </a:t>
            </a:r>
            <a:r>
              <a:rPr lang="en-US" sz="1050" dirty="0" smtClean="0">
                <a:solidFill>
                  <a:srgbClr val="C00000"/>
                </a:solidFill>
              </a:rPr>
              <a:t>(1) -&gt; </a:t>
            </a:r>
            <a:r>
              <a:rPr lang="en-US" sz="1050" dirty="0" err="1" smtClean="0">
                <a:solidFill>
                  <a:srgbClr val="C00000"/>
                </a:solidFill>
              </a:rPr>
              <a:t>jFEX</a:t>
            </a:r>
            <a:r>
              <a:rPr lang="en-US" sz="1050" dirty="0" smtClean="0">
                <a:solidFill>
                  <a:srgbClr val="C00000"/>
                </a:solidFill>
              </a:rPr>
              <a:t> (11); TX Default; PRBS31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36000" y="3697385"/>
            <a:ext cx="3024000" cy="32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001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FTM </a:t>
            </a:r>
            <a:r>
              <a:rPr lang="en-US" sz="1050" dirty="0" smtClean="0">
                <a:solidFill>
                  <a:srgbClr val="C00000"/>
                </a:solidFill>
              </a:rPr>
              <a:t>(1) -&gt; </a:t>
            </a:r>
            <a:r>
              <a:rPr lang="en-US" sz="1050" dirty="0" err="1" smtClean="0">
                <a:solidFill>
                  <a:srgbClr val="C00000"/>
                </a:solidFill>
              </a:rPr>
              <a:t>jFEX</a:t>
            </a:r>
            <a:r>
              <a:rPr lang="en-US" sz="1050" dirty="0" smtClean="0">
                <a:solidFill>
                  <a:srgbClr val="C00000"/>
                </a:solidFill>
              </a:rPr>
              <a:t> (11); TX Default; PRBS7</a:t>
            </a:r>
          </a:p>
        </p:txBody>
      </p:sp>
      <p:pic>
        <p:nvPicPr>
          <p:cNvPr id="2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1" y="3991011"/>
            <a:ext cx="2953541" cy="2268000"/>
          </a:xfrm>
          <a:prstGeom prst="rect">
            <a:avLst/>
          </a:prstGeom>
        </p:spPr>
      </p:pic>
      <p:pic>
        <p:nvPicPr>
          <p:cNvPr id="2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96" y="3991011"/>
            <a:ext cx="2953541" cy="2268000"/>
          </a:xfrm>
          <a:prstGeom prst="rect">
            <a:avLst/>
          </a:prstGeom>
        </p:spPr>
      </p:pic>
      <p:pic>
        <p:nvPicPr>
          <p:cNvPr id="2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63" y="3991011"/>
            <a:ext cx="2953541" cy="2268000"/>
          </a:xfrm>
          <a:prstGeom prst="rect">
            <a:avLst/>
          </a:prstGeom>
        </p:spPr>
      </p:pic>
      <p:pic>
        <p:nvPicPr>
          <p:cNvPr id="28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330" y="3991011"/>
            <a:ext cx="2953541" cy="226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976284" y="243510"/>
            <a:ext cx="43489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IBERT test result: 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links were error free (short term test), even though not all eyes are open with PRBS7. Errors with PRBS31.</a:t>
            </a:r>
            <a:endParaRPr lang="en-GB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809625" cy="809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3800" y="-2555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29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D932-D4ED-4167-8415-7F34D3A3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Conclusions</a:t>
            </a:r>
            <a:endParaRPr lang="en-GB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9DD6B-40D4-4126-9F96-3FD95B915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Very good eye opening for TTC combined data links coming from the Hub, after properly setting the TX Pre-Emphasis parameters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Compared the results for two different node slots – long/short backplane trace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significant difference was observed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IBERT test result Hub to </a:t>
            </a:r>
            <a:r>
              <a:rPr lang="en-US" sz="2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endParaRPr lang="en-US" sz="2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links were error free (short term test), even though not all eyes are open with “Default” TX pre-emphasis settings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IBERT test result FTM to </a:t>
            </a:r>
            <a:r>
              <a:rPr lang="en-US" sz="2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endParaRPr lang="en-US" sz="2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links were error free (short term test), even though not all eyes are open with PRBS7. Errors with PRBS31. </a:t>
            </a:r>
          </a:p>
          <a:p>
            <a:pPr lvl="1"/>
            <a:endParaRPr lang="en-GB" sz="18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31E90-E0C1-4E1B-AF7F-79672774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F367-F6F1-49CD-B6C5-0E62C3DA5447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809625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-2555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2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Hardware Overview</a:t>
            </a:r>
            <a:endParaRPr lang="en-GB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77050" y="1198149"/>
            <a:ext cx="4511990" cy="4619625"/>
            <a:chOff x="7181850" y="1176736"/>
            <a:chExt cx="4511990" cy="4619625"/>
          </a:xfrm>
        </p:grpSpPr>
        <p:sp>
          <p:nvSpPr>
            <p:cNvPr id="14" name="Rectangle 13"/>
            <p:cNvSpPr/>
            <p:nvPr/>
          </p:nvSpPr>
          <p:spPr>
            <a:xfrm>
              <a:off x="7181850" y="1176736"/>
              <a:ext cx="4511990" cy="46196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b="1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203865" y="2510955"/>
              <a:ext cx="936000" cy="6616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</a:rPr>
                <a:t>U1 Power Mezzanine</a:t>
              </a:r>
              <a:endParaRPr lang="en-GB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729988" y="2510955"/>
              <a:ext cx="936000" cy="6616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</a:rPr>
                <a:t>U2 Power Mezzanine</a:t>
              </a:r>
              <a:endParaRPr lang="en-GB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06931" y="3277243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Virtex</a:t>
              </a:r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UltrascalePlus</a:t>
              </a:r>
              <a:r>
                <a:rPr lang="en-US" sz="1200" dirty="0">
                  <a:solidFill>
                    <a:schemeClr val="tx1"/>
                  </a:solidFill>
                </a:rPr>
                <a:t> (U2)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06931" y="1298143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Virtex</a:t>
              </a:r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UltrascalePlus</a:t>
              </a:r>
              <a:r>
                <a:rPr lang="en-US" sz="1200" dirty="0">
                  <a:solidFill>
                    <a:schemeClr val="tx1"/>
                  </a:solidFill>
                </a:rPr>
                <a:t> (U1)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16772" y="4547303"/>
              <a:ext cx="1476863" cy="110401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Control Mezzanine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161253" y="4515207"/>
              <a:ext cx="1023652" cy="4324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Board Voltage Level Mezzanine - 1V8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911204" y="1341813"/>
              <a:ext cx="658296" cy="992660"/>
              <a:chOff x="6853733" y="786223"/>
              <a:chExt cx="658296" cy="99266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853733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853733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224029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224029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err="1">
                    <a:solidFill>
                      <a:schemeClr val="tx1"/>
                    </a:solidFill>
                  </a:rPr>
                  <a:t>Tx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224029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853733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0295692" y="1341813"/>
              <a:ext cx="658296" cy="992660"/>
              <a:chOff x="6853733" y="786223"/>
              <a:chExt cx="658296" cy="99266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853733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853733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224029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224029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err="1">
                    <a:solidFill>
                      <a:schemeClr val="tx1"/>
                    </a:solidFill>
                  </a:rPr>
                  <a:t>Tx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24029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853733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911204" y="3320913"/>
              <a:ext cx="658296" cy="992660"/>
              <a:chOff x="6853733" y="786223"/>
              <a:chExt cx="658296" cy="99266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6853733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err="1">
                    <a:solidFill>
                      <a:schemeClr val="tx1"/>
                    </a:solidFill>
                  </a:rPr>
                  <a:t>Tx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853733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224029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224029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224029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853733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0295692" y="3320913"/>
              <a:ext cx="658296" cy="992660"/>
              <a:chOff x="6853733" y="786223"/>
              <a:chExt cx="658296" cy="99266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6853733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err="1">
                    <a:solidFill>
                      <a:schemeClr val="tx1"/>
                    </a:solidFill>
                  </a:rPr>
                  <a:t>Tx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853733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224029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224029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224029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853733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9160170" y="4909861"/>
              <a:ext cx="1023652" cy="4324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Board Voltage Level Mezzanine - 2V5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161253" y="5306775"/>
              <a:ext cx="1023652" cy="4324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Board Voltage Level Mezzanine - 3V3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508001" y="4782959"/>
              <a:ext cx="924655" cy="5965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ATCA Power Interface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8" name="Content Placeholder 11"/>
          <p:cNvSpPr txBox="1">
            <a:spLocks/>
          </p:cNvSpPr>
          <p:nvPr/>
        </p:nvSpPr>
        <p:spPr>
          <a:xfrm>
            <a:off x="838199" y="1138253"/>
            <a:ext cx="1009105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ATCA board (based on </a:t>
            </a:r>
            <a:r>
              <a:rPr lang="en-GB" dirty="0" err="1"/>
              <a:t>jFEX</a:t>
            </a:r>
            <a:r>
              <a:rPr lang="en-GB" dirty="0"/>
              <a:t> design)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Modular design</a:t>
            </a:r>
            <a:endParaRPr lang="en-GB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/>
              <a:t>2 </a:t>
            </a:r>
            <a:r>
              <a:rPr lang="en-GB" dirty="0" err="1"/>
              <a:t>Virtex</a:t>
            </a:r>
            <a:r>
              <a:rPr lang="en-GB" dirty="0"/>
              <a:t> </a:t>
            </a:r>
            <a:r>
              <a:rPr lang="en-GB" dirty="0" err="1"/>
              <a:t>UltrascalePlus</a:t>
            </a:r>
            <a:r>
              <a:rPr lang="en-GB" dirty="0"/>
              <a:t> FPGAs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XCVU9P-2FLGA2577E</a:t>
            </a:r>
            <a:endParaRPr lang="en-GB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lvl="2">
              <a:spcBef>
                <a:spcPts val="1000"/>
              </a:spcBef>
            </a:pPr>
            <a:r>
              <a:rPr lang="en-GB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120 MGTs (GTY) per FPGA</a:t>
            </a:r>
          </a:p>
          <a:p>
            <a:pPr marL="1143000" lvl="4">
              <a:spcBef>
                <a:spcPts val="1000"/>
              </a:spcBef>
            </a:pPr>
            <a:r>
              <a:rPr lang="en-U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118 input </a:t>
            </a:r>
            <a:r>
              <a:rPr lang="en-US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fibres</a:t>
            </a:r>
            <a:r>
              <a:rPr lang="en-U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per processor FPGA</a:t>
            </a:r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/>
              <a:t>24 </a:t>
            </a:r>
            <a:r>
              <a:rPr lang="en-GB" dirty="0" err="1"/>
              <a:t>MiniPOD</a:t>
            </a:r>
            <a:r>
              <a:rPr lang="en-GB" dirty="0"/>
              <a:t>: 20 RX + 4 TX</a:t>
            </a:r>
          </a:p>
          <a:p>
            <a:r>
              <a:rPr lang="en-US" dirty="0"/>
              <a:t>Mezzanines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Control &amp; Power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Both compatible with </a:t>
            </a:r>
            <a:r>
              <a:rPr lang="en-US" sz="18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r>
              <a:rPr lang="en-US" dirty="0"/>
              <a:t>	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L1Topo Status - L1Calo Joint Meeting</a:t>
            </a:r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809625" cy="80962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-2555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7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6814" y="474608"/>
            <a:ext cx="5860786" cy="5755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Hardware Overview</a:t>
            </a:r>
            <a:endParaRPr lang="en-GB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ontent Placeholder 11"/>
          <p:cNvSpPr>
            <a:spLocks noGrp="1"/>
          </p:cNvSpPr>
          <p:nvPr>
            <p:ph idx="1"/>
          </p:nvPr>
        </p:nvSpPr>
        <p:spPr>
          <a:xfrm>
            <a:off x="838199" y="1138253"/>
            <a:ext cx="10091057" cy="435133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ATCA board (based on </a:t>
            </a:r>
            <a:r>
              <a:rPr lang="en-GB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r>
              <a:rPr lang="en-GB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design)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Modular design</a:t>
            </a:r>
            <a:endParaRPr lang="en-GB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en-GB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Virtex</a:t>
            </a:r>
            <a:r>
              <a:rPr lang="en-GB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UltrascalePlus</a:t>
            </a:r>
            <a:r>
              <a:rPr lang="en-GB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FPGAs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XCVU9P-2FLGA2577E</a:t>
            </a:r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120 MGTs (GTY) per FPGA</a:t>
            </a:r>
          </a:p>
          <a:p>
            <a:pPr lvl="2"/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118 input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fibres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  <a:r>
              <a:rPr lang="en-US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processor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FPGA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 </a:t>
            </a:r>
            <a:r>
              <a:rPr lang="en-GB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MiniPOD</a:t>
            </a:r>
            <a:r>
              <a:rPr lang="en-GB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20 RX + 4 TX</a:t>
            </a:r>
          </a:p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Mezzanines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Control &amp; Power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Both compatible with </a:t>
            </a:r>
            <a:r>
              <a:rPr lang="en-US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199" y="5418192"/>
            <a:ext cx="1028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L1Topo 1</a:t>
            </a:r>
            <a:r>
              <a:rPr lang="en-US" sz="2800" b="1" baseline="30000" dirty="0">
                <a:solidFill>
                  <a:srgbClr val="C00000"/>
                </a:solidFill>
              </a:rPr>
              <a:t>st</a:t>
            </a:r>
            <a:r>
              <a:rPr lang="en-US" sz="2800" b="1" dirty="0">
                <a:solidFill>
                  <a:srgbClr val="C00000"/>
                </a:solidFill>
              </a:rPr>
              <a:t> production module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with “new” mezzanine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4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L1Topo Status - L1Calo Joint Meeting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809625" cy="809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-2555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0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D932-D4ED-4167-8415-7F34D3A3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Control Mezzanine </a:t>
            </a:r>
            <a:r>
              <a:rPr lang="en-US" sz="3600" b="1" dirty="0">
                <a:solidFill>
                  <a:srgbClr val="C00000"/>
                </a:solidFill>
              </a:rPr>
              <a:t> v3.0 </a:t>
            </a:r>
            <a:r>
              <a:rPr lang="en-US" sz="3600" b="1" dirty="0" smtClean="0">
                <a:solidFill>
                  <a:srgbClr val="C00000"/>
                </a:solidFill>
              </a:rPr>
              <a:t>- General Functionalities</a:t>
            </a:r>
            <a:endParaRPr lang="en-GB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9DD6B-40D4-4126-9F96-3FD95B915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106"/>
            <a:ext cx="10515600" cy="435133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Carrier board for the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UltraZed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-EV</a:t>
            </a:r>
          </a:p>
          <a:p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Functionalities</a:t>
            </a:r>
          </a:p>
          <a:p>
            <a:pPr lvl="1"/>
            <a:r>
              <a:rPr lang="en-GB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Hosts </a:t>
            </a:r>
            <a:r>
              <a:rPr lang="en-GB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control module of the </a:t>
            </a:r>
            <a:r>
              <a:rPr lang="en-GB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r>
              <a:rPr lang="en-GB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/L1Topo </a:t>
            </a:r>
            <a:r>
              <a:rPr lang="en-GB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mainboard</a:t>
            </a:r>
          </a:p>
          <a:p>
            <a:pPr lvl="2"/>
            <a:r>
              <a:rPr lang="en-GB" sz="14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Zynq</a:t>
            </a:r>
            <a:r>
              <a:rPr lang="en-GB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Ultrascale</a:t>
            </a:r>
            <a:r>
              <a:rPr lang="en-GB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ZU7EV-FBV900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LHC clock cleaning and distribution to processor FPGAs</a:t>
            </a:r>
          </a:p>
          <a:p>
            <a:pPr lvl="2"/>
            <a:r>
              <a:rPr lang="en-GB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Si5345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Hosts the </a:t>
            </a:r>
            <a:r>
              <a:rPr lang="en-GB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MasterSPI</a:t>
            </a:r>
            <a:r>
              <a:rPr lang="en-GB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configuration circuitry for processors </a:t>
            </a:r>
          </a:p>
          <a:p>
            <a:pPr lvl="2"/>
            <a:r>
              <a:rPr lang="en-GB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MT25QU02GCBB8E12-0SIT</a:t>
            </a:r>
          </a:p>
          <a:p>
            <a:pPr lvl="1"/>
            <a:r>
              <a:rPr lang="en-GB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IPBus</a:t>
            </a:r>
            <a:r>
              <a:rPr lang="en-GB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master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Hosts the PHY chip (</a:t>
            </a:r>
            <a:r>
              <a:rPr lang="en-US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transformerless</a:t>
            </a:r>
            <a:r>
              <a:rPr lang="en-U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scheme)</a:t>
            </a:r>
          </a:p>
          <a:p>
            <a:pPr lvl="2"/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VSC8221</a:t>
            </a:r>
            <a:endParaRPr lang="en-GB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GB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TTC data reception and distribution to processor FPGAs</a:t>
            </a:r>
          </a:p>
          <a:p>
            <a:pPr lvl="2"/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HUB1: Using </a:t>
            </a:r>
            <a:r>
              <a:rPr lang="en-US" sz="1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fanout</a:t>
            </a:r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NB7VQ1006M</a:t>
            </a:r>
          </a:p>
          <a:p>
            <a:pPr lvl="2"/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HUB2: Reception on one MGT and distribution to processors via IOs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Communication to mainboard CPLDs (PWR and CTRL_CLK)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Monitoring and slow control</a:t>
            </a:r>
          </a:p>
          <a:p>
            <a:pPr lvl="2"/>
            <a:r>
              <a:rPr lang="en-GB" sz="1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MiniPODs</a:t>
            </a:r>
            <a:r>
              <a:rPr lang="en-GB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(Avago) monitoring viaI2C</a:t>
            </a:r>
          </a:p>
          <a:p>
            <a:pPr lvl="2"/>
            <a:r>
              <a:rPr lang="en-GB" sz="1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PMBus</a:t>
            </a:r>
            <a:r>
              <a:rPr lang="en-GB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monitoring</a:t>
            </a:r>
          </a:p>
          <a:p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31E90-E0C1-4E1B-AF7F-79672774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F367-F6F1-49CD-B6C5-0E62C3DA5447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64797" r="59507" b="325"/>
          <a:stretch/>
        </p:blipFill>
        <p:spPr>
          <a:xfrm>
            <a:off x="8928880" y="1086889"/>
            <a:ext cx="2619704" cy="23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2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D932-D4ED-4167-8415-7F34D3A3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Control Mezzanine v3.0 - General Functionalities</a:t>
            </a:r>
            <a:endParaRPr lang="en-GB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9DD6B-40D4-4126-9F96-3FD95B915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106"/>
            <a:ext cx="10515600" cy="435133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Carrier board for the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UltraZed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-EV</a:t>
            </a:r>
          </a:p>
          <a:p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Functionalities</a:t>
            </a:r>
          </a:p>
          <a:p>
            <a:pPr lvl="1"/>
            <a:r>
              <a:rPr lang="en-GB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Hosts </a:t>
            </a:r>
            <a:r>
              <a:rPr lang="en-GB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control module of the </a:t>
            </a:r>
            <a:r>
              <a:rPr lang="en-GB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r>
              <a:rPr lang="en-GB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/L1Topo </a:t>
            </a:r>
            <a:r>
              <a:rPr lang="en-GB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mainboard</a:t>
            </a:r>
          </a:p>
          <a:p>
            <a:pPr lvl="2"/>
            <a:r>
              <a:rPr lang="en-GB" sz="14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Zynq</a:t>
            </a:r>
            <a:r>
              <a:rPr lang="en-GB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Ultrascale</a:t>
            </a:r>
            <a:r>
              <a:rPr lang="en-GB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ZU7EV-FBV900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LHC clock cleaning and distribution to processor FPGAs</a:t>
            </a:r>
          </a:p>
          <a:p>
            <a:pPr lvl="2"/>
            <a:r>
              <a:rPr lang="en-GB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Si5345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Hosts the </a:t>
            </a:r>
            <a:r>
              <a:rPr lang="en-GB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MasterSPI</a:t>
            </a:r>
            <a:r>
              <a:rPr lang="en-GB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configuration circuitry for processors </a:t>
            </a:r>
          </a:p>
          <a:p>
            <a:pPr lvl="2"/>
            <a:r>
              <a:rPr lang="en-GB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MT25QU02GCBB8E12-0SIT</a:t>
            </a:r>
          </a:p>
          <a:p>
            <a:pPr lvl="1"/>
            <a:r>
              <a:rPr lang="en-GB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IPBus</a:t>
            </a:r>
            <a:r>
              <a:rPr lang="en-GB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master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Hosts the PHY chip (</a:t>
            </a:r>
            <a:r>
              <a:rPr lang="en-US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transformerless</a:t>
            </a:r>
            <a:r>
              <a:rPr lang="en-U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scheme)</a:t>
            </a:r>
          </a:p>
          <a:p>
            <a:pPr lvl="2"/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VSC8221</a:t>
            </a:r>
            <a:endParaRPr lang="en-GB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GB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TTC data reception and distribution to processor FPGAs</a:t>
            </a:r>
          </a:p>
          <a:p>
            <a:pPr lvl="2"/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HUB1: Using </a:t>
            </a:r>
            <a:r>
              <a:rPr lang="en-US" sz="1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fanout</a:t>
            </a:r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NB7VQ1006M</a:t>
            </a:r>
          </a:p>
          <a:p>
            <a:pPr lvl="2"/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HUB2: Reception on one MGT and distribution to processors via IOs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Communication to mainboard CPLDs (PWR and CTRL_CLK)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Monitoring and slow control</a:t>
            </a:r>
          </a:p>
          <a:p>
            <a:pPr lvl="2"/>
            <a:r>
              <a:rPr lang="en-GB" sz="1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MiniPODs</a:t>
            </a:r>
            <a:r>
              <a:rPr lang="en-GB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(Avago) monitoring viaI2C</a:t>
            </a:r>
          </a:p>
          <a:p>
            <a:pPr lvl="2"/>
            <a:r>
              <a:rPr lang="en-GB" sz="1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PMBus</a:t>
            </a:r>
            <a:r>
              <a:rPr lang="en-GB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monitoring</a:t>
            </a:r>
          </a:p>
          <a:p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31E90-E0C1-4E1B-AF7F-79672774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F367-F6F1-49CD-B6C5-0E62C3DA5447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64797" r="59507" b="325"/>
          <a:stretch/>
        </p:blipFill>
        <p:spPr>
          <a:xfrm>
            <a:off x="8928880" y="1086889"/>
            <a:ext cx="2619704" cy="2332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2" y="2023402"/>
            <a:ext cx="349171" cy="349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2" y="2620440"/>
            <a:ext cx="349171" cy="349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93" y="3094110"/>
            <a:ext cx="349171" cy="349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92" y="3939656"/>
            <a:ext cx="349171" cy="349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94" y="4525430"/>
            <a:ext cx="349171" cy="349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1" y="5111203"/>
            <a:ext cx="349171" cy="3491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1" y="5621969"/>
            <a:ext cx="349171" cy="3491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94" y="3505298"/>
            <a:ext cx="349171" cy="34917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527808" y="4164192"/>
            <a:ext cx="3294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functionalities have been fully validated on both </a:t>
            </a:r>
            <a:r>
              <a:rPr lang="en-US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r>
              <a:rPr lang="en-US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L1Topo!!!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Ongoing production of final PCBs – total lead time, including assembly: 8 weeks</a:t>
            </a:r>
            <a:endParaRPr lang="en-GB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4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456D6-460E-40FE-8A43-532D7503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Recent</a:t>
            </a:r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firmware</a:t>
            </a:r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updates</a:t>
            </a:r>
            <a:endParaRPr lang="en-US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83596-0090-4280-9566-822F7DCB7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Controller firmware adapted to new mezzanine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Includes I2C handling for </a:t>
            </a:r>
            <a:r>
              <a:rPr lang="en-US" sz="18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Ipbus</a:t>
            </a:r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readout to OPC server</a:t>
            </a:r>
          </a:p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TTC data handling included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BCReset</a:t>
            </a:r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L1Accept forwarded from controller to processors</a:t>
            </a:r>
          </a:p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Infrastructure complete, but expect minor trailer format related changes</a:t>
            </a:r>
          </a:p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Algorithm firmware status reported in different place </a:t>
            </a:r>
          </a:p>
          <a:p>
            <a:endParaRPr lang="en-US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Full integration real-time infrastructure / algorithms / control / readout yet to be accomplished</a:t>
            </a:r>
          </a:p>
          <a:p>
            <a:endParaRPr lang="en-US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ADF36D-6174-49BC-91DB-A624221F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52049D-6ABF-44B9-8DFB-AE1FD5B6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L1Topo Status - L1Calo Joint Meeting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809625" cy="809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-2555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7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456D6-460E-40FE-8A43-532D7503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Module </a:t>
            </a:r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tests</a:t>
            </a:r>
            <a:endParaRPr lang="en-US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83596-0090-4280-9566-822F7DCB7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production module was stand-alone tested in the home lab</a:t>
            </a:r>
          </a:p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Power consumption and ripple fully measured and reported</a:t>
            </a:r>
          </a:p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Full </a:t>
            </a:r>
            <a:r>
              <a:rPr lang="en-US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Ibert</a:t>
            </a:r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tests of all interfaces at the STF </a:t>
            </a:r>
          </a:p>
          <a:p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Currently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</a:t>
            </a:r>
            <a:r>
              <a:rPr lang="en-US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ystem</a:t>
            </a:r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-level tests at the STF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Formatted TOB data successfully received from the </a:t>
            </a:r>
            <a:r>
              <a:rPr lang="en-US" sz="18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FEXes</a:t>
            </a:r>
            <a:endParaRPr lang="en-US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Spy data now </a:t>
            </a:r>
            <a:r>
              <a:rPr lang="en-US" sz="18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BCReset</a:t>
            </a:r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sync’ed</a:t>
            </a:r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L1Accept recorded along with real-time data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Trailer handling understood, final agreement required (see below)</a:t>
            </a:r>
          </a:p>
          <a:p>
            <a:endParaRPr lang="en-US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ADF36D-6174-49BC-91DB-A624221F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52049D-6ABF-44B9-8DFB-AE1FD5B6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L1Topo Status - L1Calo Joint Meeting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809625" cy="809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-2555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0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4733E-B4F1-4059-B35E-6A2CD96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42975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few</a:t>
            </a:r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recent</a:t>
            </a:r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 link </a:t>
            </a:r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integrity</a:t>
            </a:r>
            <a:endParaRPr lang="en-US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7D2137-2DD2-4CF1-98C6-7DDE27C58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320800"/>
            <a:ext cx="11531600" cy="5172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While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most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tests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were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made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last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year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and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have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been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reported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did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deeper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 a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few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issues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recently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Timing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reception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backplane (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detailed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measurements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actually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made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but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Topo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affected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just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same):</a:t>
            </a:r>
          </a:p>
          <a:p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FTM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shown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lack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pre-emphasis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fanout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drivers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resulting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bad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eyes</a:t>
            </a:r>
            <a:endParaRPr lang="de-DE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Hub-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driven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lines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yield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good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eyes</a:t>
            </a:r>
            <a:endParaRPr lang="de-DE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MGT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transmitter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signals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into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MiniPODs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been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measured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again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de-DE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80F581-BBBD-4D8A-A0BC-7F49DFB0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F873FF-A45B-4BAF-9B5E-0F912C9A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L1Topo Status - L1Calo Joint Meeting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809625" cy="809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-2555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93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1924</Words>
  <Application>Microsoft Office PowerPoint</Application>
  <PresentationFormat>Breitbild</PresentationFormat>
  <Paragraphs>357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Verdana</vt:lpstr>
      <vt:lpstr>Wingdings</vt:lpstr>
      <vt:lpstr>Office Theme</vt:lpstr>
      <vt:lpstr>Status L1Topo</vt:lpstr>
      <vt:lpstr>Hardware Overview</vt:lpstr>
      <vt:lpstr>Hardware Overview</vt:lpstr>
      <vt:lpstr>Hardware Overview</vt:lpstr>
      <vt:lpstr>Control Mezzanine  v3.0 - General Functionalities</vt:lpstr>
      <vt:lpstr>Control Mezzanine v3.0 - General Functionalities</vt:lpstr>
      <vt:lpstr>Recent firmware updates</vt:lpstr>
      <vt:lpstr>Module tests</vt:lpstr>
      <vt:lpstr>A few recent results on link data integrity</vt:lpstr>
      <vt:lpstr>Setup (1)</vt:lpstr>
      <vt:lpstr>Setup (2)</vt:lpstr>
      <vt:lpstr>Setup (2)</vt:lpstr>
      <vt:lpstr>Results – “Bad” Channel X1Y21 </vt:lpstr>
      <vt:lpstr>Results – “Good” Channel X0Y21 </vt:lpstr>
      <vt:lpstr>Conclusions on link data integrity</vt:lpstr>
      <vt:lpstr>Ongoing discussions on TOB data formats</vt:lpstr>
      <vt:lpstr>Plans</vt:lpstr>
      <vt:lpstr>Backup</vt:lpstr>
      <vt:lpstr>Link data integrity – TTC combined data</vt:lpstr>
      <vt:lpstr>Setup – jFEX</vt:lpstr>
      <vt:lpstr>Results – Hub -&gt; jFEX</vt:lpstr>
      <vt:lpstr>Results– FTM -&gt; jFEX</vt:lpstr>
      <vt:lpstr>Conclusions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 Phase-I</dc:title>
  <dc:creator>Julio Vieira De Souza</dc:creator>
  <cp:lastModifiedBy>Vieira de Souza, Júlio</cp:lastModifiedBy>
  <cp:revision>141</cp:revision>
  <dcterms:created xsi:type="dcterms:W3CDTF">2018-10-04T15:25:25Z</dcterms:created>
  <dcterms:modified xsi:type="dcterms:W3CDTF">2020-03-11T21:09:30Z</dcterms:modified>
</cp:coreProperties>
</file>