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84" r:id="rId2"/>
    <p:sldId id="280" r:id="rId3"/>
    <p:sldId id="286" r:id="rId4"/>
    <p:sldId id="288" r:id="rId5"/>
    <p:sldId id="292" r:id="rId6"/>
    <p:sldId id="287" r:id="rId7"/>
    <p:sldId id="263" r:id="rId8"/>
    <p:sldId id="290" r:id="rId9"/>
    <p:sldId id="289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07" autoAdjust="0"/>
    <p:restoredTop sz="94660"/>
  </p:normalViewPr>
  <p:slideViewPr>
    <p:cSldViewPr snapToGrid="0">
      <p:cViewPr varScale="1">
        <p:scale>
          <a:sx n="62" d="100"/>
          <a:sy n="62" d="100"/>
        </p:scale>
        <p:origin x="72" y="1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C542325-768E-4CC4-A2E8-728908793018}" type="datetimeFigureOut">
              <a:rPr lang="en-GB" smtClean="0"/>
              <a:t>10/03/2020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456CB9D-3D77-4F92-8CFD-33B80F2AE207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819482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11/10/2019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L1Topo Status - L1Calo Joint Meeting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F52CDF-3228-4FE2-BA9D-A3D6980EE886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716362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11/10/2019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L1Topo Status - L1Calo Joint Meeting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F52CDF-3228-4FE2-BA9D-A3D6980EE886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811706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11/10/2019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L1Topo Status - L1Calo Joint Meeting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F52CDF-3228-4FE2-BA9D-A3D6980EE886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177726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11/10/2019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L1Topo Status - L1Calo Joint Meeting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F52CDF-3228-4FE2-BA9D-A3D6980EE886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216273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11/10/2019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L1Topo Status - L1Calo Joint Meeting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F52CDF-3228-4FE2-BA9D-A3D6980EE886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671710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11/10/2019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L1Topo Status - L1Calo Joint Meeting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F52CDF-3228-4FE2-BA9D-A3D6980EE886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012142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11/10/2019</a:t>
            </a:r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L1Topo Status - L1Calo Joint Meeting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F52CDF-3228-4FE2-BA9D-A3D6980EE886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883632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11/10/2019</a:t>
            </a:r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L1Topo Status - L1Calo Joint Meeting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F52CDF-3228-4FE2-BA9D-A3D6980EE886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059904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11/10/2019</a:t>
            </a:r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L1Topo Status - L1Calo Joint Meeting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F52CDF-3228-4FE2-BA9D-A3D6980EE886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871928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11/10/2019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L1Topo Status - L1Calo Joint Meeting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F52CDF-3228-4FE2-BA9D-A3D6980EE886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240856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11/10/2019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L1Topo Status - L1Calo Joint Meeting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F52CDF-3228-4FE2-BA9D-A3D6980EE886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585929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11/10/2019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GB"/>
              <a:t>L1Topo Status - L1Calo Joint Meeting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F52CDF-3228-4FE2-BA9D-A3D6980EE886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729376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F98AE82-604C-498D-8020-9AFF028AE09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dirty="0"/>
              <a:t>Status L1Topo</a:t>
            </a:r>
            <a:endParaRPr lang="en-US" dirty="0"/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93846506-2DF4-47E2-A937-6F90B203F28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895600" y="3717032"/>
            <a:ext cx="6400800" cy="2664296"/>
          </a:xfrm>
        </p:spPr>
        <p:txBody>
          <a:bodyPr>
            <a:normAutofit lnSpcReduction="10000"/>
          </a:bodyPr>
          <a:lstStyle/>
          <a:p>
            <a:r>
              <a:rPr lang="en-US" dirty="0" err="1"/>
              <a:t>Uli</a:t>
            </a:r>
            <a:r>
              <a:rPr lang="en-US" dirty="0"/>
              <a:t>, Julio / Mainz</a:t>
            </a:r>
          </a:p>
          <a:p>
            <a:endParaRPr lang="en-US" dirty="0"/>
          </a:p>
          <a:p>
            <a:endParaRPr lang="en-US" dirty="0"/>
          </a:p>
          <a:p>
            <a:pPr marL="342900" indent="-342900" algn="l">
              <a:buFontTx/>
              <a:buChar char="-"/>
            </a:pPr>
            <a:r>
              <a:rPr lang="en-US" dirty="0"/>
              <a:t>Hardware</a:t>
            </a:r>
          </a:p>
          <a:p>
            <a:pPr marL="342900" indent="-342900" algn="l">
              <a:buFontTx/>
              <a:buChar char="-"/>
            </a:pPr>
            <a:r>
              <a:rPr lang="en-US" dirty="0"/>
              <a:t>Firmware </a:t>
            </a:r>
          </a:p>
          <a:p>
            <a:pPr marL="342900" indent="-342900" algn="l">
              <a:buFontTx/>
              <a:buChar char="-"/>
            </a:pPr>
            <a:r>
              <a:rPr lang="en-US" dirty="0"/>
              <a:t>Tests</a:t>
            </a:r>
          </a:p>
          <a:p>
            <a:pPr algn="l"/>
            <a:endParaRPr lang="en-US" dirty="0"/>
          </a:p>
          <a:p>
            <a:endParaRPr lang="en-US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2E0931BB-1DE6-49D6-A52B-2EAB9368E0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Uli Schäfer</a:t>
            </a:r>
            <a:endParaRPr lang="en-GB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CEB3CC1D-9F28-4D28-84D6-799DDDF42E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53D35-BD20-4004-8DB1-FBDB51E0F407}" type="slidenum">
              <a:rPr lang="en-GB" smtClean="0"/>
              <a:pPr/>
              <a:t>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353780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" name="Inhaltsplatzhalter 6">
            <a:extLst>
              <a:ext uri="{FF2B5EF4-FFF2-40B4-BE49-F238E27FC236}">
                <a16:creationId xmlns:a16="http://schemas.microsoft.com/office/drawing/2014/main" id="{819E1F85-37D0-4DCE-AFC4-1CB67E574B3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6103" y="1753560"/>
            <a:ext cx="7515897" cy="4064213"/>
          </a:xfrm>
        </p:spPr>
      </p:pic>
      <p:sp>
        <p:nvSpPr>
          <p:cNvPr id="11" name="Rectangle 10"/>
          <p:cNvSpPr/>
          <p:nvPr/>
        </p:nvSpPr>
        <p:spPr>
          <a:xfrm>
            <a:off x="0" y="6483350"/>
            <a:ext cx="12192000" cy="365125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-3175"/>
            <a:ext cx="10515600" cy="1325563"/>
          </a:xfrm>
        </p:spPr>
        <p:txBody>
          <a:bodyPr/>
          <a:lstStyle/>
          <a:p>
            <a:r>
              <a:rPr lang="en-US" b="1" dirty="0">
                <a:solidFill>
                  <a:srgbClr val="C00000"/>
                </a:solidFill>
              </a:rPr>
              <a:t>Hardware Overview</a:t>
            </a:r>
            <a:endParaRPr lang="en-GB" b="1" dirty="0">
              <a:solidFill>
                <a:srgbClr val="C00000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496050"/>
            <a:ext cx="2743200" cy="365125"/>
          </a:xfrm>
        </p:spPr>
        <p:txBody>
          <a:bodyPr/>
          <a:lstStyle/>
          <a:p>
            <a:r>
              <a:rPr lang="en-US" b="1" dirty="0">
                <a:solidFill>
                  <a:schemeClr val="bg1"/>
                </a:solidFill>
              </a:rPr>
              <a:t>11/10/2019</a:t>
            </a:r>
            <a:endParaRPr lang="en-GB" b="1" dirty="0">
              <a:solidFill>
                <a:schemeClr val="bg1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496050"/>
            <a:ext cx="4114800" cy="365125"/>
          </a:xfrm>
        </p:spPr>
        <p:txBody>
          <a:bodyPr/>
          <a:lstStyle/>
          <a:p>
            <a:r>
              <a:rPr lang="en-GB" b="1">
                <a:solidFill>
                  <a:schemeClr val="bg1"/>
                </a:solidFill>
              </a:rPr>
              <a:t>L1Topo Status - L1Calo Joint Meeting</a:t>
            </a:r>
            <a:endParaRPr lang="en-GB" b="1" dirty="0">
              <a:solidFill>
                <a:schemeClr val="bg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496050"/>
            <a:ext cx="2743200" cy="365125"/>
          </a:xfrm>
        </p:spPr>
        <p:txBody>
          <a:bodyPr/>
          <a:lstStyle/>
          <a:p>
            <a:fld id="{FC9ADFC6-B43A-42A1-80FE-B69347DDA6A7}" type="slidenum">
              <a:rPr lang="en-GB" b="1" smtClean="0">
                <a:solidFill>
                  <a:schemeClr val="bg1"/>
                </a:solidFill>
              </a:rPr>
              <a:t>2</a:t>
            </a:fld>
            <a:endParaRPr lang="en-GB" b="1" dirty="0">
              <a:solidFill>
                <a:schemeClr val="bg1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40900" y="41668"/>
            <a:ext cx="615144" cy="615144"/>
          </a:xfrm>
          <a:prstGeom prst="rect">
            <a:avLst/>
          </a:prstGeom>
        </p:spPr>
      </p:pic>
      <p:sp>
        <p:nvSpPr>
          <p:cNvPr id="58" name="Content Placeholder 11"/>
          <p:cNvSpPr txBox="1">
            <a:spLocks/>
          </p:cNvSpPr>
          <p:nvPr/>
        </p:nvSpPr>
        <p:spPr>
          <a:xfrm>
            <a:off x="838199" y="1138253"/>
            <a:ext cx="10091057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/>
              <a:t>ATCA board (based on </a:t>
            </a:r>
            <a:r>
              <a:rPr lang="en-GB" dirty="0" err="1"/>
              <a:t>jFEX</a:t>
            </a:r>
            <a:r>
              <a:rPr lang="en-GB" dirty="0"/>
              <a:t> design)</a:t>
            </a:r>
          </a:p>
          <a:p>
            <a:pPr marL="457200" lvl="1" indent="0">
              <a:buNone/>
            </a:pPr>
            <a:endParaRPr lang="en-GB" dirty="0"/>
          </a:p>
          <a:p>
            <a:r>
              <a:rPr lang="en-GB" dirty="0"/>
              <a:t>2 </a:t>
            </a:r>
            <a:r>
              <a:rPr lang="en-GB" dirty="0" err="1"/>
              <a:t>Virtex</a:t>
            </a:r>
            <a:r>
              <a:rPr lang="en-GB" dirty="0"/>
              <a:t> </a:t>
            </a:r>
            <a:r>
              <a:rPr lang="en-GB" dirty="0" err="1"/>
              <a:t>UltrascalePlus</a:t>
            </a:r>
            <a:r>
              <a:rPr lang="en-GB" dirty="0"/>
              <a:t> </a:t>
            </a:r>
          </a:p>
          <a:p>
            <a:pPr marL="457200" lvl="1" indent="0">
              <a:buNone/>
            </a:pPr>
            <a:endParaRPr lang="en-US" dirty="0"/>
          </a:p>
          <a:p>
            <a:pPr lvl="1"/>
            <a:endParaRPr lang="de-DE" dirty="0"/>
          </a:p>
          <a:p>
            <a:pPr marL="0" indent="0">
              <a:buNone/>
            </a:pPr>
            <a:r>
              <a:rPr lang="en-GB" dirty="0"/>
              <a:t>Two iterations</a:t>
            </a:r>
          </a:p>
          <a:p>
            <a:r>
              <a:rPr lang="en-GB" dirty="0"/>
              <a:t>Prototype </a:t>
            </a:r>
            <a:r>
              <a:rPr lang="en-GB" dirty="0">
                <a:sym typeface="Wingdings" panose="05000000000000000000" pitchFamily="2" charset="2"/>
              </a:rPr>
              <a:t>(FDR 01/2019)</a:t>
            </a:r>
          </a:p>
          <a:p>
            <a:r>
              <a:rPr lang="en-GB" dirty="0">
                <a:sym typeface="Wingdings" panose="05000000000000000000" pitchFamily="2" charset="2"/>
              </a:rPr>
              <a:t>Final design presented</a:t>
            </a:r>
            <a:br>
              <a:rPr lang="en-GB" dirty="0">
                <a:sym typeface="Wingdings" panose="05000000000000000000" pitchFamily="2" charset="2"/>
              </a:rPr>
            </a:br>
            <a:r>
              <a:rPr lang="en-GB" dirty="0">
                <a:sym typeface="Wingdings" panose="05000000000000000000" pitchFamily="2" charset="2"/>
              </a:rPr>
              <a:t>at PRR 08/2019</a:t>
            </a:r>
          </a:p>
        </p:txBody>
      </p:sp>
    </p:spTree>
    <p:extLst>
      <p:ext uri="{BB962C8B-B14F-4D97-AF65-F5344CB8AC3E}">
        <p14:creationId xmlns:p14="http://schemas.microsoft.com/office/powerpoint/2010/main" val="17999033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6483350"/>
            <a:ext cx="12192000" cy="365125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-3175"/>
            <a:ext cx="10515600" cy="1325563"/>
          </a:xfrm>
        </p:spPr>
        <p:txBody>
          <a:bodyPr/>
          <a:lstStyle/>
          <a:p>
            <a:r>
              <a:rPr lang="en-US" b="1" dirty="0">
                <a:solidFill>
                  <a:srgbClr val="C00000"/>
                </a:solidFill>
              </a:rPr>
              <a:t>Hardware Overview</a:t>
            </a:r>
            <a:endParaRPr lang="en-GB" b="1" dirty="0">
              <a:solidFill>
                <a:srgbClr val="C00000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496050"/>
            <a:ext cx="2743200" cy="365125"/>
          </a:xfrm>
        </p:spPr>
        <p:txBody>
          <a:bodyPr/>
          <a:lstStyle/>
          <a:p>
            <a:r>
              <a:rPr lang="en-US" b="1">
                <a:solidFill>
                  <a:schemeClr val="bg1"/>
                </a:solidFill>
              </a:rPr>
              <a:t>11/10/2019</a:t>
            </a:r>
            <a:endParaRPr lang="en-GB" b="1" dirty="0">
              <a:solidFill>
                <a:schemeClr val="bg1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496050"/>
            <a:ext cx="4114800" cy="365125"/>
          </a:xfrm>
        </p:spPr>
        <p:txBody>
          <a:bodyPr/>
          <a:lstStyle/>
          <a:p>
            <a:r>
              <a:rPr lang="en-GB" b="1">
                <a:solidFill>
                  <a:schemeClr val="bg1"/>
                </a:solidFill>
              </a:rPr>
              <a:t>L1Topo Status - L1Calo Joint Meeting</a:t>
            </a:r>
            <a:endParaRPr lang="en-GB" b="1" dirty="0">
              <a:solidFill>
                <a:schemeClr val="bg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496050"/>
            <a:ext cx="2743200" cy="365125"/>
          </a:xfrm>
        </p:spPr>
        <p:txBody>
          <a:bodyPr/>
          <a:lstStyle/>
          <a:p>
            <a:fld id="{FC9ADFC6-B43A-42A1-80FE-B69347DDA6A7}" type="slidenum">
              <a:rPr lang="en-GB" b="1" smtClean="0">
                <a:solidFill>
                  <a:schemeClr val="bg1"/>
                </a:solidFill>
              </a:rPr>
              <a:t>3</a:t>
            </a:fld>
            <a:endParaRPr lang="en-GB" b="1" dirty="0">
              <a:solidFill>
                <a:schemeClr val="bg1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40900" y="41668"/>
            <a:ext cx="615144" cy="615144"/>
          </a:xfrm>
          <a:prstGeom prst="rect">
            <a:avLst/>
          </a:prstGeom>
        </p:spPr>
      </p:pic>
      <p:grpSp>
        <p:nvGrpSpPr>
          <p:cNvPr id="3" name="Group 2"/>
          <p:cNvGrpSpPr/>
          <p:nvPr/>
        </p:nvGrpSpPr>
        <p:grpSpPr>
          <a:xfrm>
            <a:off x="6877050" y="1198149"/>
            <a:ext cx="4511990" cy="4619625"/>
            <a:chOff x="7181850" y="1176736"/>
            <a:chExt cx="4511990" cy="4619625"/>
          </a:xfrm>
        </p:grpSpPr>
        <p:sp>
          <p:nvSpPr>
            <p:cNvPr id="14" name="Rectangle 13"/>
            <p:cNvSpPr/>
            <p:nvPr/>
          </p:nvSpPr>
          <p:spPr>
            <a:xfrm>
              <a:off x="7181850" y="1176736"/>
              <a:ext cx="4511990" cy="4619625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800" b="1">
                <a:solidFill>
                  <a:schemeClr val="tx1"/>
                </a:solidFill>
              </a:endParaRPr>
            </a:p>
          </p:txBody>
        </p:sp>
        <p:sp>
          <p:nvSpPr>
            <p:cNvPr id="16" name="Rectangle 15"/>
            <p:cNvSpPr/>
            <p:nvPr/>
          </p:nvSpPr>
          <p:spPr>
            <a:xfrm>
              <a:off x="8203865" y="2510955"/>
              <a:ext cx="936000" cy="661609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100" b="1" dirty="0">
                  <a:solidFill>
                    <a:sysClr val="windowText" lastClr="000000"/>
                  </a:solidFill>
                </a:rPr>
                <a:t>U1 Power Mezzanine</a:t>
              </a:r>
              <a:endParaRPr lang="en-GB" sz="1100" b="1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7" name="Rectangle 16"/>
            <p:cNvSpPr/>
            <p:nvPr/>
          </p:nvSpPr>
          <p:spPr>
            <a:xfrm>
              <a:off x="9729988" y="2510955"/>
              <a:ext cx="936000" cy="661609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100" b="1" dirty="0">
                  <a:solidFill>
                    <a:sysClr val="windowText" lastClr="000000"/>
                  </a:solidFill>
                </a:rPr>
                <a:t>U2 Power Mezzanine</a:t>
              </a:r>
              <a:endParaRPr lang="en-GB" sz="1100" b="1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9" name="Rectangle 18"/>
            <p:cNvSpPr/>
            <p:nvPr/>
          </p:nvSpPr>
          <p:spPr>
            <a:xfrm>
              <a:off x="8906931" y="3277243"/>
              <a:ext cx="1080000" cy="1080000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 err="1">
                  <a:solidFill>
                    <a:schemeClr val="tx1"/>
                  </a:solidFill>
                </a:rPr>
                <a:t>Virtex</a:t>
              </a:r>
              <a:endParaRPr lang="en-US" sz="1200" dirty="0">
                <a:solidFill>
                  <a:schemeClr val="tx1"/>
                </a:solidFill>
              </a:endParaRPr>
            </a:p>
            <a:p>
              <a:pPr algn="ctr"/>
              <a:r>
                <a:rPr lang="en-US" sz="1200" dirty="0" err="1">
                  <a:solidFill>
                    <a:schemeClr val="tx1"/>
                  </a:solidFill>
                </a:rPr>
                <a:t>UltrascalePlus</a:t>
              </a:r>
              <a:r>
                <a:rPr lang="en-US" sz="1200" dirty="0">
                  <a:solidFill>
                    <a:schemeClr val="tx1"/>
                  </a:solidFill>
                </a:rPr>
                <a:t> (U2)</a:t>
              </a:r>
              <a:endParaRPr lang="en-GB" sz="1200" dirty="0">
                <a:solidFill>
                  <a:schemeClr val="tx1"/>
                </a:solidFill>
              </a:endParaRPr>
            </a:p>
          </p:txBody>
        </p:sp>
        <p:sp>
          <p:nvSpPr>
            <p:cNvPr id="21" name="Rectangle 20"/>
            <p:cNvSpPr/>
            <p:nvPr/>
          </p:nvSpPr>
          <p:spPr>
            <a:xfrm>
              <a:off x="8906931" y="1298143"/>
              <a:ext cx="1080000" cy="1080000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 err="1">
                  <a:solidFill>
                    <a:schemeClr val="tx1"/>
                  </a:solidFill>
                </a:rPr>
                <a:t>Virtex</a:t>
              </a:r>
              <a:endParaRPr lang="en-US" sz="1200" dirty="0">
                <a:solidFill>
                  <a:schemeClr val="tx1"/>
                </a:solidFill>
              </a:endParaRPr>
            </a:p>
            <a:p>
              <a:pPr algn="ctr"/>
              <a:r>
                <a:rPr lang="en-US" sz="1200" dirty="0" err="1">
                  <a:solidFill>
                    <a:schemeClr val="tx1"/>
                  </a:solidFill>
                </a:rPr>
                <a:t>UltrascalePlus</a:t>
              </a:r>
              <a:r>
                <a:rPr lang="en-US" sz="1200" dirty="0">
                  <a:solidFill>
                    <a:schemeClr val="tx1"/>
                  </a:solidFill>
                </a:rPr>
                <a:t> (U1)</a:t>
              </a:r>
              <a:endParaRPr lang="en-GB" sz="1200" dirty="0">
                <a:solidFill>
                  <a:schemeClr val="tx1"/>
                </a:solidFill>
              </a:endParaRPr>
            </a:p>
          </p:txBody>
        </p:sp>
        <p:sp>
          <p:nvSpPr>
            <p:cNvPr id="23" name="Rectangle 22"/>
            <p:cNvSpPr/>
            <p:nvPr/>
          </p:nvSpPr>
          <p:spPr>
            <a:xfrm>
              <a:off x="7316772" y="4547303"/>
              <a:ext cx="1476863" cy="1104015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>
                  <a:solidFill>
                    <a:schemeClr val="tx1"/>
                  </a:solidFill>
                </a:rPr>
                <a:t>Control Mezzanine</a:t>
              </a:r>
            </a:p>
          </p:txBody>
        </p:sp>
        <p:sp>
          <p:nvSpPr>
            <p:cNvPr id="24" name="Rectangle 23"/>
            <p:cNvSpPr/>
            <p:nvPr/>
          </p:nvSpPr>
          <p:spPr>
            <a:xfrm>
              <a:off x="9161253" y="4515207"/>
              <a:ext cx="1023652" cy="432436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800" b="1" dirty="0">
                  <a:solidFill>
                    <a:schemeClr val="tx1"/>
                  </a:solidFill>
                </a:rPr>
                <a:t>Board Voltage Level Mezzanine - 1V8</a:t>
              </a:r>
              <a:endParaRPr lang="en-GB" sz="800" b="1" dirty="0">
                <a:solidFill>
                  <a:schemeClr val="tx1"/>
                </a:solidFill>
              </a:endParaRPr>
            </a:p>
          </p:txBody>
        </p:sp>
        <p:grpSp>
          <p:nvGrpSpPr>
            <p:cNvPr id="25" name="Group 24"/>
            <p:cNvGrpSpPr/>
            <p:nvPr/>
          </p:nvGrpSpPr>
          <p:grpSpPr>
            <a:xfrm>
              <a:off x="7911204" y="1341813"/>
              <a:ext cx="658296" cy="992660"/>
              <a:chOff x="6853733" y="786223"/>
              <a:chExt cx="658296" cy="992660"/>
            </a:xfrm>
          </p:grpSpPr>
          <p:sp>
            <p:nvSpPr>
              <p:cNvPr id="52" name="Rectangle 51"/>
              <p:cNvSpPr/>
              <p:nvPr/>
            </p:nvSpPr>
            <p:spPr>
              <a:xfrm>
                <a:off x="6853733" y="786223"/>
                <a:ext cx="288000" cy="288000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800" b="1" dirty="0">
                    <a:solidFill>
                      <a:schemeClr val="tx1"/>
                    </a:solidFill>
                  </a:rPr>
                  <a:t>Rx</a:t>
                </a:r>
                <a:endParaRPr lang="en-GB" sz="800" b="1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53" name="Rectangle 52"/>
              <p:cNvSpPr/>
              <p:nvPr/>
            </p:nvSpPr>
            <p:spPr>
              <a:xfrm>
                <a:off x="6853733" y="1136305"/>
                <a:ext cx="288000" cy="288000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800" b="1" dirty="0">
                    <a:solidFill>
                      <a:schemeClr val="tx1"/>
                    </a:solidFill>
                  </a:rPr>
                  <a:t>Rx</a:t>
                </a:r>
                <a:endParaRPr lang="en-GB" sz="800" b="1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54" name="Rectangle 53"/>
              <p:cNvSpPr/>
              <p:nvPr/>
            </p:nvSpPr>
            <p:spPr>
              <a:xfrm>
                <a:off x="7224029" y="786223"/>
                <a:ext cx="288000" cy="288000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800" b="1" dirty="0">
                    <a:solidFill>
                      <a:schemeClr val="tx1"/>
                    </a:solidFill>
                  </a:rPr>
                  <a:t>Rx</a:t>
                </a:r>
                <a:endParaRPr lang="en-GB" sz="800" b="1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55" name="Rectangle 54"/>
              <p:cNvSpPr/>
              <p:nvPr/>
            </p:nvSpPr>
            <p:spPr>
              <a:xfrm>
                <a:off x="7224029" y="1490883"/>
                <a:ext cx="288000" cy="288000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accent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800" b="1" dirty="0" err="1">
                    <a:solidFill>
                      <a:schemeClr val="tx1"/>
                    </a:solidFill>
                  </a:rPr>
                  <a:t>Tx</a:t>
                </a:r>
                <a:endParaRPr lang="en-GB" sz="800" b="1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56" name="Rectangle 55"/>
              <p:cNvSpPr/>
              <p:nvPr/>
            </p:nvSpPr>
            <p:spPr>
              <a:xfrm>
                <a:off x="7224029" y="1136305"/>
                <a:ext cx="288000" cy="288000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800" b="1" dirty="0">
                    <a:solidFill>
                      <a:schemeClr val="tx1"/>
                    </a:solidFill>
                  </a:rPr>
                  <a:t>Rx</a:t>
                </a:r>
                <a:endParaRPr lang="en-GB" sz="800" b="1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57" name="Rectangle 56"/>
              <p:cNvSpPr/>
              <p:nvPr/>
            </p:nvSpPr>
            <p:spPr>
              <a:xfrm>
                <a:off x="6853733" y="1490883"/>
                <a:ext cx="288000" cy="288000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800" b="1" dirty="0">
                    <a:solidFill>
                      <a:schemeClr val="tx1"/>
                    </a:solidFill>
                  </a:rPr>
                  <a:t>Rx</a:t>
                </a:r>
                <a:endParaRPr lang="en-GB" sz="800" b="1" dirty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26" name="Group 25"/>
            <p:cNvGrpSpPr/>
            <p:nvPr/>
          </p:nvGrpSpPr>
          <p:grpSpPr>
            <a:xfrm>
              <a:off x="10295692" y="1341813"/>
              <a:ext cx="658296" cy="992660"/>
              <a:chOff x="6853733" y="786223"/>
              <a:chExt cx="658296" cy="992660"/>
            </a:xfrm>
          </p:grpSpPr>
          <p:sp>
            <p:nvSpPr>
              <p:cNvPr id="46" name="Rectangle 45"/>
              <p:cNvSpPr/>
              <p:nvPr/>
            </p:nvSpPr>
            <p:spPr>
              <a:xfrm>
                <a:off x="6853733" y="786223"/>
                <a:ext cx="288000" cy="288000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800" b="1" dirty="0">
                    <a:solidFill>
                      <a:schemeClr val="tx1"/>
                    </a:solidFill>
                  </a:rPr>
                  <a:t>Rx</a:t>
                </a:r>
                <a:endParaRPr lang="en-GB" sz="800" b="1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47" name="Rectangle 46"/>
              <p:cNvSpPr/>
              <p:nvPr/>
            </p:nvSpPr>
            <p:spPr>
              <a:xfrm>
                <a:off x="6853733" y="1136305"/>
                <a:ext cx="288000" cy="288000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800" b="1" dirty="0">
                    <a:solidFill>
                      <a:schemeClr val="tx1"/>
                    </a:solidFill>
                  </a:rPr>
                  <a:t>Rx</a:t>
                </a:r>
                <a:endParaRPr lang="en-GB" sz="800" b="1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48" name="Rectangle 47"/>
              <p:cNvSpPr/>
              <p:nvPr/>
            </p:nvSpPr>
            <p:spPr>
              <a:xfrm>
                <a:off x="7224029" y="786223"/>
                <a:ext cx="288000" cy="288000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800" b="1" dirty="0">
                    <a:solidFill>
                      <a:schemeClr val="tx1"/>
                    </a:solidFill>
                  </a:rPr>
                  <a:t>Rx</a:t>
                </a:r>
                <a:endParaRPr lang="en-GB" sz="800" b="1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49" name="Rectangle 48"/>
              <p:cNvSpPr/>
              <p:nvPr/>
            </p:nvSpPr>
            <p:spPr>
              <a:xfrm>
                <a:off x="7224029" y="1490883"/>
                <a:ext cx="288000" cy="288000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accent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800" b="1" dirty="0" err="1">
                    <a:solidFill>
                      <a:schemeClr val="tx1"/>
                    </a:solidFill>
                  </a:rPr>
                  <a:t>Tx</a:t>
                </a:r>
                <a:endParaRPr lang="en-GB" sz="800" b="1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50" name="Rectangle 49"/>
              <p:cNvSpPr/>
              <p:nvPr/>
            </p:nvSpPr>
            <p:spPr>
              <a:xfrm>
                <a:off x="7224029" y="1136305"/>
                <a:ext cx="288000" cy="288000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800" b="1" dirty="0">
                    <a:solidFill>
                      <a:schemeClr val="tx1"/>
                    </a:solidFill>
                  </a:rPr>
                  <a:t>Rx</a:t>
                </a:r>
                <a:endParaRPr lang="en-GB" sz="800" b="1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51" name="Rectangle 50"/>
              <p:cNvSpPr/>
              <p:nvPr/>
            </p:nvSpPr>
            <p:spPr>
              <a:xfrm>
                <a:off x="6853733" y="1490883"/>
                <a:ext cx="288000" cy="288000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800" b="1" dirty="0">
                    <a:solidFill>
                      <a:schemeClr val="tx1"/>
                    </a:solidFill>
                  </a:rPr>
                  <a:t>Rx</a:t>
                </a:r>
                <a:endParaRPr lang="en-GB" sz="800" b="1" dirty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27" name="Group 26"/>
            <p:cNvGrpSpPr/>
            <p:nvPr/>
          </p:nvGrpSpPr>
          <p:grpSpPr>
            <a:xfrm>
              <a:off x="7911204" y="3320913"/>
              <a:ext cx="658296" cy="992660"/>
              <a:chOff x="6853733" y="786223"/>
              <a:chExt cx="658296" cy="992660"/>
            </a:xfrm>
          </p:grpSpPr>
          <p:sp>
            <p:nvSpPr>
              <p:cNvPr id="40" name="Rectangle 39"/>
              <p:cNvSpPr/>
              <p:nvPr/>
            </p:nvSpPr>
            <p:spPr>
              <a:xfrm>
                <a:off x="6853733" y="786223"/>
                <a:ext cx="288000" cy="288000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accent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800" b="1" dirty="0" err="1">
                    <a:solidFill>
                      <a:schemeClr val="tx1"/>
                    </a:solidFill>
                  </a:rPr>
                  <a:t>Tx</a:t>
                </a:r>
                <a:endParaRPr lang="en-GB" sz="800" b="1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41" name="Rectangle 40"/>
              <p:cNvSpPr/>
              <p:nvPr/>
            </p:nvSpPr>
            <p:spPr>
              <a:xfrm>
                <a:off x="6853733" y="1136305"/>
                <a:ext cx="288000" cy="288000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800" b="1" dirty="0">
                    <a:solidFill>
                      <a:schemeClr val="tx1"/>
                    </a:solidFill>
                  </a:rPr>
                  <a:t>Rx</a:t>
                </a:r>
                <a:endParaRPr lang="en-GB" sz="800" b="1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42" name="Rectangle 41"/>
              <p:cNvSpPr/>
              <p:nvPr/>
            </p:nvSpPr>
            <p:spPr>
              <a:xfrm>
                <a:off x="7224029" y="786223"/>
                <a:ext cx="288000" cy="288000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800" b="1" dirty="0">
                    <a:solidFill>
                      <a:schemeClr val="tx1"/>
                    </a:solidFill>
                  </a:rPr>
                  <a:t>Rx</a:t>
                </a:r>
                <a:endParaRPr lang="en-GB" sz="800" b="1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43" name="Rectangle 42"/>
              <p:cNvSpPr/>
              <p:nvPr/>
            </p:nvSpPr>
            <p:spPr>
              <a:xfrm>
                <a:off x="7224029" y="1490883"/>
                <a:ext cx="288000" cy="288000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800" b="1" dirty="0">
                    <a:solidFill>
                      <a:schemeClr val="tx1"/>
                    </a:solidFill>
                  </a:rPr>
                  <a:t>Rx</a:t>
                </a:r>
                <a:endParaRPr lang="en-GB" sz="800" b="1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44" name="Rectangle 43"/>
              <p:cNvSpPr/>
              <p:nvPr/>
            </p:nvSpPr>
            <p:spPr>
              <a:xfrm>
                <a:off x="7224029" y="1136305"/>
                <a:ext cx="288000" cy="288000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800" b="1" dirty="0">
                    <a:solidFill>
                      <a:schemeClr val="tx1"/>
                    </a:solidFill>
                  </a:rPr>
                  <a:t>Rx</a:t>
                </a:r>
                <a:endParaRPr lang="en-GB" sz="800" b="1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45" name="Rectangle 44"/>
              <p:cNvSpPr/>
              <p:nvPr/>
            </p:nvSpPr>
            <p:spPr>
              <a:xfrm>
                <a:off x="6853733" y="1490883"/>
                <a:ext cx="288000" cy="288000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800" b="1" dirty="0">
                    <a:solidFill>
                      <a:schemeClr val="tx1"/>
                    </a:solidFill>
                  </a:rPr>
                  <a:t>Rx</a:t>
                </a:r>
                <a:endParaRPr lang="en-GB" sz="800" b="1" dirty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28" name="Group 27"/>
            <p:cNvGrpSpPr/>
            <p:nvPr/>
          </p:nvGrpSpPr>
          <p:grpSpPr>
            <a:xfrm>
              <a:off x="10295692" y="3320913"/>
              <a:ext cx="658296" cy="992660"/>
              <a:chOff x="6853733" y="786223"/>
              <a:chExt cx="658296" cy="992660"/>
            </a:xfrm>
          </p:grpSpPr>
          <p:sp>
            <p:nvSpPr>
              <p:cNvPr id="34" name="Rectangle 33"/>
              <p:cNvSpPr/>
              <p:nvPr/>
            </p:nvSpPr>
            <p:spPr>
              <a:xfrm>
                <a:off x="6853733" y="786223"/>
                <a:ext cx="288000" cy="288000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accent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800" b="1" dirty="0" err="1">
                    <a:solidFill>
                      <a:schemeClr val="tx1"/>
                    </a:solidFill>
                  </a:rPr>
                  <a:t>Tx</a:t>
                </a:r>
                <a:endParaRPr lang="en-GB" sz="800" b="1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35" name="Rectangle 34"/>
              <p:cNvSpPr/>
              <p:nvPr/>
            </p:nvSpPr>
            <p:spPr>
              <a:xfrm>
                <a:off x="6853733" y="1136305"/>
                <a:ext cx="288000" cy="288000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800" b="1" dirty="0">
                    <a:solidFill>
                      <a:schemeClr val="tx1"/>
                    </a:solidFill>
                  </a:rPr>
                  <a:t>Rx</a:t>
                </a:r>
                <a:endParaRPr lang="en-GB" sz="800" b="1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36" name="Rectangle 35"/>
              <p:cNvSpPr/>
              <p:nvPr/>
            </p:nvSpPr>
            <p:spPr>
              <a:xfrm>
                <a:off x="7224029" y="786223"/>
                <a:ext cx="288000" cy="288000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800" b="1" dirty="0">
                    <a:solidFill>
                      <a:schemeClr val="tx1"/>
                    </a:solidFill>
                  </a:rPr>
                  <a:t>Rx</a:t>
                </a:r>
                <a:endParaRPr lang="en-GB" sz="800" b="1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37" name="Rectangle 36"/>
              <p:cNvSpPr/>
              <p:nvPr/>
            </p:nvSpPr>
            <p:spPr>
              <a:xfrm>
                <a:off x="7224029" y="1490883"/>
                <a:ext cx="288000" cy="288000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800" b="1" dirty="0">
                    <a:solidFill>
                      <a:schemeClr val="tx1"/>
                    </a:solidFill>
                  </a:rPr>
                  <a:t>Rx</a:t>
                </a:r>
                <a:endParaRPr lang="en-GB" sz="800" b="1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38" name="Rectangle 37"/>
              <p:cNvSpPr/>
              <p:nvPr/>
            </p:nvSpPr>
            <p:spPr>
              <a:xfrm>
                <a:off x="7224029" y="1136305"/>
                <a:ext cx="288000" cy="288000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800" b="1" dirty="0">
                    <a:solidFill>
                      <a:schemeClr val="tx1"/>
                    </a:solidFill>
                  </a:rPr>
                  <a:t>Rx</a:t>
                </a:r>
                <a:endParaRPr lang="en-GB" sz="800" b="1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39" name="Rectangle 38"/>
              <p:cNvSpPr/>
              <p:nvPr/>
            </p:nvSpPr>
            <p:spPr>
              <a:xfrm>
                <a:off x="6853733" y="1490883"/>
                <a:ext cx="288000" cy="288000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800" b="1" dirty="0">
                    <a:solidFill>
                      <a:schemeClr val="tx1"/>
                    </a:solidFill>
                  </a:rPr>
                  <a:t>Rx</a:t>
                </a:r>
                <a:endParaRPr lang="en-GB" sz="800" b="1" dirty="0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31" name="Rectangle 30"/>
            <p:cNvSpPr/>
            <p:nvPr/>
          </p:nvSpPr>
          <p:spPr>
            <a:xfrm>
              <a:off x="9160170" y="4909861"/>
              <a:ext cx="1023652" cy="432436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800" b="1" dirty="0">
                  <a:solidFill>
                    <a:schemeClr val="tx1"/>
                  </a:solidFill>
                </a:rPr>
                <a:t>Board Voltage Level Mezzanine - 2V5</a:t>
              </a:r>
              <a:endParaRPr lang="en-GB" sz="800" b="1" dirty="0">
                <a:solidFill>
                  <a:schemeClr val="tx1"/>
                </a:solidFill>
              </a:endParaRPr>
            </a:p>
          </p:txBody>
        </p:sp>
        <p:sp>
          <p:nvSpPr>
            <p:cNvPr id="32" name="Rectangle 31"/>
            <p:cNvSpPr/>
            <p:nvPr/>
          </p:nvSpPr>
          <p:spPr>
            <a:xfrm>
              <a:off x="9161253" y="5306775"/>
              <a:ext cx="1023652" cy="432436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800" b="1" dirty="0">
                  <a:solidFill>
                    <a:schemeClr val="tx1"/>
                  </a:solidFill>
                </a:rPr>
                <a:t>Board Voltage Level Mezzanine - 3V3</a:t>
              </a:r>
              <a:endParaRPr lang="en-GB" sz="800" b="1" dirty="0">
                <a:solidFill>
                  <a:schemeClr val="tx1"/>
                </a:solidFill>
              </a:endParaRPr>
            </a:p>
          </p:txBody>
        </p:sp>
        <p:sp>
          <p:nvSpPr>
            <p:cNvPr id="33" name="Rectangle 32"/>
            <p:cNvSpPr/>
            <p:nvPr/>
          </p:nvSpPr>
          <p:spPr>
            <a:xfrm>
              <a:off x="10508001" y="4782959"/>
              <a:ext cx="924655" cy="596534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00" dirty="0">
                  <a:solidFill>
                    <a:schemeClr val="tx1"/>
                  </a:solidFill>
                </a:rPr>
                <a:t>ATCA Power Interface</a:t>
              </a:r>
              <a:endParaRPr lang="en-GB" sz="1000" dirty="0">
                <a:solidFill>
                  <a:schemeClr val="tx1"/>
                </a:solidFill>
              </a:endParaRPr>
            </a:p>
          </p:txBody>
        </p:sp>
      </p:grpSp>
      <p:sp>
        <p:nvSpPr>
          <p:cNvPr id="58" name="Content Placeholder 11"/>
          <p:cNvSpPr txBox="1">
            <a:spLocks/>
          </p:cNvSpPr>
          <p:nvPr/>
        </p:nvSpPr>
        <p:spPr>
          <a:xfrm>
            <a:off x="838199" y="1138253"/>
            <a:ext cx="10091057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/>
              <a:t>ATCA board (based on </a:t>
            </a:r>
            <a:r>
              <a:rPr lang="en-GB" dirty="0" err="1"/>
              <a:t>jFEX</a:t>
            </a:r>
            <a:r>
              <a:rPr lang="en-GB" dirty="0"/>
              <a:t> design)</a:t>
            </a:r>
          </a:p>
          <a:p>
            <a:pPr lvl="1"/>
            <a:r>
              <a:rPr lang="en-US" dirty="0"/>
              <a:t>Modular design</a:t>
            </a:r>
            <a:endParaRPr lang="en-GB" dirty="0"/>
          </a:p>
          <a:p>
            <a:r>
              <a:rPr lang="en-GB" dirty="0"/>
              <a:t>2 </a:t>
            </a:r>
            <a:r>
              <a:rPr lang="en-GB" dirty="0" err="1"/>
              <a:t>Virtex</a:t>
            </a:r>
            <a:r>
              <a:rPr lang="en-GB" dirty="0"/>
              <a:t> </a:t>
            </a:r>
            <a:r>
              <a:rPr lang="en-GB" dirty="0" err="1"/>
              <a:t>UltrascalePlus</a:t>
            </a:r>
            <a:r>
              <a:rPr lang="en-GB" dirty="0"/>
              <a:t> FPGAs</a:t>
            </a:r>
          </a:p>
          <a:p>
            <a:pPr lvl="1"/>
            <a:r>
              <a:rPr lang="en-US" dirty="0"/>
              <a:t>XCVU9P-2FLGA2577E</a:t>
            </a:r>
            <a:endParaRPr lang="en-GB" dirty="0"/>
          </a:p>
          <a:p>
            <a:pPr lvl="1"/>
            <a:r>
              <a:rPr lang="en-GB" dirty="0"/>
              <a:t>120 MGTs (GTY) per FPGA</a:t>
            </a:r>
          </a:p>
          <a:p>
            <a:pPr lvl="2"/>
            <a:r>
              <a:rPr lang="en-US" dirty="0"/>
              <a:t>118 input </a:t>
            </a:r>
            <a:r>
              <a:rPr lang="en-US" dirty="0" err="1"/>
              <a:t>fibres</a:t>
            </a:r>
            <a:r>
              <a:rPr lang="en-US" dirty="0"/>
              <a:t> per processor FPGA</a:t>
            </a:r>
            <a:endParaRPr lang="en-GB" dirty="0"/>
          </a:p>
          <a:p>
            <a:r>
              <a:rPr lang="en-GB" dirty="0"/>
              <a:t>24 </a:t>
            </a:r>
            <a:r>
              <a:rPr lang="en-GB" dirty="0" err="1"/>
              <a:t>MiniPOD</a:t>
            </a:r>
            <a:r>
              <a:rPr lang="en-GB" dirty="0"/>
              <a:t>: 20 RX + 4 TX</a:t>
            </a:r>
          </a:p>
          <a:p>
            <a:r>
              <a:rPr lang="en-US" dirty="0"/>
              <a:t>Mezzanines</a:t>
            </a:r>
          </a:p>
          <a:p>
            <a:pPr lvl="1"/>
            <a:r>
              <a:rPr lang="en-US" dirty="0"/>
              <a:t>Control &amp; Power</a:t>
            </a:r>
          </a:p>
          <a:p>
            <a:pPr lvl="1"/>
            <a:r>
              <a:rPr lang="en-US" dirty="0"/>
              <a:t>Both compatible with </a:t>
            </a:r>
            <a:r>
              <a:rPr lang="en-US" dirty="0" err="1"/>
              <a:t>jFEX</a:t>
            </a:r>
            <a:r>
              <a:rPr lang="en-US" dirty="0"/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21290733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276814" y="474608"/>
            <a:ext cx="5860786" cy="5755711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0" y="6483350"/>
            <a:ext cx="12192000" cy="365125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-3175"/>
            <a:ext cx="10515600" cy="1325563"/>
          </a:xfrm>
        </p:spPr>
        <p:txBody>
          <a:bodyPr/>
          <a:lstStyle/>
          <a:p>
            <a:r>
              <a:rPr lang="en-US" b="1" dirty="0">
                <a:solidFill>
                  <a:srgbClr val="C00000"/>
                </a:solidFill>
              </a:rPr>
              <a:t>Hardware Overview</a:t>
            </a:r>
            <a:endParaRPr lang="en-GB" b="1" dirty="0">
              <a:solidFill>
                <a:srgbClr val="C00000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496050"/>
            <a:ext cx="2743200" cy="365125"/>
          </a:xfrm>
        </p:spPr>
        <p:txBody>
          <a:bodyPr/>
          <a:lstStyle/>
          <a:p>
            <a:r>
              <a:rPr lang="en-US" b="1" dirty="0">
                <a:solidFill>
                  <a:schemeClr val="bg1"/>
                </a:solidFill>
              </a:rPr>
              <a:t>2020.03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496050"/>
            <a:ext cx="4114800" cy="365125"/>
          </a:xfrm>
        </p:spPr>
        <p:txBody>
          <a:bodyPr/>
          <a:lstStyle/>
          <a:p>
            <a:r>
              <a:rPr lang="en-GB" b="1">
                <a:solidFill>
                  <a:schemeClr val="bg1"/>
                </a:solidFill>
              </a:rPr>
              <a:t>L1Topo Status - L1Calo Joint Meeting</a:t>
            </a:r>
            <a:endParaRPr lang="en-GB" b="1" dirty="0">
              <a:solidFill>
                <a:schemeClr val="bg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496050"/>
            <a:ext cx="2743200" cy="365125"/>
          </a:xfrm>
        </p:spPr>
        <p:txBody>
          <a:bodyPr/>
          <a:lstStyle/>
          <a:p>
            <a:fld id="{FC9ADFC6-B43A-42A1-80FE-B69347DDA6A7}" type="slidenum">
              <a:rPr lang="en-GB" b="1" smtClean="0">
                <a:solidFill>
                  <a:schemeClr val="bg1"/>
                </a:solidFill>
              </a:rPr>
              <a:t>4</a:t>
            </a:fld>
            <a:endParaRPr lang="en-GB" b="1" dirty="0">
              <a:solidFill>
                <a:schemeClr val="bg1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40900" y="41668"/>
            <a:ext cx="615144" cy="615144"/>
          </a:xfrm>
          <a:prstGeom prst="rect">
            <a:avLst/>
          </a:prstGeom>
        </p:spPr>
      </p:pic>
      <p:sp>
        <p:nvSpPr>
          <p:cNvPr id="9" name="Content Placeholder 11"/>
          <p:cNvSpPr>
            <a:spLocks noGrp="1"/>
          </p:cNvSpPr>
          <p:nvPr>
            <p:ph idx="1"/>
          </p:nvPr>
        </p:nvSpPr>
        <p:spPr>
          <a:xfrm>
            <a:off x="838199" y="1138253"/>
            <a:ext cx="10091057" cy="4351338"/>
          </a:xfrm>
        </p:spPr>
        <p:txBody>
          <a:bodyPr>
            <a:normAutofit/>
          </a:bodyPr>
          <a:lstStyle/>
          <a:p>
            <a:r>
              <a:rPr lang="en-GB" dirty="0"/>
              <a:t>ATCA board (based on </a:t>
            </a:r>
            <a:r>
              <a:rPr lang="en-GB" dirty="0" err="1"/>
              <a:t>jFEX</a:t>
            </a:r>
            <a:r>
              <a:rPr lang="en-GB" dirty="0"/>
              <a:t> design)</a:t>
            </a:r>
          </a:p>
          <a:p>
            <a:pPr lvl="1"/>
            <a:r>
              <a:rPr lang="en-US" dirty="0"/>
              <a:t>Modular design</a:t>
            </a:r>
            <a:endParaRPr lang="en-GB" dirty="0"/>
          </a:p>
          <a:p>
            <a:r>
              <a:rPr lang="en-GB" dirty="0"/>
              <a:t>2 </a:t>
            </a:r>
            <a:r>
              <a:rPr lang="en-GB" dirty="0" err="1"/>
              <a:t>Virtex</a:t>
            </a:r>
            <a:r>
              <a:rPr lang="en-GB" dirty="0"/>
              <a:t> </a:t>
            </a:r>
            <a:r>
              <a:rPr lang="en-GB" dirty="0" err="1"/>
              <a:t>UltrascalePlus</a:t>
            </a:r>
            <a:r>
              <a:rPr lang="en-GB" dirty="0"/>
              <a:t> FPGAs</a:t>
            </a:r>
          </a:p>
          <a:p>
            <a:pPr lvl="1"/>
            <a:r>
              <a:rPr lang="en-US" dirty="0"/>
              <a:t>XCVU9P-2FLGA2577E</a:t>
            </a:r>
            <a:endParaRPr lang="en-GB" dirty="0"/>
          </a:p>
          <a:p>
            <a:pPr lvl="1"/>
            <a:r>
              <a:rPr lang="en-GB" dirty="0"/>
              <a:t>120 MGTs (GTY) per FPGA</a:t>
            </a:r>
          </a:p>
          <a:p>
            <a:pPr lvl="2"/>
            <a:r>
              <a:rPr lang="en-US" dirty="0"/>
              <a:t>118 input </a:t>
            </a:r>
            <a:r>
              <a:rPr lang="en-US" dirty="0" err="1"/>
              <a:t>fibres</a:t>
            </a:r>
            <a:r>
              <a:rPr lang="en-US" dirty="0"/>
              <a:t> per processor FPGA</a:t>
            </a:r>
            <a:endParaRPr lang="en-GB" dirty="0"/>
          </a:p>
          <a:p>
            <a:r>
              <a:rPr lang="en-GB" dirty="0"/>
              <a:t>24 </a:t>
            </a:r>
            <a:r>
              <a:rPr lang="en-GB" dirty="0" err="1"/>
              <a:t>MiniPOD</a:t>
            </a:r>
            <a:r>
              <a:rPr lang="en-GB" dirty="0"/>
              <a:t>: 20 RX + 4 TX</a:t>
            </a:r>
          </a:p>
          <a:p>
            <a:r>
              <a:rPr lang="en-US" dirty="0"/>
              <a:t>Mezzanines</a:t>
            </a:r>
          </a:p>
          <a:p>
            <a:pPr lvl="1"/>
            <a:r>
              <a:rPr lang="en-US" dirty="0"/>
              <a:t>Control &amp; Power</a:t>
            </a:r>
          </a:p>
          <a:p>
            <a:pPr lvl="1"/>
            <a:r>
              <a:rPr lang="en-US" dirty="0"/>
              <a:t>Both compatible with </a:t>
            </a:r>
            <a:r>
              <a:rPr lang="en-US" dirty="0" err="1"/>
              <a:t>jFEX</a:t>
            </a:r>
            <a:r>
              <a:rPr lang="en-US" dirty="0"/>
              <a:t>	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838199" y="5418192"/>
            <a:ext cx="102824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C00000"/>
                </a:solidFill>
              </a:rPr>
              <a:t>L1Topo 1</a:t>
            </a:r>
            <a:r>
              <a:rPr lang="en-US" sz="2800" b="1" baseline="30000" dirty="0">
                <a:solidFill>
                  <a:srgbClr val="C00000"/>
                </a:solidFill>
              </a:rPr>
              <a:t>st</a:t>
            </a:r>
            <a:r>
              <a:rPr lang="en-US" sz="2800" b="1" dirty="0">
                <a:solidFill>
                  <a:srgbClr val="C00000"/>
                </a:solidFill>
              </a:rPr>
              <a:t> production module</a:t>
            </a:r>
            <a:br>
              <a:rPr lang="en-US" sz="2800" b="1" dirty="0">
                <a:solidFill>
                  <a:srgbClr val="C00000"/>
                </a:solidFill>
              </a:rPr>
            </a:br>
            <a:r>
              <a:rPr lang="en-US" sz="2800" b="1" dirty="0">
                <a:solidFill>
                  <a:srgbClr val="C00000"/>
                </a:solidFill>
              </a:rPr>
              <a:t>with “new” mezzanine</a:t>
            </a:r>
            <a:endParaRPr lang="en-GB" sz="28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17097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76456D6-460E-40FE-8A43-532D7503D5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Recent</a:t>
            </a:r>
            <a:r>
              <a:rPr lang="de-DE" dirty="0"/>
              <a:t> </a:t>
            </a:r>
            <a:r>
              <a:rPr lang="de-DE" dirty="0" err="1"/>
              <a:t>firmware</a:t>
            </a:r>
            <a:r>
              <a:rPr lang="de-DE" dirty="0"/>
              <a:t> </a:t>
            </a:r>
            <a:r>
              <a:rPr lang="de-DE" dirty="0" err="1"/>
              <a:t>updates</a:t>
            </a:r>
            <a:endParaRPr lang="en-US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D0283596-0090-4280-9566-822F7DCB77B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Controller firmware adapted to new mezzanine</a:t>
            </a:r>
          </a:p>
          <a:p>
            <a:pPr lvl="1"/>
            <a:r>
              <a:rPr lang="en-US" dirty="0"/>
              <a:t>Includes I2C handling for </a:t>
            </a:r>
            <a:r>
              <a:rPr lang="en-US" dirty="0" err="1"/>
              <a:t>Ipbus</a:t>
            </a:r>
            <a:r>
              <a:rPr lang="en-US" dirty="0"/>
              <a:t> readout to OPC server</a:t>
            </a:r>
          </a:p>
          <a:p>
            <a:r>
              <a:rPr lang="en-US" dirty="0"/>
              <a:t>TTC data handling included</a:t>
            </a:r>
          </a:p>
          <a:p>
            <a:pPr lvl="1"/>
            <a:r>
              <a:rPr lang="en-US" dirty="0" err="1"/>
              <a:t>BCReset</a:t>
            </a:r>
            <a:r>
              <a:rPr lang="en-US" dirty="0"/>
              <a:t> and L1Accept forwarded from controller to processors</a:t>
            </a:r>
          </a:p>
          <a:p>
            <a:r>
              <a:rPr lang="en-US" dirty="0"/>
              <a:t>Infrastructure complete, but expect minor trailer format related changes</a:t>
            </a:r>
          </a:p>
          <a:p>
            <a:r>
              <a:rPr lang="en-US" dirty="0"/>
              <a:t>Algorithm firmware status reported in different place </a:t>
            </a:r>
          </a:p>
          <a:p>
            <a:endParaRPr lang="en-US" dirty="0"/>
          </a:p>
          <a:p>
            <a:r>
              <a:rPr lang="en-US" dirty="0"/>
              <a:t>Full integration real-time infrastructure / algorithms / control / readout yet to be accomplished</a:t>
            </a:r>
          </a:p>
          <a:p>
            <a:endParaRPr lang="en-US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5DADF36D-6174-49BC-91DB-A624221FFD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11/10/2019</a:t>
            </a:r>
            <a:endParaRPr lang="en-GB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8ECBA300-8F9F-4B51-AB53-7CE665E3A7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L1Topo Status - L1Calo Joint Meeting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AC52049D-6ABF-44B9-8DFB-AE1FD5B643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F52CDF-3228-4FE2-BA9D-A3D6980EE886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564715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76456D6-460E-40FE-8A43-532D7503D5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Module </a:t>
            </a:r>
            <a:r>
              <a:rPr lang="de-DE" dirty="0" err="1"/>
              <a:t>tests</a:t>
            </a:r>
            <a:endParaRPr lang="en-US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D0283596-0090-4280-9566-822F7DCB77B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production module was stand-alone tested in the home lab</a:t>
            </a:r>
          </a:p>
          <a:p>
            <a:r>
              <a:rPr lang="en-US" dirty="0"/>
              <a:t>Power consumption and ripple fully measured and reported</a:t>
            </a:r>
          </a:p>
          <a:p>
            <a:r>
              <a:rPr lang="en-US" dirty="0"/>
              <a:t>Full </a:t>
            </a:r>
            <a:r>
              <a:rPr lang="en-US" dirty="0" err="1"/>
              <a:t>Ibert</a:t>
            </a:r>
            <a:r>
              <a:rPr lang="en-US" dirty="0"/>
              <a:t> tests of all interfaces at the STF </a:t>
            </a:r>
          </a:p>
          <a:p>
            <a:r>
              <a:rPr lang="de-DE" dirty="0" err="1"/>
              <a:t>Currently</a:t>
            </a:r>
            <a:r>
              <a:rPr lang="de-DE" dirty="0"/>
              <a:t> </a:t>
            </a:r>
            <a:r>
              <a:rPr lang="de-DE" dirty="0" err="1"/>
              <a:t>under</a:t>
            </a:r>
            <a:r>
              <a:rPr lang="de-DE" dirty="0"/>
              <a:t> s</a:t>
            </a:r>
            <a:r>
              <a:rPr lang="en-US" dirty="0" err="1"/>
              <a:t>ystem</a:t>
            </a:r>
            <a:r>
              <a:rPr lang="en-US" dirty="0"/>
              <a:t>-level tests at the STF</a:t>
            </a:r>
          </a:p>
          <a:p>
            <a:pPr lvl="1"/>
            <a:r>
              <a:rPr lang="en-US" dirty="0"/>
              <a:t>Formatted TOB data successfully received from the </a:t>
            </a:r>
            <a:r>
              <a:rPr lang="en-US" dirty="0" err="1"/>
              <a:t>FEXes</a:t>
            </a:r>
            <a:endParaRPr lang="en-US" dirty="0"/>
          </a:p>
          <a:p>
            <a:pPr lvl="1"/>
            <a:r>
              <a:rPr lang="en-US" dirty="0"/>
              <a:t>Spy data now </a:t>
            </a:r>
            <a:r>
              <a:rPr lang="en-US" dirty="0" err="1"/>
              <a:t>BCReset</a:t>
            </a:r>
            <a:r>
              <a:rPr lang="en-US" dirty="0"/>
              <a:t> </a:t>
            </a:r>
            <a:r>
              <a:rPr lang="en-US" dirty="0" err="1"/>
              <a:t>sync’ed</a:t>
            </a:r>
            <a:r>
              <a:rPr lang="en-US" dirty="0"/>
              <a:t> </a:t>
            </a:r>
          </a:p>
          <a:p>
            <a:pPr lvl="1"/>
            <a:r>
              <a:rPr lang="en-US" dirty="0"/>
              <a:t>L1Accept recorded along with real-time data</a:t>
            </a:r>
          </a:p>
          <a:p>
            <a:pPr lvl="1"/>
            <a:r>
              <a:rPr lang="en-US" dirty="0"/>
              <a:t>Trailer handling understood, final agreement required (see below)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5DADF36D-6174-49BC-91DB-A624221FFD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11/10/2019</a:t>
            </a:r>
            <a:endParaRPr lang="en-GB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8ECBA300-8F9F-4B51-AB53-7CE665E3A7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L1Topo Status - L1Calo Joint Meeting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AC52049D-6ABF-44B9-8DFB-AE1FD5B643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F52CDF-3228-4FE2-BA9D-A3D6980EE886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505035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984733E-B4F1-4059-B35E-6A2CD9695B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36525"/>
            <a:ext cx="10515600" cy="942975"/>
          </a:xfrm>
        </p:spPr>
        <p:txBody>
          <a:bodyPr>
            <a:normAutofit/>
          </a:bodyPr>
          <a:lstStyle/>
          <a:p>
            <a:r>
              <a:rPr lang="de-DE" sz="3600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A </a:t>
            </a:r>
            <a:r>
              <a:rPr lang="de-DE" sz="3600" dirty="0" err="1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few</a:t>
            </a:r>
            <a:r>
              <a:rPr lang="de-DE" sz="3600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de-DE" sz="3600" dirty="0" err="1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recent</a:t>
            </a:r>
            <a:r>
              <a:rPr lang="de-DE" sz="3600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de-DE" sz="3600" dirty="0" err="1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results</a:t>
            </a:r>
            <a:r>
              <a:rPr lang="de-DE" sz="3600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on link </a:t>
            </a:r>
            <a:r>
              <a:rPr lang="de-DE" sz="3600" dirty="0" err="1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data</a:t>
            </a:r>
            <a:r>
              <a:rPr lang="de-DE" sz="3600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de-DE" sz="3600" dirty="0" err="1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integrity</a:t>
            </a:r>
            <a:endParaRPr lang="en-US" sz="3600" dirty="0">
              <a:solidFill>
                <a:srgbClr val="C0000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497D2137-2DD2-4CF1-98C6-7DDE27C58C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5600" y="1320800"/>
            <a:ext cx="11531600" cy="517207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de-DE" sz="2200" dirty="0" err="1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While</a:t>
            </a:r>
            <a:r>
              <a:rPr lang="de-DE" sz="220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de-DE" sz="2200" dirty="0" err="1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most</a:t>
            </a:r>
            <a:r>
              <a:rPr lang="de-DE" sz="220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de-DE" sz="2200" dirty="0" err="1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of</a:t>
            </a:r>
            <a:r>
              <a:rPr lang="de-DE" sz="220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de-DE" sz="2200" dirty="0" err="1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the</a:t>
            </a:r>
            <a:r>
              <a:rPr lang="de-DE" sz="220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de-DE" sz="2200" dirty="0" err="1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tests</a:t>
            </a:r>
            <a:r>
              <a:rPr lang="de-DE" sz="220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de-DE" sz="2200" dirty="0" err="1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were</a:t>
            </a:r>
            <a:r>
              <a:rPr lang="de-DE" sz="220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de-DE" sz="2200" dirty="0" err="1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made</a:t>
            </a:r>
            <a:r>
              <a:rPr lang="de-DE" sz="220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last </a:t>
            </a:r>
            <a:r>
              <a:rPr lang="de-DE" sz="2200" dirty="0" err="1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year</a:t>
            </a:r>
            <a:r>
              <a:rPr lang="de-DE" sz="220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, and </a:t>
            </a:r>
            <a:r>
              <a:rPr lang="de-DE" sz="2200" dirty="0" err="1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results</a:t>
            </a:r>
            <a:r>
              <a:rPr lang="de-DE" sz="220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de-DE" sz="2200" dirty="0" err="1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have</a:t>
            </a:r>
            <a:r>
              <a:rPr lang="de-DE" sz="220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de-DE" sz="2200" dirty="0" err="1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been</a:t>
            </a:r>
            <a:r>
              <a:rPr lang="de-DE" sz="220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de-DE" sz="2200" dirty="0" err="1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reported</a:t>
            </a:r>
            <a:r>
              <a:rPr lang="de-DE" sz="220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, </a:t>
            </a:r>
            <a:r>
              <a:rPr lang="de-DE" sz="2200" dirty="0" err="1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we</a:t>
            </a:r>
            <a:r>
              <a:rPr lang="de-DE" sz="220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de-DE" sz="2200" dirty="0" err="1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did</a:t>
            </a:r>
            <a:r>
              <a:rPr lang="de-DE" sz="220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de-DE" sz="2200" dirty="0" err="1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dig</a:t>
            </a:r>
            <a:r>
              <a:rPr lang="de-DE" sz="220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de-DE" sz="2200" dirty="0" err="1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deeper</a:t>
            </a:r>
            <a:r>
              <a:rPr lang="de-DE" sz="220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on a </a:t>
            </a:r>
            <a:r>
              <a:rPr lang="de-DE" sz="2200" dirty="0" err="1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few</a:t>
            </a:r>
            <a:r>
              <a:rPr lang="de-DE" sz="220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de-DE" sz="2200" dirty="0" err="1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issues</a:t>
            </a:r>
            <a:r>
              <a:rPr lang="de-DE" sz="220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de-DE" sz="2200" dirty="0" err="1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recently</a:t>
            </a:r>
            <a:r>
              <a:rPr lang="de-DE" sz="220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:</a:t>
            </a:r>
          </a:p>
          <a:p>
            <a:pPr marL="0" indent="0">
              <a:buNone/>
            </a:pPr>
            <a:r>
              <a:rPr lang="de-DE" sz="220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Timing </a:t>
            </a:r>
            <a:r>
              <a:rPr lang="de-DE" sz="2200" dirty="0" err="1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data</a:t>
            </a:r>
            <a:r>
              <a:rPr lang="de-DE" sz="220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de-DE" sz="2200" dirty="0" err="1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reception</a:t>
            </a:r>
            <a:r>
              <a:rPr lang="de-DE" sz="220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de-DE" sz="2200" dirty="0" err="1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from</a:t>
            </a:r>
            <a:r>
              <a:rPr lang="de-DE" sz="220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de-DE" sz="2200" dirty="0" err="1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the</a:t>
            </a:r>
            <a:r>
              <a:rPr lang="de-DE" sz="220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backplane (</a:t>
            </a:r>
            <a:r>
              <a:rPr lang="de-DE" sz="2200" dirty="0" err="1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detailed</a:t>
            </a:r>
            <a:r>
              <a:rPr lang="de-DE" sz="220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de-DE" sz="2200" dirty="0" err="1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measurements</a:t>
            </a:r>
            <a:r>
              <a:rPr lang="de-DE" sz="220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de-DE" sz="2200" dirty="0" err="1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actually</a:t>
            </a:r>
            <a:r>
              <a:rPr lang="de-DE" sz="220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de-DE" sz="2200" dirty="0" err="1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made</a:t>
            </a:r>
            <a:r>
              <a:rPr lang="de-DE" sz="220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on </a:t>
            </a:r>
            <a:r>
              <a:rPr lang="de-DE" sz="2200" dirty="0" err="1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jFEX</a:t>
            </a:r>
            <a:r>
              <a:rPr lang="de-DE" sz="220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, but </a:t>
            </a:r>
            <a:r>
              <a:rPr lang="de-DE" sz="2200" dirty="0" err="1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Topo</a:t>
            </a:r>
            <a:r>
              <a:rPr lang="de-DE" sz="220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de-DE" sz="2200" dirty="0" err="1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affected</a:t>
            </a:r>
            <a:r>
              <a:rPr lang="de-DE" sz="220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just </a:t>
            </a:r>
            <a:r>
              <a:rPr lang="de-DE" sz="2200" dirty="0" err="1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the</a:t>
            </a:r>
            <a:r>
              <a:rPr lang="de-DE" sz="220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same):</a:t>
            </a:r>
          </a:p>
          <a:p>
            <a:r>
              <a:rPr lang="de-DE" sz="220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FTM </a:t>
            </a:r>
            <a:r>
              <a:rPr lang="de-DE" sz="2200" dirty="0" err="1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shown</a:t>
            </a:r>
            <a:r>
              <a:rPr lang="de-DE" sz="220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de-DE" sz="2200" dirty="0" err="1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to</a:t>
            </a:r>
            <a:r>
              <a:rPr lang="de-DE" sz="220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lack </a:t>
            </a:r>
            <a:r>
              <a:rPr lang="de-DE" sz="2200" dirty="0" err="1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pre-emphasis</a:t>
            </a:r>
            <a:r>
              <a:rPr lang="de-DE" sz="220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de-DE" sz="2200" dirty="0" err="1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from</a:t>
            </a:r>
            <a:r>
              <a:rPr lang="de-DE" sz="220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de-DE" sz="2200" dirty="0" err="1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fanout</a:t>
            </a:r>
            <a:r>
              <a:rPr lang="de-DE" sz="220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de-DE" sz="2200" dirty="0" err="1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drivers</a:t>
            </a:r>
            <a:r>
              <a:rPr lang="de-DE" sz="220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, </a:t>
            </a:r>
            <a:r>
              <a:rPr lang="de-DE" sz="2200" dirty="0" err="1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resulting</a:t>
            </a:r>
            <a:r>
              <a:rPr lang="de-DE" sz="220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in </a:t>
            </a:r>
            <a:r>
              <a:rPr lang="de-DE" sz="2200" dirty="0" err="1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bad</a:t>
            </a:r>
            <a:r>
              <a:rPr lang="de-DE" sz="220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de-DE" sz="2200" dirty="0" err="1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eyes</a:t>
            </a:r>
            <a:endParaRPr lang="de-DE" sz="2200" dirty="0">
              <a:solidFill>
                <a:srgbClr val="00206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r>
              <a:rPr lang="de-DE" sz="220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Hub-</a:t>
            </a:r>
            <a:r>
              <a:rPr lang="de-DE" sz="2200" dirty="0" err="1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driven</a:t>
            </a:r>
            <a:r>
              <a:rPr lang="de-DE" sz="220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de-DE" sz="2200" dirty="0" err="1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lines</a:t>
            </a:r>
            <a:r>
              <a:rPr lang="de-DE" sz="220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de-DE" sz="2200" dirty="0" err="1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yield</a:t>
            </a:r>
            <a:r>
              <a:rPr lang="de-DE" sz="220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de-DE" sz="2200" dirty="0" err="1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good</a:t>
            </a:r>
            <a:r>
              <a:rPr lang="de-DE" sz="220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de-DE" sz="2200" dirty="0" err="1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data</a:t>
            </a:r>
            <a:r>
              <a:rPr lang="de-DE" sz="220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de-DE" sz="2200" dirty="0" err="1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eyes</a:t>
            </a:r>
            <a:endParaRPr lang="de-DE" sz="2200" dirty="0">
              <a:solidFill>
                <a:srgbClr val="00206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0" indent="0">
              <a:buNone/>
            </a:pPr>
            <a:r>
              <a:rPr lang="de-DE" sz="220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MGT </a:t>
            </a:r>
            <a:r>
              <a:rPr lang="de-DE" sz="2200" dirty="0" err="1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transmitter</a:t>
            </a:r>
            <a:r>
              <a:rPr lang="de-DE" sz="220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de-DE" sz="2200" dirty="0" err="1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signals</a:t>
            </a:r>
            <a:r>
              <a:rPr lang="de-DE" sz="220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de-DE" sz="2200" dirty="0" err="1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into</a:t>
            </a:r>
            <a:r>
              <a:rPr lang="de-DE" sz="220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de-DE" sz="2200" dirty="0" err="1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MiniPODs</a:t>
            </a:r>
            <a:r>
              <a:rPr lang="de-DE" sz="220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de-DE" sz="2200" dirty="0" err="1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been</a:t>
            </a:r>
            <a:r>
              <a:rPr lang="de-DE" sz="220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de-DE" sz="2200" dirty="0" err="1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measured</a:t>
            </a:r>
            <a:r>
              <a:rPr lang="de-DE" sz="220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de-DE" sz="2200" dirty="0" err="1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again</a:t>
            </a:r>
            <a:r>
              <a:rPr lang="de-DE" sz="220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</a:p>
          <a:p>
            <a:pPr marL="0" indent="0">
              <a:buNone/>
            </a:pPr>
            <a:endParaRPr lang="de-DE" sz="2200" dirty="0">
              <a:solidFill>
                <a:srgbClr val="00206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0" indent="0">
              <a:buNone/>
            </a:pPr>
            <a:r>
              <a:rPr lang="de-DE" sz="220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….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B380F581-BBBD-4D8A-A0BC-7F49DFB055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Uli Schäfer</a:t>
            </a:r>
            <a:endParaRPr lang="en-GB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91F873FF-A45B-4BAF-9B5E-0F912C9ABB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53D35-BD20-4004-8DB1-FBDB51E0F407}" type="slidenum">
              <a:rPr lang="en-GB" smtClean="0"/>
              <a:pPr/>
              <a:t>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5429397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984733E-B4F1-4059-B35E-6A2CD9695B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36525"/>
            <a:ext cx="10515600" cy="942975"/>
          </a:xfrm>
        </p:spPr>
        <p:txBody>
          <a:bodyPr>
            <a:normAutofit/>
          </a:bodyPr>
          <a:lstStyle/>
          <a:p>
            <a:r>
              <a:rPr lang="de-DE" sz="3600" dirty="0" err="1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Ongoing</a:t>
            </a:r>
            <a:r>
              <a:rPr lang="de-DE" sz="3600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de-DE" sz="3600" dirty="0" err="1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discussions</a:t>
            </a:r>
            <a:r>
              <a:rPr lang="de-DE" sz="3600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on TOB </a:t>
            </a:r>
            <a:r>
              <a:rPr lang="de-DE" sz="3600" dirty="0" err="1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data</a:t>
            </a:r>
            <a:r>
              <a:rPr lang="de-DE" sz="3600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de-DE" sz="3600" dirty="0" err="1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formats</a:t>
            </a:r>
            <a:endParaRPr lang="en-US" sz="3600" dirty="0">
              <a:solidFill>
                <a:srgbClr val="C0000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497D2137-2DD2-4CF1-98C6-7DDE27C58C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5600" y="1320800"/>
            <a:ext cx="11531600" cy="5172075"/>
          </a:xfrm>
        </p:spPr>
        <p:txBody>
          <a:bodyPr>
            <a:noAutofit/>
          </a:bodyPr>
          <a:lstStyle/>
          <a:p>
            <a:endParaRPr lang="en-US" sz="2200" dirty="0">
              <a:solidFill>
                <a:srgbClr val="00206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r>
              <a:rPr lang="en-US" sz="220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Discussion on optimal CRC scheme (Jira)</a:t>
            </a:r>
            <a:endParaRPr lang="de-DE" sz="2200" dirty="0">
              <a:solidFill>
                <a:srgbClr val="00206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r>
              <a:rPr lang="en-US" sz="220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Request to add BCR bit to trailer of FEX TOBs</a:t>
            </a:r>
          </a:p>
          <a:p>
            <a:r>
              <a:rPr lang="en-US" sz="2200" dirty="0" err="1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jFEX</a:t>
            </a:r>
            <a:r>
              <a:rPr lang="en-US" sz="220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requested some of the "reserved“ bits in trailer for overflow indication</a:t>
            </a:r>
          </a:p>
          <a:p>
            <a:pPr marL="0" indent="0">
              <a:buNone/>
            </a:pPr>
            <a:endParaRPr lang="de-DE" sz="2200" dirty="0">
              <a:solidFill>
                <a:srgbClr val="00206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B380F581-BBBD-4D8A-A0BC-7F49DFB055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Uli Schäfer</a:t>
            </a:r>
            <a:endParaRPr lang="en-GB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91F873FF-A45B-4BAF-9B5E-0F912C9ABB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53D35-BD20-4004-8DB1-FBDB51E0F407}" type="slidenum">
              <a:rPr lang="en-GB" smtClean="0"/>
              <a:pPr/>
              <a:t>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5197582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984733E-B4F1-4059-B35E-6A2CD9695B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36525"/>
            <a:ext cx="10515600" cy="942975"/>
          </a:xfrm>
        </p:spPr>
        <p:txBody>
          <a:bodyPr>
            <a:normAutofit/>
          </a:bodyPr>
          <a:lstStyle/>
          <a:p>
            <a:r>
              <a:rPr lang="de-DE" sz="3600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Plans</a:t>
            </a:r>
            <a:endParaRPr lang="en-US" sz="3600" dirty="0">
              <a:solidFill>
                <a:srgbClr val="C0000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497D2137-2DD2-4CF1-98C6-7DDE27C58C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5600" y="1320800"/>
            <a:ext cx="11531600" cy="517207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de-DE" sz="2200" dirty="0" err="1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Adapt</a:t>
            </a:r>
            <a:r>
              <a:rPr lang="de-DE" sz="220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de-DE" sz="2200" dirty="0" err="1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IPbus</a:t>
            </a:r>
            <a:r>
              <a:rPr lang="de-DE" sz="220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de-DE" sz="2200" dirty="0" err="1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register</a:t>
            </a:r>
            <a:r>
              <a:rPr lang="de-DE" sz="220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de-DE" sz="2200" dirty="0" err="1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map</a:t>
            </a:r>
            <a:r>
              <a:rPr lang="de-DE" sz="220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de-DE" sz="2200" dirty="0" err="1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to</a:t>
            </a:r>
            <a:r>
              <a:rPr lang="de-DE" sz="220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de-DE" sz="2200" dirty="0" err="1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common</a:t>
            </a:r>
            <a:r>
              <a:rPr lang="de-DE" sz="220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L1Topo/</a:t>
            </a:r>
            <a:r>
              <a:rPr lang="de-DE" sz="2200" dirty="0" err="1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jFEX</a:t>
            </a:r>
            <a:r>
              <a:rPr lang="de-DE" sz="220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de-DE" sz="2200" dirty="0" err="1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scheme</a:t>
            </a:r>
            <a:endParaRPr lang="de-DE" sz="2200" dirty="0">
              <a:solidFill>
                <a:srgbClr val="00206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0" indent="0">
              <a:buNone/>
            </a:pPr>
            <a:r>
              <a:rPr lang="de-DE" sz="220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And </a:t>
            </a:r>
            <a:r>
              <a:rPr lang="de-DE" sz="2200" dirty="0" err="1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finally</a:t>
            </a:r>
            <a:r>
              <a:rPr lang="de-DE" sz="220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…</a:t>
            </a:r>
          </a:p>
          <a:p>
            <a:pPr marL="0" indent="0">
              <a:buNone/>
            </a:pPr>
            <a:r>
              <a:rPr lang="de-DE" sz="2200" dirty="0" err="1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Full</a:t>
            </a:r>
            <a:r>
              <a:rPr lang="de-DE" sz="220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de-DE" sz="2200" dirty="0" err="1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integration</a:t>
            </a:r>
            <a:r>
              <a:rPr lang="de-DE" sz="220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de-DE" sz="2200" dirty="0" err="1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of</a:t>
            </a:r>
            <a:r>
              <a:rPr lang="de-DE" sz="220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all </a:t>
            </a:r>
            <a:r>
              <a:rPr lang="de-DE" sz="2200" dirty="0" err="1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firmware</a:t>
            </a:r>
            <a:r>
              <a:rPr lang="de-DE" sz="220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de-DE" sz="2200" dirty="0" err="1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components</a:t>
            </a:r>
            <a:r>
              <a:rPr lang="de-DE" sz="220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de-DE" sz="2200" dirty="0" err="1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including</a:t>
            </a:r>
            <a:r>
              <a:rPr lang="de-DE" sz="220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de-DE" sz="2200" dirty="0" err="1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readout</a:t>
            </a:r>
            <a:endParaRPr lang="de-DE" sz="2200" dirty="0">
              <a:solidFill>
                <a:srgbClr val="00206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0" indent="0">
              <a:buNone/>
            </a:pPr>
            <a:endParaRPr lang="de-DE" sz="2200" dirty="0">
              <a:solidFill>
                <a:srgbClr val="00206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0" indent="0">
              <a:buNone/>
            </a:pPr>
            <a:r>
              <a:rPr lang="de-DE" sz="220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Note: </a:t>
            </a:r>
            <a:r>
              <a:rPr lang="de-DE" sz="2200" dirty="0" err="1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timing</a:t>
            </a:r>
            <a:r>
              <a:rPr lang="de-DE" sz="220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de-DE" sz="2200" dirty="0" err="1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closure</a:t>
            </a:r>
            <a:r>
              <a:rPr lang="de-DE" sz="220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de-DE" sz="2200" dirty="0" err="1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is</a:t>
            </a:r>
            <a:r>
              <a:rPr lang="de-DE" sz="220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 </a:t>
            </a:r>
            <a:r>
              <a:rPr lang="de-DE" sz="2200" dirty="0" err="1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expected</a:t>
            </a:r>
            <a:r>
              <a:rPr lang="de-DE" sz="220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de-DE" sz="2200" dirty="0" err="1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to</a:t>
            </a:r>
            <a:r>
              <a:rPr lang="de-DE" sz="220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de-DE" sz="2200" dirty="0" err="1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require</a:t>
            </a:r>
            <a:r>
              <a:rPr lang="de-DE" sz="220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de-DE" sz="2200" dirty="0" err="1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quite</a:t>
            </a:r>
            <a:r>
              <a:rPr lang="de-DE" sz="220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de-DE" sz="2200" dirty="0" err="1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some</a:t>
            </a:r>
            <a:r>
              <a:rPr lang="de-DE" sz="220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de-DE" sz="2200" dirty="0" err="1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effort</a:t>
            </a:r>
            <a:r>
              <a:rPr lang="de-DE" sz="220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:</a:t>
            </a:r>
          </a:p>
          <a:p>
            <a:pPr marL="0" indent="0">
              <a:buNone/>
            </a:pPr>
            <a:endParaRPr lang="de-DE" sz="2200" dirty="0">
              <a:solidFill>
                <a:srgbClr val="00206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0" indent="0">
              <a:buNone/>
            </a:pPr>
            <a:r>
              <a:rPr lang="de-DE" sz="220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Super </a:t>
            </a:r>
            <a:r>
              <a:rPr lang="de-DE" sz="2200" dirty="0" err="1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logic</a:t>
            </a:r>
            <a:r>
              <a:rPr lang="de-DE" sz="220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de-DE" sz="2200" dirty="0" err="1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region</a:t>
            </a:r>
            <a:r>
              <a:rPr lang="de-DE" sz="220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de-DE" sz="2200" dirty="0" err="1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crossing</a:t>
            </a:r>
            <a:r>
              <a:rPr lang="de-DE" sz="220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de-DE" sz="2200" dirty="0" err="1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might</a:t>
            </a:r>
            <a:r>
              <a:rPr lang="de-DE" sz="220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still </a:t>
            </a:r>
            <a:r>
              <a:rPr lang="de-DE" sz="2200" dirty="0" err="1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require</a:t>
            </a:r>
            <a:r>
              <a:rPr lang="de-DE" sz="220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de-DE" sz="2200" dirty="0" err="1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quite</a:t>
            </a:r>
            <a:r>
              <a:rPr lang="de-DE" sz="220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de-DE" sz="2200" dirty="0" err="1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some</a:t>
            </a:r>
            <a:r>
              <a:rPr lang="de-DE" sz="220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massaging !!! </a:t>
            </a:r>
          </a:p>
          <a:p>
            <a:pPr marL="0" indent="0">
              <a:buNone/>
            </a:pPr>
            <a:endParaRPr lang="de-DE" sz="2200" dirty="0">
              <a:solidFill>
                <a:srgbClr val="00206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B380F581-BBBD-4D8A-A0BC-7F49DFB055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Uli Schäfer</a:t>
            </a:r>
            <a:endParaRPr lang="en-GB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91F873FF-A45B-4BAF-9B5E-0F912C9ABB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53D35-BD20-4004-8DB1-FBDB51E0F407}" type="slidenum">
              <a:rPr lang="en-GB" smtClean="0"/>
              <a:pPr/>
              <a:t>9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5901183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550</Words>
  <Application>Microsoft Office PowerPoint</Application>
  <PresentationFormat>Breitbild</PresentationFormat>
  <Paragraphs>136</Paragraphs>
  <Slides>9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9</vt:i4>
      </vt:variant>
    </vt:vector>
  </HeadingPairs>
  <TitlesOfParts>
    <vt:vector size="14" baseType="lpstr">
      <vt:lpstr>Arial</vt:lpstr>
      <vt:lpstr>Calibri</vt:lpstr>
      <vt:lpstr>Calibri Light</vt:lpstr>
      <vt:lpstr>Verdana</vt:lpstr>
      <vt:lpstr>Office Theme</vt:lpstr>
      <vt:lpstr>Status L1Topo</vt:lpstr>
      <vt:lpstr>Hardware Overview</vt:lpstr>
      <vt:lpstr>Hardware Overview</vt:lpstr>
      <vt:lpstr>Hardware Overview</vt:lpstr>
      <vt:lpstr>Recent firmware updates</vt:lpstr>
      <vt:lpstr>Module tests</vt:lpstr>
      <vt:lpstr>A few recent results on link data integrity</vt:lpstr>
      <vt:lpstr>Ongoing discussions on TOB data formats</vt:lpstr>
      <vt:lpstr>Plans</vt:lpstr>
    </vt:vector>
  </TitlesOfParts>
  <Company>CERN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Topo Phase-I</dc:title>
  <dc:creator>Julio Vieira De Souza</dc:creator>
  <cp:lastModifiedBy>Schäfer, Dr. Ulrich</cp:lastModifiedBy>
  <cp:revision>130</cp:revision>
  <dcterms:created xsi:type="dcterms:W3CDTF">2018-10-04T15:25:25Z</dcterms:created>
  <dcterms:modified xsi:type="dcterms:W3CDTF">2020-03-10T16:30:31Z</dcterms:modified>
</cp:coreProperties>
</file>