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91" r:id="rId2"/>
    <p:sldId id="289" r:id="rId3"/>
    <p:sldId id="292" r:id="rId4"/>
    <p:sldId id="290" r:id="rId5"/>
  </p:sldIdLst>
  <p:sldSz cx="9144000" cy="6858000" type="screen4x3"/>
  <p:notesSz cx="67833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äfer, Dr. Ulrich" initials="SDU" lastIdx="0" clrIdx="0">
    <p:extLst>
      <p:ext uri="{19B8F6BF-5375-455C-9EA6-DF929625EA0E}">
        <p15:presenceInfo xmlns:p15="http://schemas.microsoft.com/office/powerpoint/2012/main" userId="S-1-5-21-1997477047-1508330638-219632125-3607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FC44"/>
    <a:srgbClr val="FF9966"/>
    <a:srgbClr val="07B97E"/>
    <a:srgbClr val="D703DC"/>
    <a:srgbClr val="FF9900"/>
    <a:srgbClr val="0CB428"/>
    <a:srgbClr val="F181D1"/>
    <a:srgbClr val="8CE6A1"/>
    <a:srgbClr val="0F01B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5" autoAdjust="0"/>
    <p:restoredTop sz="94683" autoAdjust="0"/>
  </p:normalViewPr>
  <p:slideViewPr>
    <p:cSldViewPr>
      <p:cViewPr varScale="1">
        <p:scale>
          <a:sx n="62" d="100"/>
          <a:sy n="62" d="100"/>
        </p:scale>
        <p:origin x="50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27"/>
        <p:guide pos="21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1865" y="2"/>
            <a:ext cx="2939943" cy="496253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12/03/2020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2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1865" y="9428802"/>
            <a:ext cx="2939943" cy="49625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2353" y="3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12.03.2020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6125"/>
            <a:ext cx="4959350" cy="37195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58" tIns="45279" rIns="90558" bIns="45279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8339" y="4715156"/>
            <a:ext cx="5426710" cy="4466987"/>
          </a:xfrm>
          <a:prstGeom prst="rect">
            <a:avLst/>
          </a:prstGeom>
        </p:spPr>
        <p:txBody>
          <a:bodyPr vert="horz" lIns="90558" tIns="45279" rIns="90558" bIns="45279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2353" y="9428585"/>
            <a:ext cx="2939468" cy="496332"/>
          </a:xfrm>
          <a:prstGeom prst="rect">
            <a:avLst/>
          </a:prstGeom>
        </p:spPr>
        <p:txBody>
          <a:bodyPr vert="horz" lIns="90558" tIns="45279" rIns="90558" bIns="45279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AE605A-3A9D-4C52-88DD-F50E95BB4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Referring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Julian‘s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:</a:t>
            </a:r>
            <a:endParaRPr lang="en-US" dirty="0"/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FFAFD5D-5B78-4784-A288-F2D6E6B410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44" y="785813"/>
            <a:ext cx="7675713" cy="5715000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922194-B14E-4906-A7D9-E56601524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7AAB34-392A-4295-8688-DE05471BC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44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489DA-F264-466E-A493-75E8C740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fFEX</a:t>
            </a:r>
            <a:r>
              <a:rPr lang="de-DE" dirty="0"/>
              <a:t> – </a:t>
            </a:r>
            <a:r>
              <a:rPr lang="de-DE" dirty="0" err="1"/>
              <a:t>towards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specs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0A0A109-AB10-4009-BA09-0B1AC95625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Some initial discussions last year (Arno)</a:t>
                </a:r>
              </a:p>
              <a:p>
                <a:r>
                  <a:rPr lang="en-US" dirty="0"/>
                  <a:t>25(.78125 ?) Gbps, 64/67 encoding, 246 links per side.</a:t>
                </a:r>
              </a:p>
              <a:p>
                <a:r>
                  <a:rPr lang="en-US" dirty="0"/>
                  <a:t>Includes 100% duplication at source</a:t>
                </a:r>
              </a:p>
              <a:p>
                <a:pPr lvl="1"/>
                <a:r>
                  <a:rPr lang="en-US" dirty="0"/>
                  <a:t>Go for phi quadrant per processor FPGA |</a:t>
                </a:r>
                <a:r>
                  <a:rPr lang="el-GR" dirty="0"/>
                  <a:t>η</a:t>
                </a:r>
                <a:r>
                  <a:rPr lang="de-DE" dirty="0"/>
                  <a:t>| &gt; 2.2</a:t>
                </a:r>
                <a:endParaRPr lang="en-US" dirty="0"/>
              </a:p>
              <a:p>
                <a:pPr lvl="1"/>
                <a:r>
                  <a:rPr lang="en-US" dirty="0"/>
                  <a:t>Core of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dirty="0"/>
                  <a:t> and a jet environment of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That’s what we have on </a:t>
                </a:r>
                <a:r>
                  <a:rPr lang="en-US" dirty="0" err="1"/>
                  <a:t>jFEX</a:t>
                </a:r>
                <a:endParaRPr lang="en-US" dirty="0"/>
              </a:p>
              <a:p>
                <a:pPr lvl="1"/>
                <a:r>
                  <a:rPr lang="en-US" dirty="0"/>
                  <a:t>Same lateral granularity for e and j algos: ~ .1 in </a:t>
                </a:r>
                <a:r>
                  <a:rPr lang="el-GR" dirty="0"/>
                  <a:t>η</a:t>
                </a:r>
                <a:r>
                  <a:rPr lang="de-DE" dirty="0"/>
                  <a:t>,</a:t>
                </a:r>
                <a:r>
                  <a:rPr lang="el-GR" dirty="0"/>
                  <a:t>φ</a:t>
                </a:r>
                <a:endParaRPr lang="en-US" dirty="0"/>
              </a:p>
              <a:p>
                <a:r>
                  <a:rPr lang="en-US" dirty="0"/>
                  <a:t>Initial attempt to map the two detector sides to modules</a:t>
                </a:r>
              </a:p>
              <a:p>
                <a:pPr lvl="1"/>
                <a:r>
                  <a:rPr lang="en-US" dirty="0"/>
                  <a:t>Two modules per detector side, four total</a:t>
                </a:r>
              </a:p>
              <a:p>
                <a:pPr lvl="1"/>
                <a:r>
                  <a:rPr lang="en-US" dirty="0"/>
                  <a:t>Each module carries two large FPGAs</a:t>
                </a:r>
              </a:p>
              <a:p>
                <a:pPr lvl="1"/>
                <a:r>
                  <a:rPr lang="en-US" dirty="0"/>
                  <a:t>Xilinx ? Intel ?</a:t>
                </a:r>
              </a:p>
              <a:p>
                <a:pPr lvl="1"/>
                <a:r>
                  <a:rPr lang="en-US" dirty="0"/>
                  <a:t>Plenty of 12-way optical receivers (Firefly?)</a:t>
                </a:r>
              </a:p>
              <a:p>
                <a:pPr lvl="1"/>
                <a:r>
                  <a:rPr lang="en-US" dirty="0"/>
                  <a:t>What is the required optical output bandwidth ?</a:t>
                </a:r>
              </a:p>
              <a:p>
                <a:r>
                  <a:rPr lang="en-US" dirty="0"/>
                  <a:t>We expect a need for maximum possible algorithmic resources, with 100% upstream duplication </a:t>
                </a:r>
              </a:p>
              <a:p>
                <a:pPr lvl="1"/>
                <a:r>
                  <a:rPr lang="en-US" dirty="0"/>
                  <a:t>Restricted to max. 4 FPGAs per side for sliding window algorithms with given environment</a:t>
                </a:r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C0A0A109-AB10-4009-BA09-0B1AC95625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1174" r="-839" b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FF6372-3987-4DEF-BBE6-9C6859D1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DD3C07-6176-4203-9B54-82BC7440D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535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D6C0E5-BE20-4D07-ADCB-D077BA1A4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fFEX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87B64D-7972-427E-BA2E-964299B75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A3C673-A9FC-4EA8-8DDC-A3AC1E54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3BAAD4B-F9EA-43EF-86BB-EA13DC80C2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714356"/>
            <a:ext cx="5963571" cy="5849618"/>
          </a:xfrm>
          <a:prstGeom prst="rect">
            <a:avLst/>
          </a:prstGeom>
        </p:spPr>
      </p:pic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288B31F0-BF4D-498B-82C1-EE3E41B2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96" y="785794"/>
            <a:ext cx="3096344" cy="571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/>
              <a:t>Initial </a:t>
            </a:r>
            <a:r>
              <a:rPr lang="de-DE" sz="2400" b="1" dirty="0" err="1"/>
              <a:t>thoughts</a:t>
            </a:r>
            <a:endParaRPr lang="de-DE" sz="2400" b="1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err="1"/>
              <a:t>MiniPOD</a:t>
            </a:r>
            <a:r>
              <a:rPr lang="de-DE" sz="2000" dirty="0"/>
              <a:t> </a:t>
            </a:r>
            <a:r>
              <a:rPr lang="de-DE" sz="2000" dirty="0">
                <a:sym typeface="Wingdings" panose="05000000000000000000" pitchFamily="2" charset="2"/>
              </a:rPr>
              <a:t> Firefly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MTP-CPI </a:t>
            </a:r>
            <a:r>
              <a:rPr lang="en-US" sz="2000" dirty="0">
                <a:sym typeface="Wingdings" panose="05000000000000000000" pitchFamily="2" charset="2"/>
              </a:rPr>
              <a:t> front MTP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R/O, timing  FELIX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Module controller TBD</a:t>
            </a:r>
          </a:p>
          <a:p>
            <a:pPr marL="0" indent="0">
              <a:buNone/>
            </a:pPr>
            <a:endParaRPr lang="en-US" sz="20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en-US" sz="2000" dirty="0">
                <a:sym typeface="Wingdings" panose="05000000000000000000" pitchFamily="2" charset="2"/>
              </a:rPr>
              <a:t>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1640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6E845E-D353-4F67-9780-01D819269A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Official </a:t>
            </a:r>
            <a:r>
              <a:rPr lang="de-DE" dirty="0" err="1"/>
              <a:t>schedule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E6DD59-5A1F-4639-AA3F-8DF7A74B5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Uli Schäfer</a:t>
            </a:r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101AD3-A727-4D92-B4C8-BDB658BE8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D979C0B-2D32-4BE7-8031-0B366CCB2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917"/>
            <a:ext cx="9144000" cy="524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588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196</Words>
  <Application>Microsoft Office PowerPoint</Application>
  <PresentationFormat>Bildschirmpräsentation (4:3)</PresentationFormat>
  <Paragraphs>42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 Math</vt:lpstr>
      <vt:lpstr>Verdana</vt:lpstr>
      <vt:lpstr>Larissa-Design</vt:lpstr>
      <vt:lpstr>Referring to Julian‘s slide:</vt:lpstr>
      <vt:lpstr>fFEX – towards the specs</vt:lpstr>
      <vt:lpstr>fFEX</vt:lpstr>
      <vt:lpstr>Official schedule</vt:lpstr>
    </vt:vector>
  </TitlesOfParts>
  <Company>Johannes Gutenberg-Universität Mainz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1276</cp:revision>
  <cp:lastPrinted>2020-03-10T13:48:57Z</cp:lastPrinted>
  <dcterms:created xsi:type="dcterms:W3CDTF">2009-12-08T11:59:40Z</dcterms:created>
  <dcterms:modified xsi:type="dcterms:W3CDTF">2020-03-12T11:50:59Z</dcterms:modified>
</cp:coreProperties>
</file>