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80" r:id="rId3"/>
    <p:sldId id="286" r:id="rId4"/>
    <p:sldId id="288" r:id="rId5"/>
    <p:sldId id="293" r:id="rId6"/>
    <p:sldId id="295" r:id="rId7"/>
    <p:sldId id="298" r:id="rId8"/>
    <p:sldId id="296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42325-768E-4CC4-A2E8-72890879301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6CB9D-3D77-4F92-8CFD-33B80F2AE2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4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3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7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2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1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9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L1Topo Status - L1Calo Joint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Uli</a:t>
            </a:r>
            <a:r>
              <a:rPr lang="en-US" dirty="0"/>
              <a:t> Schäfer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2CDF-3228-4FE2-BA9D-A3D6980EE88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3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8AE82-604C-498D-8020-9AFF028A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Post PRR Status L1Topo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846506-2DF4-47E2-A937-6F90B203F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717032"/>
            <a:ext cx="6400800" cy="266429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Uli</a:t>
            </a:r>
            <a:r>
              <a:rPr lang="en-US" dirty="0"/>
              <a:t> / Mainz</a:t>
            </a:r>
          </a:p>
          <a:p>
            <a:endParaRPr lang="en-US" dirty="0"/>
          </a:p>
          <a:p>
            <a:endParaRPr lang="en-US" dirty="0"/>
          </a:p>
          <a:p>
            <a:pPr marL="342900" indent="-342900" algn="l">
              <a:buFontTx/>
              <a:buChar char="-"/>
            </a:pPr>
            <a:r>
              <a:rPr lang="en-US" dirty="0"/>
              <a:t>Hardware overview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Tests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PRR Recommendations </a:t>
            </a:r>
          </a:p>
          <a:p>
            <a:pPr algn="l"/>
            <a:endParaRPr lang="en-US" dirty="0"/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0931BB-1DE6-49D6-A52B-2EAB9368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B3CC1D-9F28-4D28-84D6-799DDDF4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7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nhaltsplatzhalter 6">
            <a:extLst>
              <a:ext uri="{FF2B5EF4-FFF2-40B4-BE49-F238E27FC236}">
                <a16:creationId xmlns:a16="http://schemas.microsoft.com/office/drawing/2014/main" id="{819E1F85-37D0-4DCE-AFC4-1CB67E574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03" y="1753560"/>
            <a:ext cx="7515897" cy="4064213"/>
          </a:xfrm>
        </p:spPr>
      </p:pic>
      <p:sp>
        <p:nvSpPr>
          <p:cNvPr id="11" name="Rectangle 10"/>
          <p:cNvSpPr/>
          <p:nvPr/>
        </p:nvSpPr>
        <p:spPr>
          <a:xfrm>
            <a:off x="0" y="6483350"/>
            <a:ext cx="12192000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Hardware Overview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11/10/2019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365125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L1Topo Status - L1Calo Joint Meeting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FC9ADFC6-B43A-42A1-80FE-B69347DDA6A7}" type="slidenum">
              <a:rPr lang="en-GB" b="1" smtClean="0">
                <a:solidFill>
                  <a:schemeClr val="bg1"/>
                </a:solidFill>
              </a:rPr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00" y="41668"/>
            <a:ext cx="615144" cy="615144"/>
          </a:xfrm>
          <a:prstGeom prst="rect">
            <a:avLst/>
          </a:prstGeom>
        </p:spPr>
      </p:pic>
      <p:sp>
        <p:nvSpPr>
          <p:cNvPr id="58" name="Content Placeholder 11"/>
          <p:cNvSpPr txBox="1">
            <a:spLocks/>
          </p:cNvSpPr>
          <p:nvPr/>
        </p:nvSpPr>
        <p:spPr>
          <a:xfrm>
            <a:off x="838199" y="1138253"/>
            <a:ext cx="10091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ATCA board (based on </a:t>
            </a:r>
            <a:r>
              <a:rPr lang="en-GB" dirty="0" err="1"/>
              <a:t>jFEX</a:t>
            </a:r>
            <a:r>
              <a:rPr lang="en-GB" dirty="0"/>
              <a:t> design)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2 </a:t>
            </a:r>
            <a:r>
              <a:rPr lang="en-GB" dirty="0" err="1"/>
              <a:t>Virtex</a:t>
            </a:r>
            <a:r>
              <a:rPr lang="en-GB" dirty="0"/>
              <a:t> </a:t>
            </a:r>
            <a:r>
              <a:rPr lang="en-GB" dirty="0" err="1"/>
              <a:t>UltrascalePlus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en-GB" dirty="0"/>
              <a:t>Two iterations</a:t>
            </a:r>
          </a:p>
          <a:p>
            <a:r>
              <a:rPr lang="en-GB" dirty="0"/>
              <a:t>Prototype </a:t>
            </a:r>
            <a:r>
              <a:rPr lang="en-GB" dirty="0">
                <a:sym typeface="Wingdings" panose="05000000000000000000" pitchFamily="2" charset="2"/>
              </a:rPr>
              <a:t>(FDR 01/2019)</a:t>
            </a:r>
          </a:p>
          <a:p>
            <a:r>
              <a:rPr lang="en-GB" dirty="0">
                <a:sym typeface="Wingdings" panose="05000000000000000000" pitchFamily="2" charset="2"/>
              </a:rPr>
              <a:t>Final design presented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at PRR 08/2019</a:t>
            </a:r>
          </a:p>
        </p:txBody>
      </p:sp>
    </p:spTree>
    <p:extLst>
      <p:ext uri="{BB962C8B-B14F-4D97-AF65-F5344CB8AC3E}">
        <p14:creationId xmlns:p14="http://schemas.microsoft.com/office/powerpoint/2010/main" val="179990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83350"/>
            <a:ext cx="12192000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Hardware Overview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365125"/>
          </a:xfrm>
        </p:spPr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FC9ADFC6-B43A-42A1-80FE-B69347DDA6A7}" type="slidenum">
              <a:rPr lang="en-GB" b="1" smtClean="0">
                <a:solidFill>
                  <a:schemeClr val="bg1"/>
                </a:solidFill>
              </a:rPr>
              <a:t>3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00" y="41668"/>
            <a:ext cx="615144" cy="61514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77050" y="1198149"/>
            <a:ext cx="4511990" cy="4619625"/>
            <a:chOff x="7181850" y="1176736"/>
            <a:chExt cx="4511990" cy="4619625"/>
          </a:xfrm>
        </p:grpSpPr>
        <p:sp>
          <p:nvSpPr>
            <p:cNvPr id="14" name="Rectangle 13"/>
            <p:cNvSpPr/>
            <p:nvPr/>
          </p:nvSpPr>
          <p:spPr>
            <a:xfrm>
              <a:off x="7181850" y="1176736"/>
              <a:ext cx="4511990" cy="46196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03865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U1 Power Mezzanine</a:t>
              </a:r>
              <a:endParaRPr lang="en-GB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29988" y="2510955"/>
              <a:ext cx="936000" cy="6616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U2 Power Mezzanine</a:t>
              </a:r>
              <a:endParaRPr lang="en-GB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06931" y="32772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Virtex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1200" dirty="0">
                  <a:solidFill>
                    <a:schemeClr val="tx1"/>
                  </a:solidFill>
                </a:rPr>
                <a:t> (U2)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06931" y="1298143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Virtex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UltrascalePlus</a:t>
              </a:r>
              <a:r>
                <a:rPr lang="en-US" sz="1200" dirty="0">
                  <a:solidFill>
                    <a:schemeClr val="tx1"/>
                  </a:solidFill>
                </a:rPr>
                <a:t> (U1)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6772" y="4547303"/>
              <a:ext cx="1476863" cy="11040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Control Mezzanine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61253" y="4515207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- 1V8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911204" y="1341813"/>
              <a:ext cx="658296" cy="992660"/>
              <a:chOff x="6853733" y="786223"/>
              <a:chExt cx="658296" cy="99266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295692" y="1341813"/>
              <a:ext cx="658296" cy="992660"/>
              <a:chOff x="6853733" y="786223"/>
              <a:chExt cx="658296" cy="99266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911204" y="3320913"/>
              <a:ext cx="658296" cy="992660"/>
              <a:chOff x="6853733" y="786223"/>
              <a:chExt cx="658296" cy="99266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0295692" y="3320913"/>
              <a:ext cx="658296" cy="992660"/>
              <a:chOff x="6853733" y="786223"/>
              <a:chExt cx="658296" cy="99266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853733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err="1">
                    <a:solidFill>
                      <a:schemeClr val="tx1"/>
                    </a:solidFill>
                  </a:rPr>
                  <a:t>Tx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53733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24029" y="78622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24029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224029" y="1136305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3733" y="1490883"/>
                <a:ext cx="288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Rx</a:t>
                </a:r>
                <a:endParaRPr lang="en-GB" sz="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9160170" y="4909861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- 2V5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61253" y="5306775"/>
              <a:ext cx="1023652" cy="432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Board Voltage Level Mezzanine - 3V3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508001" y="4782959"/>
              <a:ext cx="924655" cy="5965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ATCA Power Interface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Content Placeholder 11"/>
          <p:cNvSpPr txBox="1">
            <a:spLocks/>
          </p:cNvSpPr>
          <p:nvPr/>
        </p:nvSpPr>
        <p:spPr>
          <a:xfrm>
            <a:off x="838199" y="1138253"/>
            <a:ext cx="10091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ATCA board (based on </a:t>
            </a:r>
            <a:r>
              <a:rPr lang="en-GB" dirty="0" err="1"/>
              <a:t>jFEX</a:t>
            </a:r>
            <a:r>
              <a:rPr lang="en-GB" dirty="0"/>
              <a:t> design)</a:t>
            </a:r>
          </a:p>
          <a:p>
            <a:pPr lvl="1"/>
            <a:r>
              <a:rPr lang="en-US" dirty="0"/>
              <a:t>Modular design</a:t>
            </a:r>
            <a:endParaRPr lang="en-GB" dirty="0"/>
          </a:p>
          <a:p>
            <a:r>
              <a:rPr lang="en-GB" dirty="0"/>
              <a:t>2 </a:t>
            </a:r>
            <a:r>
              <a:rPr lang="en-GB" dirty="0" err="1"/>
              <a:t>Virtex</a:t>
            </a:r>
            <a:r>
              <a:rPr lang="en-GB" dirty="0"/>
              <a:t> </a:t>
            </a:r>
            <a:r>
              <a:rPr lang="en-GB" dirty="0" err="1"/>
              <a:t>UltrascalePlus</a:t>
            </a:r>
            <a:r>
              <a:rPr lang="en-GB" dirty="0"/>
              <a:t> FPGAs</a:t>
            </a:r>
          </a:p>
          <a:p>
            <a:pPr lvl="1"/>
            <a:r>
              <a:rPr lang="en-US" dirty="0"/>
              <a:t>XCVU9P-2FLGA2577E</a:t>
            </a:r>
            <a:endParaRPr lang="en-GB" dirty="0"/>
          </a:p>
          <a:p>
            <a:pPr lvl="1"/>
            <a:r>
              <a:rPr lang="en-GB" dirty="0"/>
              <a:t>120 MGTs (GTY) per FPGA</a:t>
            </a:r>
          </a:p>
          <a:p>
            <a:pPr lvl="2"/>
            <a:r>
              <a:rPr lang="en-US" dirty="0"/>
              <a:t>118 input </a:t>
            </a:r>
            <a:r>
              <a:rPr lang="en-US" dirty="0" err="1"/>
              <a:t>fibres</a:t>
            </a:r>
            <a:r>
              <a:rPr lang="en-US" dirty="0"/>
              <a:t> per processor FPGA</a:t>
            </a:r>
            <a:endParaRPr lang="en-GB" dirty="0"/>
          </a:p>
          <a:p>
            <a:r>
              <a:rPr lang="en-GB" dirty="0"/>
              <a:t>24 </a:t>
            </a:r>
            <a:r>
              <a:rPr lang="en-GB" dirty="0" err="1"/>
              <a:t>MiniPOD</a:t>
            </a:r>
            <a:r>
              <a:rPr lang="en-GB" dirty="0"/>
              <a:t>: 20 RX + 4 TX</a:t>
            </a:r>
          </a:p>
          <a:p>
            <a:r>
              <a:rPr lang="en-US" dirty="0"/>
              <a:t>Mezzanines</a:t>
            </a:r>
          </a:p>
          <a:p>
            <a:pPr lvl="1"/>
            <a:r>
              <a:rPr lang="en-US" dirty="0"/>
              <a:t>Control &amp; Power</a:t>
            </a:r>
          </a:p>
          <a:p>
            <a:pPr lvl="1"/>
            <a:r>
              <a:rPr lang="en-US" dirty="0"/>
              <a:t>Both compatible with </a:t>
            </a:r>
            <a:r>
              <a:rPr lang="en-US" dirty="0" err="1"/>
              <a:t>jFEX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907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814" y="474608"/>
            <a:ext cx="5860786" cy="57557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3350"/>
            <a:ext cx="12192000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Hardware Overview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365125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365125"/>
          </a:xfrm>
        </p:spPr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365125"/>
          </a:xfrm>
        </p:spPr>
        <p:txBody>
          <a:bodyPr/>
          <a:lstStyle/>
          <a:p>
            <a:fld id="{FC9ADFC6-B43A-42A1-80FE-B69347DDA6A7}" type="slidenum">
              <a:rPr lang="en-GB" b="1" smtClean="0">
                <a:solidFill>
                  <a:schemeClr val="bg1"/>
                </a:solidFill>
              </a:rPr>
              <a:t>4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00" y="41668"/>
            <a:ext cx="615144" cy="615144"/>
          </a:xfrm>
          <a:prstGeom prst="rect">
            <a:avLst/>
          </a:prstGeom>
        </p:spPr>
      </p:pic>
      <p:sp>
        <p:nvSpPr>
          <p:cNvPr id="9" name="Content Placeholder 11"/>
          <p:cNvSpPr>
            <a:spLocks noGrp="1"/>
          </p:cNvSpPr>
          <p:nvPr>
            <p:ph idx="1"/>
          </p:nvPr>
        </p:nvSpPr>
        <p:spPr>
          <a:xfrm>
            <a:off x="838199" y="1138253"/>
            <a:ext cx="10091057" cy="4351338"/>
          </a:xfrm>
        </p:spPr>
        <p:txBody>
          <a:bodyPr>
            <a:normAutofit/>
          </a:bodyPr>
          <a:lstStyle/>
          <a:p>
            <a:r>
              <a:rPr lang="en-GB" dirty="0"/>
              <a:t>ATCA board (based on </a:t>
            </a:r>
            <a:r>
              <a:rPr lang="en-GB" dirty="0" err="1"/>
              <a:t>jFEX</a:t>
            </a:r>
            <a:r>
              <a:rPr lang="en-GB" dirty="0"/>
              <a:t> design)</a:t>
            </a:r>
          </a:p>
          <a:p>
            <a:pPr lvl="1"/>
            <a:r>
              <a:rPr lang="en-US" dirty="0"/>
              <a:t>Modular design</a:t>
            </a:r>
            <a:endParaRPr lang="en-GB" dirty="0"/>
          </a:p>
          <a:p>
            <a:r>
              <a:rPr lang="en-GB" dirty="0"/>
              <a:t>2 </a:t>
            </a:r>
            <a:r>
              <a:rPr lang="en-GB" dirty="0" err="1"/>
              <a:t>Virtex</a:t>
            </a:r>
            <a:r>
              <a:rPr lang="en-GB" dirty="0"/>
              <a:t> </a:t>
            </a:r>
            <a:r>
              <a:rPr lang="en-GB" dirty="0" err="1"/>
              <a:t>UltrascalePlus</a:t>
            </a:r>
            <a:r>
              <a:rPr lang="en-GB" dirty="0"/>
              <a:t> FPGAs</a:t>
            </a:r>
          </a:p>
          <a:p>
            <a:pPr lvl="1"/>
            <a:r>
              <a:rPr lang="en-US" dirty="0"/>
              <a:t>XCVU9P-2FLGA2577E</a:t>
            </a:r>
            <a:endParaRPr lang="en-GB" dirty="0"/>
          </a:p>
          <a:p>
            <a:pPr lvl="1"/>
            <a:r>
              <a:rPr lang="en-GB" dirty="0"/>
              <a:t>120 MGTs (GTY) per FPGA</a:t>
            </a:r>
          </a:p>
          <a:p>
            <a:pPr lvl="2"/>
            <a:r>
              <a:rPr lang="en-US" dirty="0"/>
              <a:t>118 input </a:t>
            </a:r>
            <a:r>
              <a:rPr lang="en-US" dirty="0" err="1"/>
              <a:t>fibres</a:t>
            </a:r>
            <a:r>
              <a:rPr lang="en-US" dirty="0"/>
              <a:t> per processor FPGA</a:t>
            </a:r>
            <a:endParaRPr lang="en-GB" dirty="0"/>
          </a:p>
          <a:p>
            <a:r>
              <a:rPr lang="en-GB" dirty="0"/>
              <a:t>24 </a:t>
            </a:r>
            <a:r>
              <a:rPr lang="en-GB" dirty="0" err="1"/>
              <a:t>MiniPOD</a:t>
            </a:r>
            <a:r>
              <a:rPr lang="en-GB" dirty="0"/>
              <a:t>: 20 RX + 4 TX</a:t>
            </a:r>
          </a:p>
          <a:p>
            <a:r>
              <a:rPr lang="en-US" dirty="0"/>
              <a:t>Mezzanines</a:t>
            </a:r>
          </a:p>
          <a:p>
            <a:pPr lvl="1"/>
            <a:r>
              <a:rPr lang="en-US" dirty="0"/>
              <a:t>Control &amp; Power</a:t>
            </a:r>
          </a:p>
          <a:p>
            <a:pPr lvl="1"/>
            <a:r>
              <a:rPr lang="en-US" dirty="0"/>
              <a:t>Both compatible with </a:t>
            </a:r>
            <a:r>
              <a:rPr lang="en-US" dirty="0" err="1"/>
              <a:t>jFEX</a:t>
            </a:r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5418192"/>
            <a:ext cx="102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L1Topo 1</a:t>
            </a:r>
            <a:r>
              <a:rPr lang="en-US" sz="2800" b="1" baseline="30000" dirty="0">
                <a:solidFill>
                  <a:srgbClr val="C00000"/>
                </a:solidFill>
              </a:rPr>
              <a:t>st</a:t>
            </a:r>
            <a:r>
              <a:rPr lang="en-US" sz="2800" b="1" dirty="0">
                <a:solidFill>
                  <a:srgbClr val="C00000"/>
                </a:solidFill>
              </a:rPr>
              <a:t> production module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with “new” mezzanine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0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A7B46-A368-42F3-AA03-4F3656F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History: L1Topo </a:t>
            </a:r>
            <a:r>
              <a:rPr lang="en-US" b="1" dirty="0"/>
              <a:t>post-FDR</a:t>
            </a:r>
            <a:r>
              <a:rPr lang="en-US" dirty="0"/>
              <a:t> design modifications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3FFBF-BECC-4DCC-929D-9BEAD79A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954"/>
            <a:ext cx="10515600" cy="60610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/>
              <a:t>Production vs. prototype, </a:t>
            </a:r>
            <a:r>
              <a:rPr lang="en-US" sz="3300" b="1" dirty="0"/>
              <a:t>presented at PRR</a:t>
            </a:r>
            <a:r>
              <a:rPr lang="en-US" sz="3300" dirty="0"/>
              <a:t> 08/2019</a:t>
            </a:r>
          </a:p>
          <a:p>
            <a:pPr marL="0" indent="0">
              <a:buNone/>
            </a:pPr>
            <a:r>
              <a:rPr lang="en-US" dirty="0"/>
              <a:t>Mainboard-only</a:t>
            </a:r>
          </a:p>
          <a:p>
            <a:r>
              <a:rPr lang="en-US" b="1" dirty="0"/>
              <a:t>Correction of MGT termination calibration scheme</a:t>
            </a:r>
          </a:p>
          <a:p>
            <a:r>
              <a:rPr lang="en-US" dirty="0"/>
              <a:t>Correct a few items on the assembly list (resistor, capacitor values)</a:t>
            </a:r>
          </a:p>
          <a:p>
            <a:r>
              <a:rPr lang="en-US" dirty="0"/>
              <a:t>Specify single ended clock lines to 50 </a:t>
            </a:r>
            <a:r>
              <a:rPr lang="el-GR" dirty="0"/>
              <a:t>Ω</a:t>
            </a:r>
            <a:r>
              <a:rPr lang="en-US" dirty="0"/>
              <a:t> impedance </a:t>
            </a:r>
          </a:p>
          <a:p>
            <a:r>
              <a:rPr lang="en-US" dirty="0"/>
              <a:t>Advise assembly company on backplane connector handling (solder vs press-fit)</a:t>
            </a:r>
          </a:p>
          <a:p>
            <a:r>
              <a:rPr lang="en-US" dirty="0"/>
              <a:t>Add JTAG TCK fanout buffer to allow for proper 50</a:t>
            </a:r>
            <a:r>
              <a:rPr lang="el-GR" dirty="0"/>
              <a:t> Ω</a:t>
            </a:r>
            <a:r>
              <a:rPr lang="en-US" dirty="0"/>
              <a:t> series termination</a:t>
            </a:r>
          </a:p>
          <a:p>
            <a:r>
              <a:rPr lang="en-US" dirty="0"/>
              <a:t>Correct Sysmon ADC pin VP/VN connection scheme / define unique I2C addresses for the two processor FPGAs</a:t>
            </a:r>
          </a:p>
          <a:p>
            <a:r>
              <a:rPr lang="en-US" dirty="0"/>
              <a:t>Correct clock pair choice (non-) issue on MGT QUAD232</a:t>
            </a:r>
          </a:p>
          <a:p>
            <a:pPr marL="0" indent="0">
              <a:buNone/>
            </a:pPr>
            <a:r>
              <a:rPr lang="en-US" dirty="0"/>
              <a:t>Mainboard-mezzanine interface  (pinout to be consistent with the </a:t>
            </a:r>
            <a:r>
              <a:rPr lang="en-US" dirty="0" err="1"/>
              <a:t>jFEX</a:t>
            </a:r>
            <a:r>
              <a:rPr lang="en-US" dirty="0"/>
              <a:t> since the mezzanine is a common item)</a:t>
            </a:r>
          </a:p>
          <a:p>
            <a:r>
              <a:rPr lang="en-US" dirty="0"/>
              <a:t>Correction of proper differential routing of spare lines between processor FPGAs and extension mezzanine </a:t>
            </a:r>
          </a:p>
          <a:p>
            <a:r>
              <a:rPr lang="en-US" dirty="0"/>
              <a:t>Add module type coding on the mezzanine interface: selectively ground two as yet unused pins on connector</a:t>
            </a:r>
          </a:p>
          <a:p>
            <a:r>
              <a:rPr lang="en-US" dirty="0"/>
              <a:t>Add further signal return GND connections to the mezzanine connector</a:t>
            </a:r>
          </a:p>
          <a:p>
            <a:r>
              <a:rPr lang="en-US" dirty="0"/>
              <a:t>Connect Mainboard JTAG chain to mezzanine</a:t>
            </a:r>
          </a:p>
          <a:p>
            <a:pPr marL="0" indent="0">
              <a:buNone/>
            </a:pPr>
            <a:r>
              <a:rPr lang="en-US" dirty="0"/>
              <a:t>Adapt IPM controller scheme to </a:t>
            </a:r>
            <a:r>
              <a:rPr lang="en-US" b="1" dirty="0"/>
              <a:t>CERN IPMC </a:t>
            </a:r>
            <a:r>
              <a:rPr lang="en-US" dirty="0"/>
              <a:t>and correct a few errors </a:t>
            </a:r>
          </a:p>
          <a:p>
            <a:r>
              <a:rPr lang="en-US" dirty="0"/>
              <a:t>Correct and slightly extend USER_IO connectivity for purpose of IPMC / module controller data exchange</a:t>
            </a:r>
          </a:p>
          <a:p>
            <a:r>
              <a:rPr lang="en-US" dirty="0"/>
              <a:t>Remove a few links that are unconnected on the CERN IPMC footprint</a:t>
            </a:r>
          </a:p>
          <a:p>
            <a:r>
              <a:rPr lang="en-US" dirty="0"/>
              <a:t>Change JTAG header to Microsemi interface standard and connect reset line</a:t>
            </a:r>
          </a:p>
          <a:p>
            <a:r>
              <a:rPr lang="en-US" dirty="0"/>
              <a:t>Remove spare connectivity for external, mezzanine based IPMC</a:t>
            </a:r>
          </a:p>
          <a:p>
            <a:r>
              <a:rPr lang="en-US" dirty="0"/>
              <a:t>Move IPMC temperature sensors for better accessibility and functionality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F0CFEE-4EFC-4E7F-842E-B91C9EC8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4B199-AB74-47F6-A244-9BEA9367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06FE69-431C-46BA-ADF1-08D2AEFD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6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BCAFA-16FA-4676-B1C8-0C3E5E0B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History: control mezzanine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A5EB5C-8ABA-4E1D-886B-ECA109464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Functionality:</a:t>
            </a:r>
          </a:p>
          <a:p>
            <a:r>
              <a:rPr lang="en-GB" dirty="0"/>
              <a:t>Module controller (</a:t>
            </a:r>
            <a:r>
              <a:rPr lang="en-GB" dirty="0" err="1"/>
              <a:t>IPbus</a:t>
            </a:r>
            <a:r>
              <a:rPr lang="en-GB" dirty="0"/>
              <a:t>) with bridge to processor FPGAs</a:t>
            </a:r>
          </a:p>
          <a:p>
            <a:r>
              <a:rPr lang="en-GB" dirty="0"/>
              <a:t>Clock cleaning/synthesis and 1</a:t>
            </a:r>
            <a:r>
              <a:rPr lang="en-GB" baseline="30000" dirty="0"/>
              <a:t>st</a:t>
            </a:r>
            <a:r>
              <a:rPr lang="en-GB" dirty="0"/>
              <a:t> stage of fanout</a:t>
            </a:r>
          </a:p>
          <a:p>
            <a:r>
              <a:rPr lang="en-GB" dirty="0"/>
              <a:t>Extended monitoring / I2C (-&gt; </a:t>
            </a:r>
            <a:r>
              <a:rPr lang="en-GB" dirty="0" err="1"/>
              <a:t>IPbus</a:t>
            </a:r>
            <a:r>
              <a:rPr lang="en-GB" dirty="0"/>
              <a:t>)</a:t>
            </a:r>
          </a:p>
          <a:p>
            <a:r>
              <a:rPr lang="en-GB" dirty="0"/>
              <a:t>Configuration storage (SPI/SD)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Versions:</a:t>
            </a:r>
          </a:p>
          <a:p>
            <a:pPr marL="0" indent="0">
              <a:buNone/>
            </a:pPr>
            <a:r>
              <a:rPr lang="en-GB" dirty="0"/>
              <a:t>-    Initially Zynq 7 based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UltraZed</a:t>
            </a:r>
            <a:r>
              <a:rPr lang="en-GB" dirty="0">
                <a:sym typeface="Wingdings" panose="05000000000000000000" pitchFamily="2" charset="2"/>
              </a:rPr>
              <a:t> module, change of Ethernet Phy (device recommended for magnetics-free backplane operation)</a:t>
            </a:r>
          </a:p>
          <a:p>
            <a:r>
              <a:rPr lang="en-GB" dirty="0">
                <a:sym typeface="Wingdings" panose="05000000000000000000" pitchFamily="2" charset="2"/>
              </a:rPr>
              <a:t>    </a:t>
            </a:r>
            <a:r>
              <a:rPr lang="en-GB" dirty="0" err="1">
                <a:sym typeface="Wingdings" panose="05000000000000000000" pitchFamily="2" charset="2"/>
              </a:rPr>
              <a:t>IPbus</a:t>
            </a:r>
            <a:r>
              <a:rPr lang="en-GB" dirty="0">
                <a:sym typeface="Wingdings" panose="05000000000000000000" pitchFamily="2" charset="2"/>
              </a:rPr>
              <a:t> in PL</a:t>
            </a:r>
          </a:p>
          <a:p>
            <a:r>
              <a:rPr lang="en-GB" dirty="0">
                <a:sym typeface="Wingdings" panose="05000000000000000000" pitchFamily="2" charset="2"/>
              </a:rPr>
              <a:t>    Housekeeping / I2C in PS</a:t>
            </a:r>
          </a:p>
          <a:p>
            <a:r>
              <a:rPr lang="en-GB" dirty="0">
                <a:sym typeface="Wingdings" panose="05000000000000000000" pitchFamily="2" charset="2"/>
              </a:rPr>
              <a:t>    Currently </a:t>
            </a:r>
            <a:r>
              <a:rPr lang="en-GB" dirty="0" err="1">
                <a:sym typeface="Wingdings" panose="05000000000000000000" pitchFamily="2" charset="2"/>
              </a:rPr>
              <a:t>Petalinux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    Looking into alternatives (some work done on kernel compilation and Debian &amp; Centos </a:t>
            </a:r>
            <a:r>
              <a:rPr lang="en-GB" dirty="0" err="1">
                <a:sym typeface="Wingdings" panose="05000000000000000000" pitchFamily="2" charset="2"/>
              </a:rPr>
              <a:t>rootfs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6B111-BF18-4916-9D86-568087E1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47FF33-14AA-466D-9E46-DF6BCFED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31E13A-0FA9-4A43-8EE7-5A57E93D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7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AD3A2-9912-4C10-B5E9-AE1EC122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Test,</a:t>
            </a:r>
            <a:r>
              <a:rPr lang="en-GB" dirty="0"/>
              <a:t>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firmware</a:t>
            </a:r>
            <a:r>
              <a:rPr lang="en-GB" dirty="0"/>
              <a:t>,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software</a:t>
            </a:r>
            <a:r>
              <a:rPr lang="en-GB" dirty="0"/>
              <a:t> status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200C4-D92B-4E94-9EF8-EBA4221EB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1400962"/>
            <a:ext cx="10774960" cy="477600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Module successfully tested with formatted input from all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FEXes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@ STF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All real-time hardware interfaces successfully tested including CTP port 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Clocking, TTC data, and readout paths successfully tested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Successful operation of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IPbus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, I2C subsystem, IPMC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Algorithms status see Johannes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V.1 Real-time infrastructure well tested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V.1 Control firmware well tested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Restructuring of firmware (V.2, common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jFEX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Topo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code) well advanced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Integration with readout to be done as soon as readout firmware can be ported from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jFEX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code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Online software (compatible to v.2 firmware) to be ported from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jFEX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asap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D6CDD3-61BB-4BDA-8C7A-E4A97B43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4913B0-96D7-48BF-9B16-B949D71A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F8A8CA-9628-4CDC-87BF-EF5F439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2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40715-AC6A-45F8-9FAE-336EF9CD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998"/>
          </a:xfrm>
        </p:spPr>
        <p:txBody>
          <a:bodyPr>
            <a:normAutofit fontScale="90000"/>
          </a:bodyPr>
          <a:lstStyle/>
          <a:p>
            <a:r>
              <a:rPr lang="en-GB" dirty="0"/>
              <a:t>PRR recommendations, May 4, 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0389C3-881F-41C5-B8F8-6007640B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3124"/>
            <a:ext cx="10515600" cy="566256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The inter-FPGA parallel LVDS connectivity should be tested. Even though it has been stated there is currently no plan to use it, this may change.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 to be done in Mainz soon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A test of the interface between L1Topo and CTP should be carried out.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 to be done at CERN asap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The protocol test between MUCTPI and L1Topo should be performed.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 to be done at CERN asap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An optical attenuation test should be performed between </a:t>
            </a:r>
            <a:r>
              <a:rPr lang="en-GB" dirty="0" err="1"/>
              <a:t>gFEX</a:t>
            </a:r>
            <a:r>
              <a:rPr lang="en-GB" dirty="0"/>
              <a:t> and L1Topo in order to assess the optical power margin as for the other modules.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 to be done at CERN asap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The end-to-end link latency measurements should also be performed at the link speeds of 6.4 Gb/s and 11.2 Gb/s.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 We are not assuming the MUCTPI to run at 6.4 Gb/s, but we will be able to do latency measurements along with MUCTPI tests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The module power consumption and FPGA temperatures should be measured under realistic conditions using a complete, close to final, processing FPGA firmware.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 Will be done once we have a fully integrated, final firmware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The mapping of the </a:t>
            </a:r>
            <a:r>
              <a:rPr lang="en-GB" dirty="0" err="1"/>
              <a:t>TopoFOX</a:t>
            </a:r>
            <a:r>
              <a:rPr lang="en-GB" dirty="0"/>
              <a:t> </a:t>
            </a:r>
            <a:r>
              <a:rPr lang="en-GB" dirty="0" err="1"/>
              <a:t>fibers</a:t>
            </a:r>
            <a:r>
              <a:rPr lang="en-GB" dirty="0"/>
              <a:t> to the GT groups in the FPGAs should be checked at STF in order to make sure that the are no unexpected swaps.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 Details to be discussed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/>
              <a:t>The assembled boards should go through a burn-in test with temperature cycles as stress screening.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 Details to be discussed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179F7E-2EA8-4152-A67E-8E7D374D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4E1FB6-765F-407B-BC87-74AD1C85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8E83C-FD54-4A4E-9571-470AC450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3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3EF42-55CC-4191-8EE5-47E2F59F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PRR recommendations, continued…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7C2306-914C-4E6A-A02C-F56B4541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1400961"/>
            <a:ext cx="10850461" cy="477600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few unfinished jobs, generally rather trivial and quickly done once we can make full use of the STF again</a:t>
            </a:r>
          </a:p>
          <a:p>
            <a:r>
              <a:rPr lang="en-GB" dirty="0"/>
              <a:t>The last two items on the list:</a:t>
            </a:r>
          </a:p>
          <a:p>
            <a:pPr lvl="1"/>
            <a:r>
              <a:rPr lang="en-GB" dirty="0"/>
              <a:t>Input fibre mapping to quads: That comment was referring to some statement on bitrate mixing in quads we once made in an early version of our specifications which was actually referring to an initial pre-</a:t>
            </a:r>
            <a:r>
              <a:rPr lang="en-GB" dirty="0" err="1"/>
              <a:t>UltraScale</a:t>
            </a:r>
            <a:r>
              <a:rPr lang="en-GB" dirty="0"/>
              <a:t>+ design</a:t>
            </a:r>
          </a:p>
          <a:p>
            <a:pPr lvl="1"/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The fibre mapping has been confirmed and understood to the extent possible at the STF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Final mapping tests will not be possible until installed at point 1</a:t>
            </a:r>
          </a:p>
          <a:p>
            <a:pPr lvl="1"/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We do not want to show that there is no mixing, we want to show that mixed bitrate quads work properly without any concern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/>
              <a:t>The assembled boards should go through a burn-in test with temperature cycles as stress screening. </a:t>
            </a:r>
          </a:p>
          <a:p>
            <a:pPr lvl="1"/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My personal opinion: I am not going to destroy an expensive module in a burn-in procedure myself. A burn-in should be done only to an extent that the assembly company is ready to do and take responsibility for.</a:t>
            </a:r>
          </a:p>
          <a:p>
            <a:pPr lvl="1"/>
            <a:endParaRPr lang="en-GB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L1Calo: Risk of damaging one module unrecoverable during burn-in vs. possible infant death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Note: no money available to produce additional modules beyond nominal 3+2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6A51C-4FB0-4139-BE76-045330C8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7A963-F443-4405-ABB6-2A95DE30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0B06D9-D1C9-4100-BCF7-115AB0D6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2CDF-3228-4FE2-BA9D-A3D6980EE8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70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Breitbild</PresentationFormat>
  <Paragraphs>161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Post PRR Status L1Topo</vt:lpstr>
      <vt:lpstr>Hardware Overview</vt:lpstr>
      <vt:lpstr>Hardware Overview</vt:lpstr>
      <vt:lpstr>Hardware Overview</vt:lpstr>
      <vt:lpstr>History: L1Topo post-FDR design modifications</vt:lpstr>
      <vt:lpstr>History: control mezzanine</vt:lpstr>
      <vt:lpstr>Test, firmware, software status</vt:lpstr>
      <vt:lpstr>PRR recommendations, May 4, 2020</vt:lpstr>
      <vt:lpstr>PRR recommendations, continued…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 Phase-I</dc:title>
  <dc:creator>Julio Vieira De Souza</dc:creator>
  <cp:lastModifiedBy>Schäfer, Dr. Ulrich</cp:lastModifiedBy>
  <cp:revision>157</cp:revision>
  <dcterms:created xsi:type="dcterms:W3CDTF">2018-10-04T15:25:25Z</dcterms:created>
  <dcterms:modified xsi:type="dcterms:W3CDTF">2020-05-18T13:06:32Z</dcterms:modified>
</cp:coreProperties>
</file>