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791325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äfer, Dr. Ulrich" initials="SDU" lastIdx="0" clrIdx="0">
    <p:extLst>
      <p:ext uri="{19B8F6BF-5375-455C-9EA6-DF929625EA0E}">
        <p15:presenceInfo xmlns:p15="http://schemas.microsoft.com/office/powerpoint/2012/main" userId="S-1-5-21-1997477047-1508330638-219632125-360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FC44"/>
    <a:srgbClr val="FF9966"/>
    <a:srgbClr val="07B97E"/>
    <a:srgbClr val="D703DC"/>
    <a:srgbClr val="FF9900"/>
    <a:srgbClr val="0CB428"/>
    <a:srgbClr val="F181D1"/>
    <a:srgbClr val="8CE6A1"/>
    <a:srgbClr val="0F01B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5" autoAdjust="0"/>
    <p:restoredTop sz="94683" autoAdjust="0"/>
  </p:normalViewPr>
  <p:slideViewPr>
    <p:cSldViewPr>
      <p:cViewPr varScale="1">
        <p:scale>
          <a:sx n="108" d="100"/>
          <a:sy n="108" d="100"/>
        </p:scale>
        <p:origin x="132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4346"/>
    </p:cViewPr>
  </p:sorterViewPr>
  <p:notesViewPr>
    <p:cSldViewPr>
      <p:cViewPr varScale="1">
        <p:scale>
          <a:sx n="81" d="100"/>
          <a:sy n="81" d="100"/>
        </p:scale>
        <p:origin x="-3960" y="-96"/>
      </p:cViewPr>
      <p:guideLst>
        <p:guide orient="horz" pos="3110"/>
        <p:guide pos="21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3383" cy="493555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6360" y="0"/>
            <a:ext cx="2943383" cy="493555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r">
              <a:defRPr sz="1200"/>
            </a:lvl1pPr>
          </a:lstStyle>
          <a:p>
            <a:fld id="{19C0B418-4B07-4C12-B540-9B925B4011B6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377534"/>
            <a:ext cx="2943383" cy="493554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6360" y="9377534"/>
            <a:ext cx="2943383" cy="493554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r">
              <a:defRPr sz="1200"/>
            </a:lvl1pPr>
          </a:lstStyle>
          <a:p>
            <a:fld id="{5F008586-A3F3-4792-93EE-65BEF701A37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598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6847" y="3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r">
              <a:defRPr sz="1200"/>
            </a:lvl1pPr>
          </a:lstStyle>
          <a:p>
            <a:fld id="{113AECCC-53DF-4DF2-9BFB-2913817AB8DD}" type="datetimeFigureOut">
              <a:rPr lang="de-DE" smtClean="0"/>
              <a:pPr/>
              <a:t>11.06.2020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28688" y="741363"/>
            <a:ext cx="4935537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72" tIns="45286" rIns="90572" bIns="45286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133" y="4689517"/>
            <a:ext cx="5433060" cy="4442698"/>
          </a:xfrm>
          <a:prstGeom prst="rect">
            <a:avLst/>
          </a:prstGeom>
        </p:spPr>
        <p:txBody>
          <a:bodyPr vert="horz" lIns="90572" tIns="45286" rIns="90572" bIns="45286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377318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6847" y="9377318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r">
              <a:defRPr sz="1200"/>
            </a:lvl1pPr>
          </a:lstStyle>
          <a:p>
            <a:fld id="{A4BF6C69-5AA2-4517-AE3E-F3A88411F7F3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653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  <a:gradFill flip="none" rotWithShape="1">
            <a:gsLst>
              <a:gs pos="0">
                <a:srgbClr val="FFFF00">
                  <a:tint val="66000"/>
                  <a:satMod val="160000"/>
                  <a:alpha val="29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  <a:alpha val="0"/>
                </a:srgbClr>
              </a:gs>
            </a:gsLst>
            <a:lin ang="16200000" scaled="1"/>
            <a:tileRect/>
          </a:gradFill>
        </p:spPr>
        <p:txBody>
          <a:bodyPr>
            <a:noAutofit/>
          </a:bodyPr>
          <a:lstStyle>
            <a:lvl1pPr>
              <a:defRPr sz="3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715040"/>
          </a:xfrm>
        </p:spPr>
        <p:txBody>
          <a:bodyPr>
            <a:normAutofit/>
          </a:bodyPr>
          <a:lstStyle>
            <a:lvl1pPr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r>
              <a:rPr lang="de-DE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072330" y="6565921"/>
            <a:ext cx="1928826" cy="292079"/>
          </a:xfrm>
        </p:spPr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Uli Schäfer</a:t>
            </a:r>
            <a:endParaRPr lang="en-GB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Uli Schäfer</a:t>
            </a:r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Uli Schäfer</a:t>
            </a:r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27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85720" y="1000108"/>
            <a:ext cx="8643998" cy="550072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0" y="6572272"/>
            <a:ext cx="9144000" cy="28572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54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F01BF"/>
                </a:solidFill>
              </a:defRPr>
            </a:lvl1pPr>
          </a:lstStyle>
          <a:p>
            <a:r>
              <a:rPr lang="de-DE" dirty="0"/>
              <a:t>Uli Schäfer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43240" y="6572272"/>
            <a:ext cx="2895600" cy="285728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72264" y="6565921"/>
            <a:ext cx="2133600" cy="2920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361232" cy="1470025"/>
          </a:xfrm>
        </p:spPr>
        <p:txBody>
          <a:bodyPr/>
          <a:lstStyle/>
          <a:p>
            <a:r>
              <a:rPr lang="en-GB" dirty="0"/>
              <a:t>                      </a:t>
            </a:r>
            <a:r>
              <a:rPr lang="en-GB" dirty="0" err="1"/>
              <a:t>jFEX</a:t>
            </a:r>
            <a:r>
              <a:rPr lang="en-GB" dirty="0"/>
              <a:t>/L1Topo Installation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>
              <a:sym typeface="Wingdings" panose="05000000000000000000" pitchFamily="2" charset="2"/>
            </a:endParaRPr>
          </a:p>
          <a:p>
            <a:endParaRPr lang="en-GB" dirty="0">
              <a:sym typeface="Wingdings" panose="05000000000000000000" pitchFamily="2" charset="2"/>
            </a:endParaRPr>
          </a:p>
          <a:p>
            <a:endParaRPr lang="en-GB" dirty="0">
              <a:sym typeface="Wingdings" panose="05000000000000000000" pitchFamily="2" charset="2"/>
            </a:endParaRPr>
          </a:p>
          <a:p>
            <a:r>
              <a:rPr lang="en-GB" dirty="0">
                <a:sym typeface="Wingdings" panose="05000000000000000000" pitchFamily="2" charset="2"/>
              </a:rPr>
              <a:t>                 </a:t>
            </a:r>
            <a:r>
              <a:rPr lang="en-GB" dirty="0" err="1">
                <a:sym typeface="Wingdings" panose="05000000000000000000" pitchFamily="2" charset="2"/>
              </a:rPr>
              <a:t>Uli</a:t>
            </a:r>
            <a:r>
              <a:rPr lang="en-GB" dirty="0">
                <a:sym typeface="Wingdings" panose="05000000000000000000" pitchFamily="2" charset="2"/>
              </a:rPr>
              <a:t>  /  Mainz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1</a:t>
            </a:fld>
            <a:endParaRPr lang="en-GB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49083A6-5A3B-4D26-AB68-C3061D7546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76082"/>
            <a:ext cx="4619048" cy="2057143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D6D0398-F95C-4B56-B63F-659E6EC5F6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626909"/>
            <a:ext cx="3851920" cy="4824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877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237B63-8AA4-475A-B62C-FC5917820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What’s Installation 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63B8BE-1835-40AE-8468-EF85699DF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Install hard and heavy infrastructure and services</a:t>
            </a:r>
          </a:p>
          <a:p>
            <a:pPr lvl="1"/>
            <a:r>
              <a:rPr lang="en-GB" dirty="0"/>
              <a:t>Racks</a:t>
            </a:r>
          </a:p>
          <a:p>
            <a:pPr lvl="1"/>
            <a:r>
              <a:rPr lang="en-GB" dirty="0"/>
              <a:t>Cooling</a:t>
            </a:r>
          </a:p>
          <a:p>
            <a:pPr lvl="1"/>
            <a:r>
              <a:rPr lang="en-GB" dirty="0"/>
              <a:t>Power </a:t>
            </a:r>
          </a:p>
          <a:p>
            <a:pPr lvl="1"/>
            <a:r>
              <a:rPr lang="en-GB" dirty="0"/>
              <a:t>Shelves</a:t>
            </a:r>
          </a:p>
          <a:p>
            <a:pPr lvl="1"/>
            <a:r>
              <a:rPr lang="en-GB" dirty="0"/>
              <a:t>PCs</a:t>
            </a:r>
          </a:p>
          <a:p>
            <a:r>
              <a:rPr lang="en-GB" dirty="0"/>
              <a:t>Install (fibre) cabling, terminate into RTMs (with dust caps)</a:t>
            </a:r>
          </a:p>
          <a:p>
            <a:r>
              <a:rPr lang="en-GB" dirty="0"/>
              <a:t>Provide basic services</a:t>
            </a:r>
          </a:p>
          <a:p>
            <a:pPr lvl="1"/>
            <a:r>
              <a:rPr lang="en-GB" dirty="0"/>
              <a:t>Networking</a:t>
            </a:r>
          </a:p>
          <a:p>
            <a:pPr lvl="1"/>
            <a:r>
              <a:rPr lang="en-GB" dirty="0"/>
              <a:t>Module control</a:t>
            </a:r>
          </a:p>
          <a:p>
            <a:pPr lvl="1"/>
            <a:r>
              <a:rPr lang="en-GB" dirty="0"/>
              <a:t>Debug tools</a:t>
            </a:r>
          </a:p>
          <a:p>
            <a:pPr lvl="1"/>
            <a:r>
              <a:rPr lang="en-GB" dirty="0"/>
              <a:t>Some level of environmental monitoring</a:t>
            </a:r>
          </a:p>
          <a:p>
            <a:pPr lvl="1"/>
            <a:r>
              <a:rPr lang="en-GB" dirty="0"/>
              <a:t>Safety mechanisms</a:t>
            </a:r>
          </a:p>
          <a:p>
            <a:r>
              <a:rPr lang="en-GB" dirty="0"/>
              <a:t>Slide in modules                                          </a:t>
            </a:r>
            <a:r>
              <a:rPr lang="en-GB" dirty="0">
                <a:solidFill>
                  <a:srgbClr val="FF0000"/>
                </a:solidFill>
              </a:rPr>
              <a:t>&lt;&lt;&lt;&lt;&lt;&lt;&lt;�</a:t>
            </a:r>
          </a:p>
          <a:p>
            <a:r>
              <a:rPr lang="en-GB" dirty="0"/>
              <a:t>Many threads in parallel: </a:t>
            </a:r>
          </a:p>
          <a:p>
            <a:pPr lvl="1"/>
            <a:r>
              <a:rPr lang="en-GB" dirty="0"/>
              <a:t>Validate connectivity</a:t>
            </a:r>
          </a:p>
          <a:p>
            <a:pPr lvl="1"/>
            <a:r>
              <a:rPr lang="en-GB" dirty="0"/>
              <a:t>Complete services</a:t>
            </a:r>
          </a:p>
          <a:p>
            <a:pPr lvl="1"/>
            <a:r>
              <a:rPr lang="en-GB" dirty="0"/>
              <a:t>Get firmware, software, databases ready for physics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BAEC91-41EC-41C3-A8E2-8D4654029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Uli Schäfer</a:t>
            </a:r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519E677-AD4E-4144-9E30-9E55F26E0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8596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EBEFD9-6826-4BE5-A44A-2DEF6141A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Requirements for module installation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26DE27-B9A9-4D5B-B2A8-47D80509B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All heavy items in</a:t>
            </a:r>
          </a:p>
          <a:p>
            <a:r>
              <a:rPr lang="en-GB" dirty="0"/>
              <a:t>Some connectivity available </a:t>
            </a:r>
          </a:p>
          <a:p>
            <a:pPr lvl="1"/>
            <a:r>
              <a:rPr lang="en-GB" dirty="0"/>
              <a:t>One module will be the first one with nothing to talk to</a:t>
            </a:r>
          </a:p>
          <a:p>
            <a:pPr lvl="1"/>
            <a:r>
              <a:rPr lang="en-GB" dirty="0"/>
              <a:t>Basic networking</a:t>
            </a:r>
          </a:p>
          <a:p>
            <a:r>
              <a:rPr lang="en-GB" dirty="0"/>
              <a:t>We have many layers of protection </a:t>
            </a:r>
          </a:p>
          <a:p>
            <a:pPr lvl="1"/>
            <a:r>
              <a:rPr lang="en-GB" dirty="0"/>
              <a:t>FPGA unconfigure on over-temperature</a:t>
            </a:r>
          </a:p>
          <a:p>
            <a:pPr lvl="1"/>
            <a:r>
              <a:rPr lang="en-GB" dirty="0"/>
              <a:t>Local monitoring on IPMC</a:t>
            </a:r>
          </a:p>
          <a:p>
            <a:pPr lvl="1"/>
            <a:r>
              <a:rPr lang="en-GB" dirty="0"/>
              <a:t>Data from IPMC into DCS  </a:t>
            </a:r>
          </a:p>
          <a:p>
            <a:pPr lvl="1"/>
            <a:r>
              <a:rPr lang="en-GB" dirty="0"/>
              <a:t>I2C based monitoring via module controller (Zynq)</a:t>
            </a:r>
          </a:p>
          <a:p>
            <a:pPr lvl="1"/>
            <a:r>
              <a:rPr lang="en-GB" dirty="0"/>
              <a:t>Zynq I2C data can be read out directly from Zynq PS</a:t>
            </a:r>
          </a:p>
          <a:p>
            <a:pPr lvl="1"/>
            <a:r>
              <a:rPr lang="en-GB" dirty="0"/>
              <a:t>Same data read out via </a:t>
            </a:r>
            <a:r>
              <a:rPr lang="en-GB" dirty="0" err="1"/>
              <a:t>IPbus</a:t>
            </a:r>
            <a:endParaRPr lang="en-GB" dirty="0"/>
          </a:p>
          <a:p>
            <a:pPr lvl="1"/>
            <a:r>
              <a:rPr lang="en-GB" dirty="0"/>
              <a:t>Some of that needs to be available before 1</a:t>
            </a:r>
            <a:r>
              <a:rPr lang="en-GB" baseline="30000" dirty="0"/>
              <a:t>st</a:t>
            </a:r>
            <a:r>
              <a:rPr lang="en-GB" dirty="0"/>
              <a:t> module goes in</a:t>
            </a:r>
          </a:p>
          <a:p>
            <a:r>
              <a:rPr lang="en-GB" dirty="0"/>
              <a:t>Need some personal equipment laptop, JTAG, meters, …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A4802FB-5F54-4E7D-AC19-CB743D41D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Uli Schäfer</a:t>
            </a:r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6ABD02D-798B-43DF-A81E-28139D2C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7184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484E6D-D07A-422A-A3B1-650230902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Grow the system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C7E68B-C516-470D-892A-194EA75BA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No desire to chuck large numbers of modules into freshly installed shelves</a:t>
            </a:r>
          </a:p>
          <a:p>
            <a:r>
              <a:rPr lang="en-GB" dirty="0"/>
              <a:t>Start with individual modules, prototype/pre-production first</a:t>
            </a:r>
          </a:p>
          <a:p>
            <a:r>
              <a:rPr lang="en-GB" dirty="0"/>
              <a:t>Assume that possibly jFEX-L1Topo might be the first interface to be tested under ground</a:t>
            </a:r>
          </a:p>
          <a:p>
            <a:r>
              <a:rPr lang="en-GB" dirty="0"/>
              <a:t>Need to find out a few facts about MUCTPI and CTP</a:t>
            </a:r>
          </a:p>
          <a:p>
            <a:r>
              <a:rPr lang="en-GB" dirty="0"/>
              <a:t>Include further module types as they arrive</a:t>
            </a:r>
          </a:p>
          <a:p>
            <a:endParaRPr lang="en-GB" dirty="0"/>
          </a:p>
          <a:p>
            <a:r>
              <a:rPr lang="en-GB" dirty="0"/>
              <a:t>The assumption here is that for quite a while activities in USA15 and STF are being run concurrently</a:t>
            </a:r>
          </a:p>
          <a:p>
            <a:r>
              <a:rPr lang="en-GB" dirty="0"/>
              <a:t>Reduce clashes between various test requirements</a:t>
            </a:r>
          </a:p>
          <a:p>
            <a:r>
              <a:rPr lang="en-GB" dirty="0"/>
              <a:t>Few people available for installing/maintaining modules &amp; systems </a:t>
            </a:r>
          </a:p>
          <a:p>
            <a:r>
              <a:rPr lang="en-GB" dirty="0"/>
              <a:t>Ideally plenty of people working at both P1 and STF remotely</a:t>
            </a:r>
          </a:p>
          <a:p>
            <a:r>
              <a:rPr lang="en-GB" dirty="0"/>
              <a:t>Full shelf of modules (3×L1Topo, 6×jFEX) operation at P1 is certainly a milestone, though not an exciting one. Expect shelves full of modules to be in full operation at STF prior to that.</a:t>
            </a:r>
          </a:p>
          <a:p>
            <a:endParaRPr lang="en-GB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85BC1E2-58F8-47EE-A6A4-8429D3FC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Uli Schäfer</a:t>
            </a:r>
            <a:endParaRPr lang="en-GB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ED0B445-C661-4FA4-9385-30DE6CC1E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059743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</Words>
  <Application>Microsoft Office PowerPoint</Application>
  <PresentationFormat>Bildschirmpräsentation (4:3)</PresentationFormat>
  <Paragraphs>58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Verdana</vt:lpstr>
      <vt:lpstr>Larissa-Design</vt:lpstr>
      <vt:lpstr>                      jFEX/L1Topo Installation</vt:lpstr>
      <vt:lpstr>What’s Installation ?</vt:lpstr>
      <vt:lpstr>Requirements for module installation</vt:lpstr>
      <vt:lpstr>Grow the system</vt:lpstr>
    </vt:vector>
  </TitlesOfParts>
  <Company>Johannes Gutenberg-Universität Mainz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uschaefe</dc:creator>
  <cp:lastModifiedBy>Schäfer, Dr. Ulrich</cp:lastModifiedBy>
  <cp:revision>1203</cp:revision>
  <cp:lastPrinted>2014-07-16T13:05:00Z</cp:lastPrinted>
  <dcterms:created xsi:type="dcterms:W3CDTF">2009-12-08T11:59:40Z</dcterms:created>
  <dcterms:modified xsi:type="dcterms:W3CDTF">2020-06-11T13:23:58Z</dcterms:modified>
</cp:coreProperties>
</file>