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4" r:id="rId2"/>
    <p:sldId id="286" r:id="rId3"/>
    <p:sldId id="310" r:id="rId4"/>
    <p:sldId id="311" r:id="rId5"/>
    <p:sldId id="321" r:id="rId6"/>
    <p:sldId id="323" r:id="rId7"/>
    <p:sldId id="315" r:id="rId8"/>
    <p:sldId id="320" r:id="rId9"/>
    <p:sldId id="316" r:id="rId10"/>
    <p:sldId id="324" r:id="rId11"/>
  </p:sldIdLst>
  <p:sldSz cx="9144000" cy="6858000" type="screen4x3"/>
  <p:notesSz cx="67833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äfer, Dr. Ulrich" initials="SDU" lastIdx="0" clrIdx="0">
    <p:extLst>
      <p:ext uri="{19B8F6BF-5375-455C-9EA6-DF929625EA0E}">
        <p15:presenceInfo xmlns:p15="http://schemas.microsoft.com/office/powerpoint/2012/main" userId="S-1-5-21-1997477047-1508330638-219632125-360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FC44"/>
    <a:srgbClr val="FF9966"/>
    <a:srgbClr val="07B97E"/>
    <a:srgbClr val="D703DC"/>
    <a:srgbClr val="FF9900"/>
    <a:srgbClr val="0CB428"/>
    <a:srgbClr val="F181D1"/>
    <a:srgbClr val="8CE6A1"/>
    <a:srgbClr val="0F01B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83021" autoAdjust="0"/>
  </p:normalViewPr>
  <p:slideViewPr>
    <p:cSldViewPr>
      <p:cViewPr varScale="1">
        <p:scale>
          <a:sx n="95" d="100"/>
          <a:sy n="95" d="100"/>
        </p:scale>
        <p:origin x="16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4346"/>
    </p:cViewPr>
  </p:sorterViewPr>
  <p:notesViewPr>
    <p:cSldViewPr>
      <p:cViewPr varScale="1">
        <p:scale>
          <a:sx n="81" d="100"/>
          <a:sy n="81" d="100"/>
        </p:scale>
        <p:origin x="-3960" y="-96"/>
      </p:cViewPr>
      <p:guideLst>
        <p:guide orient="horz" pos="3127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39943" cy="496253"/>
          </a:xfrm>
          <a:prstGeom prst="rect">
            <a:avLst/>
          </a:prstGeom>
        </p:spPr>
        <p:txBody>
          <a:bodyPr vert="horz" lIns="90558" tIns="45279" rIns="90558" bIns="4527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1865" y="2"/>
            <a:ext cx="2939943" cy="496253"/>
          </a:xfrm>
          <a:prstGeom prst="rect">
            <a:avLst/>
          </a:prstGeom>
        </p:spPr>
        <p:txBody>
          <a:bodyPr vert="horz" lIns="90558" tIns="45279" rIns="90558" bIns="45279" rtlCol="0"/>
          <a:lstStyle>
            <a:lvl1pPr algn="r">
              <a:defRPr sz="1200"/>
            </a:lvl1pPr>
          </a:lstStyle>
          <a:p>
            <a:fld id="{19C0B418-4B07-4C12-B540-9B925B4011B6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8802"/>
            <a:ext cx="2939943" cy="496252"/>
          </a:xfrm>
          <a:prstGeom prst="rect">
            <a:avLst/>
          </a:prstGeom>
        </p:spPr>
        <p:txBody>
          <a:bodyPr vert="horz" lIns="90558" tIns="45279" rIns="90558" bIns="4527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1865" y="9428802"/>
            <a:ext cx="2939943" cy="496252"/>
          </a:xfrm>
          <a:prstGeom prst="rect">
            <a:avLst/>
          </a:prstGeom>
        </p:spPr>
        <p:txBody>
          <a:bodyPr vert="horz" lIns="90558" tIns="45279" rIns="90558" bIns="45279" rtlCol="0" anchor="b"/>
          <a:lstStyle>
            <a:lvl1pPr algn="r">
              <a:defRPr sz="1200"/>
            </a:lvl1pPr>
          </a:lstStyle>
          <a:p>
            <a:fld id="{5F008586-A3F3-4792-93EE-65BEF701A3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98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39468" cy="496332"/>
          </a:xfrm>
          <a:prstGeom prst="rect">
            <a:avLst/>
          </a:prstGeom>
        </p:spPr>
        <p:txBody>
          <a:bodyPr vert="horz" lIns="90558" tIns="45279" rIns="90558" bIns="4527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2353" y="3"/>
            <a:ext cx="2939468" cy="496332"/>
          </a:xfrm>
          <a:prstGeom prst="rect">
            <a:avLst/>
          </a:prstGeom>
        </p:spPr>
        <p:txBody>
          <a:bodyPr vert="horz" lIns="90558" tIns="45279" rIns="90558" bIns="45279" rtlCol="0"/>
          <a:lstStyle>
            <a:lvl1pPr algn="r">
              <a:defRPr sz="1200"/>
            </a:lvl1pPr>
          </a:lstStyle>
          <a:p>
            <a:fld id="{113AECCC-53DF-4DF2-9BFB-2913817AB8DD}" type="datetimeFigureOut">
              <a:rPr lang="de-DE" smtClean="0"/>
              <a:pPr/>
              <a:t>22.09.2020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6125"/>
            <a:ext cx="4959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58" tIns="45279" rIns="90558" bIns="45279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8339" y="4715156"/>
            <a:ext cx="5426710" cy="4466987"/>
          </a:xfrm>
          <a:prstGeom prst="rect">
            <a:avLst/>
          </a:prstGeom>
        </p:spPr>
        <p:txBody>
          <a:bodyPr vert="horz" lIns="90558" tIns="45279" rIns="90558" bIns="45279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39468" cy="496332"/>
          </a:xfrm>
          <a:prstGeom prst="rect">
            <a:avLst/>
          </a:prstGeom>
        </p:spPr>
        <p:txBody>
          <a:bodyPr vert="horz" lIns="90558" tIns="45279" rIns="90558" bIns="4527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2353" y="9428585"/>
            <a:ext cx="2939468" cy="496332"/>
          </a:xfrm>
          <a:prstGeom prst="rect">
            <a:avLst/>
          </a:prstGeom>
        </p:spPr>
        <p:txBody>
          <a:bodyPr vert="horz" lIns="90558" tIns="45279" rIns="90558" bIns="45279" rtlCol="0" anchor="b"/>
          <a:lstStyle>
            <a:lvl1pPr algn="r">
              <a:defRPr sz="1200"/>
            </a:lvl1pPr>
          </a:lstStyle>
          <a:p>
            <a:fld id="{A4BF6C69-5AA2-4517-AE3E-F3A88411F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5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L1Topo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gradFill flip="none" rotWithShape="1">
            <a:gsLst>
              <a:gs pos="0">
                <a:srgbClr val="FFFF00">
                  <a:tint val="66000"/>
                  <a:satMod val="160000"/>
                  <a:alpha val="29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>
            <a:lvl1pPr>
              <a:defRPr sz="3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15040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L1Topo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72330" y="6565921"/>
            <a:ext cx="1928826" cy="292079"/>
          </a:xfrm>
        </p:spPr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27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643998" cy="55007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9144000" cy="2857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54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F01BF"/>
                </a:solidFill>
              </a:defRPr>
            </a:lvl1pPr>
          </a:lstStyle>
          <a:p>
            <a:r>
              <a:rPr lang="de-DE" dirty="0"/>
              <a:t>Uli Schäfer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43240" y="6572272"/>
            <a:ext cx="2895600" cy="28572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72264" y="6565921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98AE82-604C-498D-8020-9AFF028AE0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L1Topo </a:t>
            </a:r>
            <a:r>
              <a:rPr lang="de-DE" dirty="0" err="1"/>
              <a:t>status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 err="1"/>
              <a:t>hardware</a:t>
            </a:r>
            <a:r>
              <a:rPr lang="de-DE" dirty="0"/>
              <a:t> / </a:t>
            </a:r>
            <a:r>
              <a:rPr lang="de-DE" dirty="0" err="1"/>
              <a:t>tests</a:t>
            </a:r>
            <a:r>
              <a:rPr lang="de-DE" dirty="0"/>
              <a:t> / </a:t>
            </a:r>
            <a:r>
              <a:rPr lang="de-DE" dirty="0" err="1"/>
              <a:t>production</a:t>
            </a:r>
            <a:r>
              <a:rPr lang="de-DE" dirty="0"/>
              <a:t> / … 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846506-2DF4-47E2-A937-6F90B203F2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Uli</a:t>
            </a:r>
            <a:r>
              <a:rPr lang="en-US" dirty="0"/>
              <a:t> / Mainz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0931BB-1DE6-49D6-A52B-2EAB9368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Uli</a:t>
            </a:r>
            <a:r>
              <a:rPr lang="en-US" dirty="0"/>
              <a:t>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B3CC1D-9F28-4D28-84D6-799DDDF4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37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E0B356-8304-493E-BD88-5E9B5FC82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4AFA66-9013-4F08-813A-62A85EABE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L1Topo and its mezzanines well and tested</a:t>
            </a:r>
          </a:p>
          <a:p>
            <a:r>
              <a:rPr lang="en-GB" dirty="0"/>
              <a:t>Ready to go into production as soon as:</a:t>
            </a:r>
          </a:p>
          <a:p>
            <a:pPr lvl="1"/>
            <a:r>
              <a:rPr lang="en-GB" dirty="0"/>
              <a:t>A few PRR recommended tests done</a:t>
            </a:r>
          </a:p>
          <a:p>
            <a:pPr lvl="1"/>
            <a:r>
              <a:rPr lang="en-GB" dirty="0"/>
              <a:t>Firmware considerably improved and completed</a:t>
            </a:r>
          </a:p>
          <a:p>
            <a:pPr lvl="1"/>
            <a:r>
              <a:rPr lang="en-GB" dirty="0"/>
              <a:t>Final tests at STF done</a:t>
            </a:r>
            <a:br>
              <a:rPr lang="en-GB" dirty="0"/>
            </a:br>
            <a:r>
              <a:rPr lang="en-GB" dirty="0"/>
              <a:t>… including final (*) latency figures  </a:t>
            </a:r>
          </a:p>
          <a:p>
            <a:r>
              <a:rPr lang="en-GB" dirty="0"/>
              <a:t>Perhaps some open questions about installation at P1 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r>
              <a:rPr lang="en-GB" dirty="0"/>
              <a:t>(*) final = determined for a snapshot of algorithms integrated with high-speed infrastructure, control, and readout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670AB4-3E7D-4DAC-B6D0-0DD66C669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DABF6A-8A6E-4035-B8C3-5E7AFD9EF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23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nhaltsplatzhalter 6">
            <a:extLst>
              <a:ext uri="{FF2B5EF4-FFF2-40B4-BE49-F238E27FC236}">
                <a16:creationId xmlns:a16="http://schemas.microsoft.com/office/drawing/2014/main" id="{3BE84E66-1C89-4F78-895B-D15AEF3EF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051" y="2762001"/>
            <a:ext cx="5636923" cy="30481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934" y="431262"/>
            <a:ext cx="7886700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Hardware Overview</a:t>
            </a:r>
            <a:endParaRPr lang="en-GB" sz="2700" dirty="0">
              <a:solidFill>
                <a:srgbClr val="C00000"/>
              </a:solidFill>
            </a:endParaRPr>
          </a:p>
        </p:txBody>
      </p:sp>
      <p:sp>
        <p:nvSpPr>
          <p:cNvPr id="58" name="Content Placeholder 11"/>
          <p:cNvSpPr txBox="1">
            <a:spLocks/>
          </p:cNvSpPr>
          <p:nvPr/>
        </p:nvSpPr>
        <p:spPr>
          <a:xfrm>
            <a:off x="303609" y="1797248"/>
            <a:ext cx="7568293" cy="326350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sz="1650" dirty="0"/>
              <a:t>ATCA board (based on </a:t>
            </a:r>
            <a:r>
              <a:rPr lang="en-GB" sz="1650" dirty="0" err="1"/>
              <a:t>jFEX</a:t>
            </a:r>
            <a:r>
              <a:rPr lang="en-GB" sz="1650" dirty="0"/>
              <a:t> design)</a:t>
            </a:r>
          </a:p>
          <a:p>
            <a:pPr marL="514350" lvl="2">
              <a:spcBef>
                <a:spcPts val="750"/>
              </a:spcBef>
            </a:pPr>
            <a:r>
              <a:rPr lang="en-US" sz="13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Modular design</a:t>
            </a:r>
            <a:endParaRPr lang="en-GB" sz="135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650" dirty="0"/>
              <a:t>2 </a:t>
            </a:r>
            <a:r>
              <a:rPr lang="en-GB" sz="1650" dirty="0" err="1"/>
              <a:t>Virtex</a:t>
            </a:r>
            <a:r>
              <a:rPr lang="en-GB" sz="1650" dirty="0"/>
              <a:t> </a:t>
            </a:r>
            <a:r>
              <a:rPr lang="en-GB" sz="1650" dirty="0" err="1"/>
              <a:t>UltrascalePlus</a:t>
            </a:r>
            <a:r>
              <a:rPr lang="en-GB" sz="1650" dirty="0"/>
              <a:t> FPGAs</a:t>
            </a:r>
          </a:p>
          <a:p>
            <a:endParaRPr lang="en-GB" sz="165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650" dirty="0"/>
              <a:t>Two iterations</a:t>
            </a:r>
          </a:p>
          <a:p>
            <a:r>
              <a:rPr lang="en-GB" sz="16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Prototype (FDR 01/2019)</a:t>
            </a:r>
            <a:endParaRPr lang="en-GB" sz="1650" dirty="0"/>
          </a:p>
          <a:p>
            <a:r>
              <a:rPr lang="en-US" sz="1650" dirty="0"/>
              <a:t>Final design presented</a:t>
            </a:r>
            <a:br>
              <a:rPr lang="en-US" sz="1650" dirty="0"/>
            </a:br>
            <a:r>
              <a:rPr lang="en-US" sz="1650" dirty="0"/>
              <a:t>at PRR 08/2019</a:t>
            </a:r>
          </a:p>
          <a:p>
            <a:pPr lvl="1"/>
            <a:r>
              <a:rPr lang="en-US" sz="1850" dirty="0">
                <a:solidFill>
                  <a:schemeClr val="tx2">
                    <a:lumMod val="75000"/>
                  </a:schemeClr>
                </a:solidFill>
              </a:rPr>
              <a:t>Fix on MGT calibration</a:t>
            </a:r>
            <a:r>
              <a:rPr lang="en-US" sz="1700" dirty="0"/>
              <a:t>	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Uli Schäfer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073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934" y="431262"/>
            <a:ext cx="7886700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Hardware Overview</a:t>
            </a:r>
            <a:endParaRPr lang="en-GB" sz="2700" dirty="0">
              <a:solidFill>
                <a:srgbClr val="C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57787" y="1755862"/>
            <a:ext cx="3383993" cy="3464719"/>
            <a:chOff x="7181850" y="1176736"/>
            <a:chExt cx="4511990" cy="4619625"/>
          </a:xfrm>
        </p:grpSpPr>
        <p:sp>
          <p:nvSpPr>
            <p:cNvPr id="14" name="Rectangle 13"/>
            <p:cNvSpPr/>
            <p:nvPr/>
          </p:nvSpPr>
          <p:spPr>
            <a:xfrm>
              <a:off x="7181850" y="1176736"/>
              <a:ext cx="4511990" cy="46196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b="1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203865" y="2510955"/>
              <a:ext cx="936000" cy="66160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25" b="1" dirty="0">
                  <a:solidFill>
                    <a:sysClr val="windowText" lastClr="000000"/>
                  </a:solidFill>
                </a:rPr>
                <a:t>U1 Power Mezzanine</a:t>
              </a:r>
              <a:endParaRPr lang="en-GB" sz="825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729988" y="2510955"/>
              <a:ext cx="936000" cy="66160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25" b="1" dirty="0">
                  <a:solidFill>
                    <a:sysClr val="windowText" lastClr="000000"/>
                  </a:solidFill>
                </a:rPr>
                <a:t>U2 Power Mezzanine</a:t>
              </a:r>
              <a:endParaRPr lang="en-GB" sz="825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906931" y="3277243"/>
              <a:ext cx="1080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solidFill>
                    <a:schemeClr val="tx1"/>
                  </a:solidFill>
                </a:rPr>
                <a:t>Virtex</a:t>
              </a:r>
              <a:endParaRPr lang="en-US" sz="9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900" dirty="0" err="1">
                  <a:solidFill>
                    <a:schemeClr val="tx1"/>
                  </a:solidFill>
                </a:rPr>
                <a:t>UltrascalePlus</a:t>
              </a:r>
              <a:r>
                <a:rPr lang="en-US" sz="900" dirty="0">
                  <a:solidFill>
                    <a:schemeClr val="tx1"/>
                  </a:solidFill>
                </a:rPr>
                <a:t> (U2)</a:t>
              </a:r>
              <a:endParaRPr lang="en-GB" sz="9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906931" y="1298143"/>
              <a:ext cx="1080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solidFill>
                    <a:schemeClr val="tx1"/>
                  </a:solidFill>
                </a:rPr>
                <a:t>Virtex</a:t>
              </a:r>
              <a:endParaRPr lang="en-US" sz="9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900" dirty="0" err="1">
                  <a:solidFill>
                    <a:schemeClr val="tx1"/>
                  </a:solidFill>
                </a:rPr>
                <a:t>UltrascalePlus</a:t>
              </a:r>
              <a:r>
                <a:rPr lang="en-US" sz="900" dirty="0">
                  <a:solidFill>
                    <a:schemeClr val="tx1"/>
                  </a:solidFill>
                </a:rPr>
                <a:t> (U1)</a:t>
              </a:r>
              <a:endParaRPr lang="en-GB" sz="9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16772" y="4547303"/>
              <a:ext cx="1476863" cy="110401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Control Mezzanine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161253" y="4515207"/>
              <a:ext cx="1023652" cy="4324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1"/>
                  </a:solidFill>
                </a:rPr>
                <a:t>Board Voltage Level Mezzanine - 1V8</a:t>
              </a:r>
              <a:endParaRPr lang="en-GB" sz="600" b="1" dirty="0">
                <a:solidFill>
                  <a:schemeClr val="tx1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911204" y="1341813"/>
              <a:ext cx="658296" cy="992660"/>
              <a:chOff x="6853733" y="786223"/>
              <a:chExt cx="658296" cy="99266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6853733" y="78622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>
                    <a:solidFill>
                      <a:schemeClr val="tx1"/>
                    </a:solidFill>
                  </a:rPr>
                  <a:t>Rx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853733" y="1136305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>
                    <a:solidFill>
                      <a:schemeClr val="tx1"/>
                    </a:solidFill>
                  </a:rPr>
                  <a:t>Rx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7224029" y="78622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>
                    <a:solidFill>
                      <a:schemeClr val="tx1"/>
                    </a:solidFill>
                  </a:rPr>
                  <a:t>Rx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224029" y="149088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 err="1">
                    <a:solidFill>
                      <a:schemeClr val="tx1"/>
                    </a:solidFill>
                  </a:rPr>
                  <a:t>Tx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7224029" y="1136305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>
                    <a:solidFill>
                      <a:schemeClr val="tx1"/>
                    </a:solidFill>
                  </a:rPr>
                  <a:t>Rx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853733" y="149088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>
                    <a:solidFill>
                      <a:schemeClr val="tx1"/>
                    </a:solidFill>
                  </a:rPr>
                  <a:t>Rx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0295692" y="1341813"/>
              <a:ext cx="658296" cy="992660"/>
              <a:chOff x="6853733" y="786223"/>
              <a:chExt cx="658296" cy="99266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6853733" y="78622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>
                    <a:solidFill>
                      <a:schemeClr val="tx1"/>
                    </a:solidFill>
                  </a:rPr>
                  <a:t>Rx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853733" y="1136305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>
                    <a:solidFill>
                      <a:schemeClr val="tx1"/>
                    </a:solidFill>
                  </a:rPr>
                  <a:t>Rx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7224029" y="78622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>
                    <a:solidFill>
                      <a:schemeClr val="tx1"/>
                    </a:solidFill>
                  </a:rPr>
                  <a:t>Rx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7224029" y="149088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 err="1">
                    <a:solidFill>
                      <a:schemeClr val="tx1"/>
                    </a:solidFill>
                  </a:rPr>
                  <a:t>Tx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224029" y="1136305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>
                    <a:solidFill>
                      <a:schemeClr val="tx1"/>
                    </a:solidFill>
                  </a:rPr>
                  <a:t>Rx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853733" y="149088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>
                    <a:solidFill>
                      <a:schemeClr val="tx1"/>
                    </a:solidFill>
                  </a:rPr>
                  <a:t>Rx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911204" y="3320913"/>
              <a:ext cx="658296" cy="992660"/>
              <a:chOff x="6853733" y="786223"/>
              <a:chExt cx="658296" cy="99266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6853733" y="78622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 err="1">
                    <a:solidFill>
                      <a:schemeClr val="tx1"/>
                    </a:solidFill>
                  </a:rPr>
                  <a:t>Tx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853733" y="1136305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>
                    <a:solidFill>
                      <a:schemeClr val="tx1"/>
                    </a:solidFill>
                  </a:rPr>
                  <a:t>Rx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7224029" y="78622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>
                    <a:solidFill>
                      <a:schemeClr val="tx1"/>
                    </a:solidFill>
                  </a:rPr>
                  <a:t>Rx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7224029" y="149088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>
                    <a:solidFill>
                      <a:schemeClr val="tx1"/>
                    </a:solidFill>
                  </a:rPr>
                  <a:t>Rx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224029" y="1136305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>
                    <a:solidFill>
                      <a:schemeClr val="tx1"/>
                    </a:solidFill>
                  </a:rPr>
                  <a:t>Rx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853733" y="149088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>
                    <a:solidFill>
                      <a:schemeClr val="tx1"/>
                    </a:solidFill>
                  </a:rPr>
                  <a:t>Rx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0295692" y="3320913"/>
              <a:ext cx="658296" cy="992660"/>
              <a:chOff x="6853733" y="786223"/>
              <a:chExt cx="658296" cy="99266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6853733" y="78622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 err="1">
                    <a:solidFill>
                      <a:schemeClr val="tx1"/>
                    </a:solidFill>
                  </a:rPr>
                  <a:t>Tx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853733" y="1136305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>
                    <a:solidFill>
                      <a:schemeClr val="tx1"/>
                    </a:solidFill>
                  </a:rPr>
                  <a:t>Rx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224029" y="78622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>
                    <a:solidFill>
                      <a:schemeClr val="tx1"/>
                    </a:solidFill>
                  </a:rPr>
                  <a:t>Rx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7224029" y="149088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>
                    <a:solidFill>
                      <a:schemeClr val="tx1"/>
                    </a:solidFill>
                  </a:rPr>
                  <a:t>Rx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224029" y="1136305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>
                    <a:solidFill>
                      <a:schemeClr val="tx1"/>
                    </a:solidFill>
                  </a:rPr>
                  <a:t>Rx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853733" y="149088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>
                    <a:solidFill>
                      <a:schemeClr val="tx1"/>
                    </a:solidFill>
                  </a:rPr>
                  <a:t>Rx</a:t>
                </a:r>
                <a:endParaRPr lang="en-GB" sz="6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9160170" y="4909861"/>
              <a:ext cx="1023652" cy="4324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1"/>
                  </a:solidFill>
                </a:rPr>
                <a:t>Board Voltage Level Mezzanine - 2V5</a:t>
              </a:r>
              <a:endParaRPr lang="en-GB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161253" y="5306775"/>
              <a:ext cx="1023652" cy="4324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1"/>
                  </a:solidFill>
                </a:rPr>
                <a:t>Board Voltage Level Mezzanine - 3V3</a:t>
              </a:r>
              <a:endParaRPr lang="en-GB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508001" y="4782959"/>
              <a:ext cx="924655" cy="59653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50" dirty="0">
                  <a:solidFill>
                    <a:schemeClr val="tx1"/>
                  </a:solidFill>
                </a:rPr>
                <a:t>ATCA Power Interface</a:t>
              </a:r>
              <a:endParaRPr lang="en-GB" sz="750" dirty="0">
                <a:solidFill>
                  <a:schemeClr val="tx1"/>
                </a:solidFill>
              </a:endParaRPr>
            </a:p>
          </p:txBody>
        </p:sp>
      </p:grpSp>
      <p:sp>
        <p:nvSpPr>
          <p:cNvPr id="58" name="Content Placeholder 11"/>
          <p:cNvSpPr txBox="1">
            <a:spLocks/>
          </p:cNvSpPr>
          <p:nvPr/>
        </p:nvSpPr>
        <p:spPr>
          <a:xfrm>
            <a:off x="303609" y="1797248"/>
            <a:ext cx="7568293" cy="35039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sz="1650" dirty="0"/>
              <a:t>ATCA board (based on </a:t>
            </a:r>
            <a:r>
              <a:rPr lang="en-GB" sz="1650" dirty="0" err="1"/>
              <a:t>jFEX</a:t>
            </a:r>
            <a:r>
              <a:rPr lang="en-GB" sz="1650" dirty="0"/>
              <a:t> design)</a:t>
            </a:r>
          </a:p>
          <a:p>
            <a:pPr marL="514350" lvl="2">
              <a:spcBef>
                <a:spcPts val="750"/>
              </a:spcBef>
            </a:pPr>
            <a:r>
              <a:rPr lang="en-US" sz="13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Modular design</a:t>
            </a:r>
            <a:endParaRPr lang="en-GB" sz="135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650" dirty="0"/>
              <a:t>2 </a:t>
            </a:r>
            <a:r>
              <a:rPr lang="en-GB" sz="1650" dirty="0" err="1"/>
              <a:t>Virtex</a:t>
            </a:r>
            <a:r>
              <a:rPr lang="en-GB" sz="1650" dirty="0"/>
              <a:t> </a:t>
            </a:r>
            <a:r>
              <a:rPr lang="en-GB" sz="1650" dirty="0" err="1"/>
              <a:t>UltrascalePlus</a:t>
            </a:r>
            <a:r>
              <a:rPr lang="en-GB" sz="1650" dirty="0"/>
              <a:t> FPGAs</a:t>
            </a:r>
          </a:p>
          <a:p>
            <a:pPr marL="514350" lvl="2">
              <a:spcBef>
                <a:spcPts val="750"/>
              </a:spcBef>
            </a:pPr>
            <a:r>
              <a:rPr lang="en-US" sz="13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XCVU9P-2FLGA2577E</a:t>
            </a:r>
            <a:endParaRPr lang="en-GB" sz="135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14350" lvl="2">
              <a:spcBef>
                <a:spcPts val="750"/>
              </a:spcBef>
            </a:pPr>
            <a:r>
              <a:rPr lang="en-GB" sz="13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120 MGTs (GTY) per FPGA</a:t>
            </a:r>
          </a:p>
          <a:p>
            <a:pPr marL="857250" lvl="4">
              <a:spcBef>
                <a:spcPts val="750"/>
              </a:spcBef>
            </a:pPr>
            <a:r>
              <a:rPr lang="en-US" sz="15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118 input </a:t>
            </a:r>
            <a:r>
              <a:rPr lang="en-US" sz="15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fibres</a:t>
            </a:r>
            <a:r>
              <a:rPr lang="en-US" sz="15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per processor FPGA</a:t>
            </a:r>
            <a:endParaRPr lang="en-GB" sz="15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650" dirty="0"/>
              <a:t>24 </a:t>
            </a:r>
            <a:r>
              <a:rPr lang="en-GB" sz="1650" dirty="0" err="1"/>
              <a:t>MiniPOD</a:t>
            </a:r>
            <a:r>
              <a:rPr lang="en-GB" sz="1650" dirty="0"/>
              <a:t>: 20 RX + 4 TX</a:t>
            </a:r>
          </a:p>
          <a:p>
            <a:r>
              <a:rPr lang="en-US" sz="1650" dirty="0"/>
              <a:t>Mezzanines</a:t>
            </a:r>
          </a:p>
          <a:p>
            <a:pPr marL="514350" lvl="2">
              <a:spcBef>
                <a:spcPts val="750"/>
              </a:spcBef>
            </a:pPr>
            <a:r>
              <a:rPr lang="en-US" sz="13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Control &amp; Power</a:t>
            </a:r>
          </a:p>
          <a:p>
            <a:pPr marL="514350" lvl="2">
              <a:spcBef>
                <a:spcPts val="750"/>
              </a:spcBef>
            </a:pPr>
            <a:r>
              <a:rPr lang="en-US" sz="13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Compatible with </a:t>
            </a:r>
            <a:r>
              <a:rPr lang="en-US" sz="135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jFEX</a:t>
            </a:r>
            <a:endParaRPr lang="en-US" sz="135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14350" lvl="2">
              <a:spcBef>
                <a:spcPts val="750"/>
              </a:spcBef>
            </a:pPr>
            <a:r>
              <a:rPr lang="en-US" sz="13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CTP interface module (LVDS drivers)</a:t>
            </a:r>
            <a:endParaRPr lang="en-US" sz="15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Uli Schäfer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380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934" y="431262"/>
            <a:ext cx="7886700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Hardware Overview</a:t>
            </a:r>
            <a:endParaRPr lang="en-GB" sz="2700" dirty="0">
              <a:solidFill>
                <a:srgbClr val="C00000"/>
              </a:solidFill>
            </a:endParaRPr>
          </a:p>
        </p:txBody>
      </p:sp>
      <p:sp>
        <p:nvSpPr>
          <p:cNvPr id="58" name="Content Placeholder 11"/>
          <p:cNvSpPr txBox="1">
            <a:spLocks/>
          </p:cNvSpPr>
          <p:nvPr/>
        </p:nvSpPr>
        <p:spPr>
          <a:xfrm>
            <a:off x="303609" y="1797247"/>
            <a:ext cx="7568293" cy="346872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sz="1650" dirty="0"/>
              <a:t>ATCA board (based on </a:t>
            </a:r>
            <a:r>
              <a:rPr lang="en-GB" sz="1650" dirty="0" err="1"/>
              <a:t>jFEX</a:t>
            </a:r>
            <a:r>
              <a:rPr lang="en-GB" sz="1650" dirty="0"/>
              <a:t> design)</a:t>
            </a:r>
          </a:p>
          <a:p>
            <a:pPr marL="514350" lvl="2">
              <a:spcBef>
                <a:spcPts val="750"/>
              </a:spcBef>
            </a:pPr>
            <a:r>
              <a:rPr lang="en-US" sz="13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Modular design</a:t>
            </a:r>
            <a:endParaRPr lang="en-GB" sz="135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650" dirty="0"/>
              <a:t>2 </a:t>
            </a:r>
            <a:r>
              <a:rPr lang="en-GB" sz="1650" dirty="0" err="1"/>
              <a:t>Virtex</a:t>
            </a:r>
            <a:r>
              <a:rPr lang="en-GB" sz="1650" dirty="0"/>
              <a:t> </a:t>
            </a:r>
            <a:r>
              <a:rPr lang="en-GB" sz="1650" dirty="0" err="1"/>
              <a:t>UltrascalePlus</a:t>
            </a:r>
            <a:r>
              <a:rPr lang="en-GB" sz="1650" dirty="0"/>
              <a:t> FPGAs</a:t>
            </a:r>
          </a:p>
          <a:p>
            <a:pPr marL="514350" lvl="2">
              <a:spcBef>
                <a:spcPts val="750"/>
              </a:spcBef>
            </a:pPr>
            <a:r>
              <a:rPr lang="en-US" sz="13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XCVU9P-2FLGA2577E</a:t>
            </a:r>
            <a:endParaRPr lang="en-GB" sz="135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14350" lvl="2">
              <a:spcBef>
                <a:spcPts val="750"/>
              </a:spcBef>
            </a:pPr>
            <a:r>
              <a:rPr lang="en-GB" sz="13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120 MGTs (GTY) per FPGA</a:t>
            </a:r>
          </a:p>
          <a:p>
            <a:pPr marL="857250" lvl="4">
              <a:spcBef>
                <a:spcPts val="750"/>
              </a:spcBef>
            </a:pPr>
            <a:r>
              <a:rPr lang="en-US" sz="15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118 input </a:t>
            </a:r>
            <a:r>
              <a:rPr lang="en-US" sz="15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fibres</a:t>
            </a:r>
            <a:r>
              <a:rPr lang="en-US" sz="15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per processor FPGA</a:t>
            </a:r>
            <a:endParaRPr lang="en-GB" sz="15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650" dirty="0"/>
              <a:t>24 </a:t>
            </a:r>
            <a:r>
              <a:rPr lang="en-GB" sz="1650" dirty="0" err="1"/>
              <a:t>MiniPOD</a:t>
            </a:r>
            <a:r>
              <a:rPr lang="en-GB" sz="1650" dirty="0"/>
              <a:t>: 20 RX + 4 TX</a:t>
            </a:r>
          </a:p>
          <a:p>
            <a:r>
              <a:rPr lang="en-US" sz="1650" dirty="0"/>
              <a:t>Mezzanines</a:t>
            </a:r>
          </a:p>
          <a:p>
            <a:pPr marL="514350" lvl="2">
              <a:spcBef>
                <a:spcPts val="750"/>
              </a:spcBef>
            </a:pPr>
            <a:r>
              <a:rPr lang="en-US" sz="13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Control &amp; Power</a:t>
            </a:r>
          </a:p>
          <a:p>
            <a:pPr marL="514350" lvl="2">
              <a:spcBef>
                <a:spcPts val="750"/>
              </a:spcBef>
            </a:pPr>
            <a:r>
              <a:rPr lang="en-US" sz="13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Compatible with </a:t>
            </a:r>
            <a:r>
              <a:rPr lang="en-US" sz="135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jFEX</a:t>
            </a:r>
            <a:endParaRPr lang="en-US" sz="135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14350" lvl="2">
              <a:spcBef>
                <a:spcPts val="750"/>
              </a:spcBef>
            </a:pPr>
            <a:r>
              <a:rPr lang="en-US" sz="13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CTP interface module (LVDS drivers)</a:t>
            </a:r>
            <a:endParaRPr lang="en-US" sz="15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Uli Schäfer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4</a:t>
            </a:fld>
            <a:endParaRPr lang="en-GB"/>
          </a:p>
        </p:txBody>
      </p:sp>
      <p:pic>
        <p:nvPicPr>
          <p:cNvPr id="59" name="Picture 9">
            <a:extLst>
              <a:ext uri="{FF2B5EF4-FFF2-40B4-BE49-F238E27FC236}">
                <a16:creationId xmlns:a16="http://schemas.microsoft.com/office/drawing/2014/main" id="{DF5702C5-8875-49F1-AA6D-3AEBB53E1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8410" y="1797472"/>
            <a:ext cx="4395590" cy="4316334"/>
          </a:xfrm>
          <a:prstGeom prst="rect">
            <a:avLst/>
          </a:prstGeom>
        </p:spPr>
      </p:pic>
      <p:sp>
        <p:nvSpPr>
          <p:cNvPr id="60" name="TextBox 6">
            <a:extLst>
              <a:ext uri="{FF2B5EF4-FFF2-40B4-BE49-F238E27FC236}">
                <a16:creationId xmlns:a16="http://schemas.microsoft.com/office/drawing/2014/main" id="{A32CABBE-1AEE-4CCB-B1D6-46300E1350F6}"/>
              </a:ext>
            </a:extLst>
          </p:cNvPr>
          <p:cNvSpPr txBox="1"/>
          <p:nvPr/>
        </p:nvSpPr>
        <p:spPr>
          <a:xfrm>
            <a:off x="641799" y="5495093"/>
            <a:ext cx="771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C00000"/>
                </a:solidFill>
              </a:rPr>
              <a:t>L1Topo 1</a:t>
            </a:r>
            <a:r>
              <a:rPr lang="en-US" sz="2100" b="1" baseline="30000" dirty="0">
                <a:solidFill>
                  <a:srgbClr val="C00000"/>
                </a:solidFill>
              </a:rPr>
              <a:t>st</a:t>
            </a:r>
            <a:r>
              <a:rPr lang="en-US" sz="2100" b="1" dirty="0">
                <a:solidFill>
                  <a:srgbClr val="C00000"/>
                </a:solidFill>
              </a:rPr>
              <a:t> production module</a:t>
            </a:r>
            <a:br>
              <a:rPr lang="en-US" sz="2100" b="1" dirty="0">
                <a:solidFill>
                  <a:srgbClr val="C00000"/>
                </a:solidFill>
              </a:rPr>
            </a:br>
            <a:r>
              <a:rPr lang="en-US" sz="2100" b="1" dirty="0">
                <a:solidFill>
                  <a:srgbClr val="C00000"/>
                </a:solidFill>
              </a:rPr>
              <a:t>with control mezzanine v3.1</a:t>
            </a:r>
            <a:endParaRPr lang="en-GB" sz="2100" b="1" dirty="0">
              <a:solidFill>
                <a:srgbClr val="C00000"/>
              </a:solidFill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F425E247-1859-4B08-8C47-4C2557899692}"/>
              </a:ext>
            </a:extLst>
          </p:cNvPr>
          <p:cNvSpPr/>
          <p:nvPr/>
        </p:nvSpPr>
        <p:spPr>
          <a:xfrm rot="19468870">
            <a:off x="-188182" y="5093942"/>
            <a:ext cx="14171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648800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308BE6C7-E17F-4B7C-82C3-03CD800B4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2887" y="3501008"/>
            <a:ext cx="3463219" cy="30649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6BFBD4-F284-4607-965B-EE696F7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Control mezzanine v3.1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E3602E-9EEE-4149-9595-5EBB185CE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720"/>
            <a:ext cx="8929718" cy="5663552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Carrier board for </a:t>
            </a:r>
            <a:r>
              <a:rPr lang="en-GB" dirty="0" err="1"/>
              <a:t>UltraZed</a:t>
            </a:r>
            <a:r>
              <a:rPr lang="en-GB" dirty="0"/>
              <a:t>-EV </a:t>
            </a:r>
            <a:r>
              <a:rPr lang="en-GB" dirty="0" err="1"/>
              <a:t>SoM</a:t>
            </a:r>
            <a:endParaRPr lang="en-GB" dirty="0"/>
          </a:p>
          <a:p>
            <a:pPr lvl="1"/>
            <a:r>
              <a:rPr lang="en-GB" dirty="0"/>
              <a:t>Functionality equivalent to  v3.0  shown in March TDAQ week, with minor fixes</a:t>
            </a:r>
          </a:p>
          <a:p>
            <a:pPr lvl="1"/>
            <a:r>
              <a:rPr lang="en-GB" b="1" dirty="0"/>
              <a:t>3</a:t>
            </a:r>
            <a:r>
              <a:rPr lang="en-GB" dirty="0"/>
              <a:t> modules produced</a:t>
            </a:r>
          </a:p>
          <a:p>
            <a:pPr lvl="1"/>
            <a:r>
              <a:rPr lang="en-GB" dirty="0"/>
              <a:t>Currently in use at STF on both </a:t>
            </a:r>
            <a:r>
              <a:rPr lang="en-GB" b="1" dirty="0" err="1"/>
              <a:t>jFEX</a:t>
            </a:r>
            <a:r>
              <a:rPr lang="en-GB" dirty="0"/>
              <a:t> and </a:t>
            </a:r>
            <a:r>
              <a:rPr lang="en-GB" b="1" dirty="0"/>
              <a:t>L1Topo</a:t>
            </a:r>
          </a:p>
          <a:p>
            <a:pPr lvl="2"/>
            <a:r>
              <a:rPr lang="en-GB" dirty="0"/>
              <a:t>During last slice week</a:t>
            </a:r>
          </a:p>
          <a:p>
            <a:r>
              <a:rPr lang="en-GB" dirty="0"/>
              <a:t>Functionalities</a:t>
            </a:r>
          </a:p>
          <a:p>
            <a:pPr lvl="1"/>
            <a:r>
              <a:rPr lang="en-GB" dirty="0"/>
              <a:t>Hosts the </a:t>
            </a:r>
            <a:r>
              <a:rPr lang="en-GB" b="1" dirty="0"/>
              <a:t>control</a:t>
            </a:r>
            <a:r>
              <a:rPr lang="en-GB" dirty="0"/>
              <a:t> module of the </a:t>
            </a:r>
            <a:r>
              <a:rPr lang="en-GB" dirty="0" err="1"/>
              <a:t>jFEX</a:t>
            </a:r>
            <a:r>
              <a:rPr lang="en-GB" dirty="0"/>
              <a:t>/L1Topo mainboard</a:t>
            </a:r>
          </a:p>
          <a:p>
            <a:pPr lvl="2"/>
            <a:r>
              <a:rPr lang="en-GB" b="1" dirty="0"/>
              <a:t>Zynq</a:t>
            </a:r>
            <a:r>
              <a:rPr lang="en-GB" dirty="0"/>
              <a:t> </a:t>
            </a:r>
            <a:r>
              <a:rPr lang="en-GB" dirty="0" err="1"/>
              <a:t>Ultrascale</a:t>
            </a:r>
            <a:r>
              <a:rPr lang="en-GB" dirty="0"/>
              <a:t>+ ZU7EV-FBV900</a:t>
            </a:r>
          </a:p>
          <a:p>
            <a:pPr lvl="1"/>
            <a:r>
              <a:rPr lang="en-GB" dirty="0"/>
              <a:t>LHC </a:t>
            </a:r>
            <a:r>
              <a:rPr lang="en-GB" b="1" dirty="0"/>
              <a:t>clock</a:t>
            </a:r>
            <a:r>
              <a:rPr lang="en-GB" dirty="0"/>
              <a:t> cleaning and distribution to processor FPGAs</a:t>
            </a:r>
          </a:p>
          <a:p>
            <a:pPr lvl="2"/>
            <a:r>
              <a:rPr lang="en-GB" dirty="0"/>
              <a:t> Si5345</a:t>
            </a:r>
          </a:p>
          <a:p>
            <a:pPr lvl="1"/>
            <a:r>
              <a:rPr lang="en-GB" dirty="0"/>
              <a:t>Hosts the </a:t>
            </a:r>
            <a:r>
              <a:rPr lang="en-GB" dirty="0" err="1"/>
              <a:t>MasterSPI</a:t>
            </a:r>
            <a:r>
              <a:rPr lang="en-GB" dirty="0"/>
              <a:t> </a:t>
            </a:r>
            <a:r>
              <a:rPr lang="en-GB" b="1" dirty="0"/>
              <a:t>configuration</a:t>
            </a:r>
            <a:r>
              <a:rPr lang="en-GB" dirty="0"/>
              <a:t> circuitry for processors </a:t>
            </a:r>
          </a:p>
          <a:p>
            <a:pPr lvl="2"/>
            <a:r>
              <a:rPr lang="en-GB" dirty="0"/>
              <a:t>MT25QU02GCBB8E12-0SIT</a:t>
            </a:r>
          </a:p>
          <a:p>
            <a:pPr lvl="2"/>
            <a:r>
              <a:rPr lang="en-GB" b="1" dirty="0" err="1"/>
              <a:t>IPBus</a:t>
            </a:r>
            <a:r>
              <a:rPr lang="en-GB" dirty="0"/>
              <a:t> master</a:t>
            </a:r>
          </a:p>
          <a:p>
            <a:pPr lvl="3"/>
            <a:r>
              <a:rPr lang="en-GB" dirty="0"/>
              <a:t>Port selection between backplane or </a:t>
            </a:r>
            <a:br>
              <a:rPr lang="en-GB" dirty="0"/>
            </a:br>
            <a:r>
              <a:rPr lang="en-GB" dirty="0"/>
              <a:t>front-panel RJ45 with ETH MUX</a:t>
            </a:r>
          </a:p>
          <a:p>
            <a:pPr lvl="1"/>
            <a:r>
              <a:rPr lang="en-GB" dirty="0"/>
              <a:t>Hosts the PHY chip (</a:t>
            </a:r>
            <a:r>
              <a:rPr lang="en-GB" dirty="0" err="1"/>
              <a:t>transformerless</a:t>
            </a:r>
            <a:r>
              <a:rPr lang="en-GB" dirty="0"/>
              <a:t> scheme)</a:t>
            </a:r>
          </a:p>
          <a:p>
            <a:pPr lvl="2"/>
            <a:r>
              <a:rPr lang="en-GB" dirty="0"/>
              <a:t>VSC8221</a:t>
            </a:r>
          </a:p>
          <a:p>
            <a:pPr lvl="1"/>
            <a:r>
              <a:rPr lang="en-GB" b="1" dirty="0"/>
              <a:t>TTC data </a:t>
            </a:r>
            <a:r>
              <a:rPr lang="en-GB" dirty="0"/>
              <a:t>reception and distribution to processor </a:t>
            </a:r>
            <a:br>
              <a:rPr lang="en-GB" dirty="0"/>
            </a:br>
            <a:r>
              <a:rPr lang="en-GB" dirty="0"/>
              <a:t>FPGAs</a:t>
            </a:r>
          </a:p>
          <a:p>
            <a:pPr lvl="2"/>
            <a:r>
              <a:rPr lang="en-GB" dirty="0"/>
              <a:t>HUB1: Using fanout  NB7VQ1006M</a:t>
            </a:r>
          </a:p>
          <a:p>
            <a:pPr lvl="2"/>
            <a:r>
              <a:rPr lang="en-GB" dirty="0"/>
              <a:t>HUB2: Reception on one MGT and distribution </a:t>
            </a:r>
            <a:br>
              <a:rPr lang="en-GB" dirty="0"/>
            </a:br>
            <a:r>
              <a:rPr lang="en-GB" dirty="0"/>
              <a:t>to processors via parallel I/</a:t>
            </a:r>
            <a:r>
              <a:rPr lang="en-GB" dirty="0" err="1"/>
              <a:t>Os</a:t>
            </a:r>
            <a:endParaRPr lang="en-GB" dirty="0"/>
          </a:p>
          <a:p>
            <a:pPr lvl="1"/>
            <a:r>
              <a:rPr lang="en-GB" b="1" dirty="0"/>
              <a:t>Monitoring</a:t>
            </a:r>
            <a:r>
              <a:rPr lang="en-GB" dirty="0"/>
              <a:t> and slow control</a:t>
            </a:r>
          </a:p>
          <a:p>
            <a:pPr lvl="2"/>
            <a:r>
              <a:rPr lang="en-GB" dirty="0" err="1"/>
              <a:t>MiniPODs</a:t>
            </a:r>
            <a:r>
              <a:rPr lang="en-GB" dirty="0"/>
              <a:t> (Avago) monitoring via </a:t>
            </a:r>
            <a:r>
              <a:rPr lang="en-GB" b="1" dirty="0"/>
              <a:t>I2C</a:t>
            </a:r>
          </a:p>
          <a:p>
            <a:pPr lvl="2"/>
            <a:r>
              <a:rPr lang="en-GB" dirty="0" err="1"/>
              <a:t>PMBus</a:t>
            </a:r>
            <a:r>
              <a:rPr lang="en-GB" dirty="0"/>
              <a:t> monitoring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E29541-7D09-41F2-BADE-7A40406D9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505331-E478-460E-A176-F1835FAA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0F3E36F-32DA-4F74-9076-C517E295AC81}"/>
              </a:ext>
            </a:extLst>
          </p:cNvPr>
          <p:cNvSpPr/>
          <p:nvPr/>
        </p:nvSpPr>
        <p:spPr>
          <a:xfrm rot="19468870">
            <a:off x="350644" y="10349"/>
            <a:ext cx="1417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667855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308BE6C7-E17F-4B7C-82C3-03CD800B4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2887" y="3501008"/>
            <a:ext cx="3463219" cy="30649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6BFBD4-F284-4607-965B-EE696F7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Controller test status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E3602E-9EEE-4149-9595-5EBB185CE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05186"/>
            <a:ext cx="8929718" cy="5864173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Smoke tests, power sequencing</a:t>
            </a:r>
          </a:p>
          <a:p>
            <a:r>
              <a:rPr lang="en-GB" dirty="0"/>
              <a:t>Ripple measurement (MGT)</a:t>
            </a:r>
          </a:p>
          <a:p>
            <a:r>
              <a:rPr lang="en-GB" dirty="0"/>
              <a:t>Power up with </a:t>
            </a:r>
            <a:r>
              <a:rPr lang="en-GB" dirty="0" err="1"/>
              <a:t>UltraZed</a:t>
            </a:r>
            <a:r>
              <a:rPr lang="en-GB" dirty="0"/>
              <a:t> connected                          </a:t>
            </a:r>
          </a:p>
          <a:p>
            <a:pPr lvl="1"/>
            <a:r>
              <a:rPr lang="en-GB" dirty="0"/>
              <a:t>Re-check </a:t>
            </a:r>
            <a:r>
              <a:rPr lang="en-GB" b="1" dirty="0"/>
              <a:t>ripple</a:t>
            </a:r>
            <a:r>
              <a:rPr lang="en-GB" dirty="0"/>
              <a:t> for MGT power rails</a:t>
            </a:r>
          </a:p>
          <a:p>
            <a:r>
              <a:rPr lang="en-GB" dirty="0"/>
              <a:t>JTAG access to Zynq</a:t>
            </a:r>
          </a:p>
          <a:p>
            <a:r>
              <a:rPr lang="en-GB" b="1" dirty="0"/>
              <a:t>Booting</a:t>
            </a:r>
            <a:r>
              <a:rPr lang="en-GB" dirty="0"/>
              <a:t> and configuring from SD card</a:t>
            </a:r>
          </a:p>
          <a:p>
            <a:r>
              <a:rPr lang="en-GB" dirty="0"/>
              <a:t>Ethernet MUX</a:t>
            </a:r>
          </a:p>
          <a:p>
            <a:pPr lvl="1"/>
            <a:r>
              <a:rPr lang="en-GB" dirty="0"/>
              <a:t>Zynq PL (</a:t>
            </a:r>
            <a:r>
              <a:rPr lang="en-GB" b="1" dirty="0" err="1"/>
              <a:t>IPBus</a:t>
            </a:r>
            <a:r>
              <a:rPr lang="en-GB" dirty="0"/>
              <a:t>)</a:t>
            </a:r>
          </a:p>
          <a:p>
            <a:pPr lvl="3"/>
            <a:r>
              <a:rPr lang="en-GB" dirty="0"/>
              <a:t>Backplane / front RJ45</a:t>
            </a:r>
          </a:p>
          <a:p>
            <a:pPr lvl="1"/>
            <a:r>
              <a:rPr lang="en-GB" dirty="0"/>
              <a:t> Zynq PS</a:t>
            </a:r>
          </a:p>
          <a:p>
            <a:r>
              <a:rPr lang="en-GB" dirty="0"/>
              <a:t>I2C access to Si5345 (</a:t>
            </a:r>
            <a:r>
              <a:rPr lang="en-GB" b="1" dirty="0"/>
              <a:t>jitter</a:t>
            </a:r>
            <a:r>
              <a:rPr lang="en-GB" dirty="0"/>
              <a:t> cleaner)</a:t>
            </a:r>
          </a:p>
          <a:p>
            <a:pPr lvl="1"/>
            <a:r>
              <a:rPr lang="en-GB" dirty="0"/>
              <a:t>Monitor status of inputs and outputs</a:t>
            </a:r>
          </a:p>
          <a:p>
            <a:r>
              <a:rPr lang="en-GB" dirty="0"/>
              <a:t>Reception of TTC </a:t>
            </a:r>
            <a:r>
              <a:rPr lang="en-GB" b="1" dirty="0"/>
              <a:t>clock</a:t>
            </a:r>
            <a:r>
              <a:rPr lang="en-GB" dirty="0"/>
              <a:t> via backplane with </a:t>
            </a:r>
            <a:br>
              <a:rPr lang="en-GB" dirty="0"/>
            </a:br>
            <a:r>
              <a:rPr lang="en-GB" dirty="0"/>
              <a:t>Si5345</a:t>
            </a:r>
          </a:p>
          <a:p>
            <a:r>
              <a:rPr lang="en-GB" dirty="0"/>
              <a:t>Check clock reception at FPGA from Si5345</a:t>
            </a:r>
          </a:p>
          <a:p>
            <a:r>
              <a:rPr lang="en-GB" dirty="0"/>
              <a:t>SPI </a:t>
            </a:r>
            <a:r>
              <a:rPr lang="en-GB" b="1" dirty="0"/>
              <a:t>configuration</a:t>
            </a:r>
            <a:r>
              <a:rPr lang="en-GB" dirty="0"/>
              <a:t> of processor FPGAs</a:t>
            </a:r>
          </a:p>
          <a:p>
            <a:r>
              <a:rPr lang="en-GB" dirty="0"/>
              <a:t>TTC combined data reception from </a:t>
            </a:r>
            <a:r>
              <a:rPr lang="en-GB" b="1" dirty="0"/>
              <a:t>Hub slot 1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To be done</a:t>
            </a:r>
          </a:p>
          <a:p>
            <a:r>
              <a:rPr lang="en-GB" b="1" dirty="0"/>
              <a:t>Monitoring</a:t>
            </a:r>
            <a:r>
              <a:rPr lang="en-GB" dirty="0"/>
              <a:t> and slow control of Si5345 </a:t>
            </a:r>
            <a:br>
              <a:rPr lang="en-GB" dirty="0"/>
            </a:br>
            <a:r>
              <a:rPr lang="en-GB" dirty="0"/>
              <a:t>and mainboards </a:t>
            </a:r>
            <a:r>
              <a:rPr lang="en-GB" dirty="0" err="1"/>
              <a:t>MiniPODs</a:t>
            </a:r>
            <a:r>
              <a:rPr lang="en-GB" dirty="0"/>
              <a:t>, DC/DC converters</a:t>
            </a:r>
          </a:p>
          <a:p>
            <a:r>
              <a:rPr lang="en-GB" dirty="0"/>
              <a:t>Reception of TTC combined data from </a:t>
            </a:r>
            <a:r>
              <a:rPr lang="en-GB" b="1" dirty="0"/>
              <a:t>Hub slot 2 </a:t>
            </a:r>
            <a:br>
              <a:rPr lang="en-GB" dirty="0"/>
            </a:br>
            <a:r>
              <a:rPr lang="en-GB" dirty="0"/>
              <a:t>and distribution to processors via I/</a:t>
            </a:r>
            <a:r>
              <a:rPr lang="en-GB" dirty="0" err="1"/>
              <a:t>Os</a:t>
            </a:r>
            <a:endParaRPr lang="en-GB" dirty="0"/>
          </a:p>
          <a:p>
            <a:r>
              <a:rPr lang="en-GB" dirty="0"/>
              <a:t>Slot dependent IP/MAC</a:t>
            </a:r>
          </a:p>
          <a:p>
            <a:r>
              <a:rPr lang="en-GB" dirty="0" err="1"/>
              <a:t>IPBus</a:t>
            </a:r>
            <a:r>
              <a:rPr lang="en-GB" dirty="0"/>
              <a:t> stress test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b="1" dirty="0">
                <a:sym typeface="Wingdings" panose="05000000000000000000" pitchFamily="2" charset="2"/>
              </a:rPr>
              <a:t>P</a:t>
            </a:r>
            <a:r>
              <a:rPr lang="en-GB" b="1" dirty="0"/>
              <a:t>roduction</a:t>
            </a:r>
          </a:p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E29541-7D09-41F2-BADE-7A40406D9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505331-E478-460E-A176-F1835FAA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A01E888D-F308-4AC5-B4D3-E4878C345EB2}"/>
              </a:ext>
            </a:extLst>
          </p:cNvPr>
          <p:cNvSpPr txBox="1">
            <a:spLocks/>
          </p:cNvSpPr>
          <p:nvPr/>
        </p:nvSpPr>
        <p:spPr>
          <a:xfrm>
            <a:off x="5688632" y="1268760"/>
            <a:ext cx="3241086" cy="11270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All </a:t>
            </a:r>
            <a:r>
              <a:rPr lang="en-GB" b="1" dirty="0"/>
              <a:t>3</a:t>
            </a:r>
            <a:r>
              <a:rPr lang="en-GB" dirty="0"/>
              <a:t> modules tested:</a:t>
            </a:r>
          </a:p>
          <a:p>
            <a:pPr marL="0" indent="0" algn="ctr">
              <a:buNone/>
            </a:pPr>
            <a:r>
              <a:rPr lang="en-GB" b="1" dirty="0">
                <a:solidFill>
                  <a:srgbClr val="00B050"/>
                </a:solidFill>
              </a:rPr>
              <a:t>Done  </a:t>
            </a:r>
            <a:r>
              <a:rPr lang="en-GB" sz="32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GB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112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22DC48-BED8-45EB-97A2-2F45D6613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Mainboard test status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4706DD-77EB-49BD-9BE8-FC47450E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864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One prototype, one production module so far, minor differences</a:t>
            </a:r>
          </a:p>
          <a:p>
            <a:r>
              <a:rPr lang="en-GB" dirty="0"/>
              <a:t>Both generations of modules thoroughly tested in home lab and at the STF (standalone and slice)</a:t>
            </a:r>
          </a:p>
          <a:p>
            <a:r>
              <a:rPr lang="en-GB" dirty="0"/>
              <a:t>Modules successfully tested with formatted input from all </a:t>
            </a:r>
            <a:r>
              <a:rPr lang="en-GB" dirty="0" err="1"/>
              <a:t>FEXes</a:t>
            </a:r>
            <a:r>
              <a:rPr lang="en-GB" dirty="0"/>
              <a:t> @ STF</a:t>
            </a:r>
          </a:p>
          <a:p>
            <a:r>
              <a:rPr lang="en-GB" dirty="0"/>
              <a:t>Data reception confirmed by (BC </a:t>
            </a:r>
            <a:r>
              <a:rPr lang="en-GB" dirty="0" err="1"/>
              <a:t>sync’ed</a:t>
            </a:r>
            <a:r>
              <a:rPr lang="en-GB" dirty="0"/>
              <a:t>) spy mem readout</a:t>
            </a:r>
          </a:p>
          <a:p>
            <a:r>
              <a:rPr lang="en-GB" dirty="0"/>
              <a:t>Specific optical attenuation tests done, the last missing one (reviewers’ request) quite recently</a:t>
            </a:r>
          </a:p>
          <a:p>
            <a:r>
              <a:rPr lang="en-GB" dirty="0"/>
              <a:t>All real-time hardware interfaces successfully tested in-depth, including CTP port </a:t>
            </a:r>
          </a:p>
          <a:p>
            <a:r>
              <a:rPr lang="en-GB" dirty="0"/>
              <a:t>Clocking, TTC data, and readout paths successfully tested</a:t>
            </a:r>
          </a:p>
          <a:p>
            <a:r>
              <a:rPr lang="en-GB" dirty="0"/>
              <a:t>Successful operation of </a:t>
            </a:r>
            <a:r>
              <a:rPr lang="en-GB" dirty="0" err="1"/>
              <a:t>IPbus</a:t>
            </a:r>
            <a:r>
              <a:rPr lang="en-GB" dirty="0"/>
              <a:t>, I2C subsystem, IPMC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Some interfaces tested standalone / IBERT / electrical/optical only</a:t>
            </a: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System tests done with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non-final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firmware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D3F57B-B47F-4742-BD63-44EECDECF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E3597F-B255-4051-BC6E-19487140B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169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C2A23C-E4CC-449B-ABD8-DA756DA9A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steps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46BBDD-AD94-42FF-86CB-C5C224826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82" y="1052736"/>
            <a:ext cx="8715436" cy="54480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Need to make progress on firmware completion</a:t>
            </a:r>
          </a:p>
          <a:p>
            <a:r>
              <a:rPr lang="en-GB" dirty="0"/>
              <a:t>Due to menu dependency, algorithms will never be “final”, just frozen.</a:t>
            </a:r>
          </a:p>
          <a:p>
            <a:r>
              <a:rPr lang="en-GB" dirty="0"/>
              <a:t>Finalize infrastructure firmware (common code base with </a:t>
            </a:r>
            <a:r>
              <a:rPr lang="en-GB" dirty="0" err="1"/>
              <a:t>jFEX</a:t>
            </a:r>
            <a:r>
              <a:rPr lang="en-GB" dirty="0"/>
              <a:t>)</a:t>
            </a:r>
          </a:p>
          <a:p>
            <a:r>
              <a:rPr lang="en-GB" dirty="0"/>
              <a:t>Adapt readout firmware (common code)</a:t>
            </a:r>
          </a:p>
          <a:p>
            <a:r>
              <a:rPr lang="en-GB" b="1" dirty="0"/>
              <a:t>Integrate</a:t>
            </a:r>
            <a:r>
              <a:rPr lang="en-GB" dirty="0"/>
              <a:t> infrastructure, readout, frozen algorithms (</a:t>
            </a:r>
            <a:r>
              <a:rPr lang="en-GB" b="1" dirty="0"/>
              <a:t>timing</a:t>
            </a:r>
            <a:r>
              <a:rPr lang="en-GB" dirty="0"/>
              <a:t> </a:t>
            </a:r>
            <a:r>
              <a:rPr lang="en-GB" b="1" dirty="0"/>
              <a:t>closure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Then </a:t>
            </a:r>
          </a:p>
          <a:p>
            <a:r>
              <a:rPr lang="en-GB" dirty="0"/>
              <a:t>Repeat slice tests</a:t>
            </a:r>
          </a:p>
          <a:p>
            <a:r>
              <a:rPr lang="en-GB" dirty="0"/>
              <a:t>Confirm </a:t>
            </a:r>
            <a:r>
              <a:rPr lang="en-GB" b="1" dirty="0"/>
              <a:t>latency</a:t>
            </a:r>
            <a:r>
              <a:rPr lang="en-GB" dirty="0"/>
              <a:t> at system and link level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Some specific tests as requested in the PRR report May 4, 2020</a:t>
            </a:r>
          </a:p>
          <a:p>
            <a:r>
              <a:rPr lang="en-GB" dirty="0"/>
              <a:t>Interface test L1Topo / CTP </a:t>
            </a:r>
          </a:p>
          <a:p>
            <a:r>
              <a:rPr lang="en-GB" b="1" dirty="0"/>
              <a:t>Protocol</a:t>
            </a:r>
            <a:r>
              <a:rPr lang="en-GB" dirty="0"/>
              <a:t> test between MUCTPI / L1Topo </a:t>
            </a:r>
          </a:p>
          <a:p>
            <a:r>
              <a:rPr lang="en-GB" dirty="0"/>
              <a:t>Power consumption and FPGA temperatures under full firmware load</a:t>
            </a:r>
          </a:p>
          <a:p>
            <a:r>
              <a:rPr lang="en-GB" dirty="0"/>
              <a:t>Inter-FPGA parallel LVDS connectivity verification.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198F6D-9A3F-4F1A-B32A-13732515F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F371C5-0B53-45DB-9B08-C681E5563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2513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7E688A-FE96-4881-B472-7C4892776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yet further…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5F6FB4-7BE8-4DDB-9838-E36594D0F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i="1" dirty="0"/>
              <a:t>Once tests are finished…</a:t>
            </a:r>
          </a:p>
          <a:p>
            <a:pPr marL="0" indent="0">
              <a:buNone/>
            </a:pPr>
            <a:r>
              <a:rPr lang="en-GB" dirty="0"/>
              <a:t>“Volume production”, for a total of 5 modules</a:t>
            </a:r>
          </a:p>
          <a:p>
            <a:r>
              <a:rPr lang="en-GB" dirty="0"/>
              <a:t>PCBs available</a:t>
            </a:r>
          </a:p>
          <a:p>
            <a:r>
              <a:rPr lang="en-GB" dirty="0"/>
              <a:t>Components available</a:t>
            </a:r>
          </a:p>
          <a:p>
            <a:r>
              <a:rPr lang="en-GB" dirty="0"/>
              <a:t>Should take ~6 weeks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Completing the modules in the home lab and testing should happen at less than a week per module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Installation</a:t>
            </a:r>
          </a:p>
          <a:p>
            <a:r>
              <a:rPr lang="en-GB" dirty="0"/>
              <a:t>Installation is what happens before the modules slide in…</a:t>
            </a:r>
          </a:p>
          <a:p>
            <a:r>
              <a:rPr lang="en-GB" dirty="0"/>
              <a:t>Rack situation still unclear (?)</a:t>
            </a:r>
          </a:p>
          <a:p>
            <a:r>
              <a:rPr lang="en-GB" dirty="0"/>
              <a:t>Don’t expect any commuters to go out to CERN any time soon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Limited effort available at CERN, needs careful planning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5B2A4D-353D-445A-B1FF-3B323C7A6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6C4540-05DE-4FA5-B5C0-FD7E1E87E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15905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907</Words>
  <Application>Microsoft Office PowerPoint</Application>
  <PresentationFormat>Bildschirmpräsentation (4:3)</PresentationFormat>
  <Paragraphs>200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Larissa-Design</vt:lpstr>
      <vt:lpstr>L1Topo status:  hardware / tests / production / … </vt:lpstr>
      <vt:lpstr>Hardware Overview</vt:lpstr>
      <vt:lpstr>Hardware Overview</vt:lpstr>
      <vt:lpstr>Hardware Overview</vt:lpstr>
      <vt:lpstr>Control mezzanine v3.1</vt:lpstr>
      <vt:lpstr>Controller test status</vt:lpstr>
      <vt:lpstr>Mainboard test status</vt:lpstr>
      <vt:lpstr>Further steps</vt:lpstr>
      <vt:lpstr>And yet further…</vt:lpstr>
      <vt:lpstr>Summary </vt:lpstr>
    </vt:vector>
  </TitlesOfParts>
  <Company>Johannes Gutenberg-Universität Mainz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uschaefe</dc:creator>
  <cp:lastModifiedBy>Schäfer, Dr. Ulrich</cp:lastModifiedBy>
  <cp:revision>1344</cp:revision>
  <cp:lastPrinted>2020-03-10T13:48:57Z</cp:lastPrinted>
  <dcterms:created xsi:type="dcterms:W3CDTF">2009-12-08T11:59:40Z</dcterms:created>
  <dcterms:modified xsi:type="dcterms:W3CDTF">2020-09-22T13:33:06Z</dcterms:modified>
</cp:coreProperties>
</file>