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6"/>
  </p:notesMasterIdLst>
  <p:handoutMasterIdLst>
    <p:handoutMasterId r:id="rId7"/>
  </p:handoutMasterIdLst>
  <p:sldIdLst>
    <p:sldId id="294" r:id="rId2"/>
    <p:sldId id="299" r:id="rId3"/>
    <p:sldId id="292" r:id="rId4"/>
    <p:sldId id="298" r:id="rId5"/>
  </p:sldIdLst>
  <p:sldSz cx="9144000" cy="6858000" type="screen4x3"/>
  <p:notesSz cx="6783388" cy="9926638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7" userDrawn="1">
          <p15:clr>
            <a:srgbClr val="A4A3A4"/>
          </p15:clr>
        </p15:guide>
        <p15:guide id="2" pos="2137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Schäfer, Dr. Ulrich" initials="SDU" lastIdx="0" clrIdx="0">
    <p:extLst>
      <p:ext uri="{19B8F6BF-5375-455C-9EA6-DF929625EA0E}">
        <p15:presenceInfo xmlns:p15="http://schemas.microsoft.com/office/powerpoint/2012/main" userId="S-1-5-21-1997477047-1508330638-219632125-36074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AFC44"/>
    <a:srgbClr val="FF9966"/>
    <a:srgbClr val="07B97E"/>
    <a:srgbClr val="D703DC"/>
    <a:srgbClr val="FF9900"/>
    <a:srgbClr val="0CB428"/>
    <a:srgbClr val="F181D1"/>
    <a:srgbClr val="8CE6A1"/>
    <a:srgbClr val="0F01BF"/>
    <a:srgbClr val="FF99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D7AC3CCA-C797-4891-BE02-D94E43425B78}" styleName="Mittlere Formatvorlage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2205" autoAdjust="0"/>
    <p:restoredTop sz="94683" autoAdjust="0"/>
  </p:normalViewPr>
  <p:slideViewPr>
    <p:cSldViewPr>
      <p:cViewPr varScale="1">
        <p:scale>
          <a:sx n="108" d="100"/>
          <a:sy n="108" d="100"/>
        </p:scale>
        <p:origin x="1326" y="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84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200" d="100"/>
        <a:sy n="200" d="100"/>
      </p:scale>
      <p:origin x="0" y="14346"/>
    </p:cViewPr>
  </p:sorterViewPr>
  <p:notesViewPr>
    <p:cSldViewPr>
      <p:cViewPr varScale="1">
        <p:scale>
          <a:sx n="81" d="100"/>
          <a:sy n="81" d="100"/>
        </p:scale>
        <p:origin x="-3960" y="-96"/>
      </p:cViewPr>
      <p:guideLst>
        <p:guide orient="horz" pos="3127"/>
        <p:guide pos="2137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ommentAuthors" Target="commentAuthors.xml"/><Relationship Id="rId3" Type="http://schemas.openxmlformats.org/officeDocument/2006/relationships/slide" Target="slides/slide2.xml"/><Relationship Id="rId7" Type="http://schemas.openxmlformats.org/officeDocument/2006/relationships/handoutMaster" Target="handoutMasters/handoutMaster1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2" y="2"/>
            <a:ext cx="2939943" cy="496253"/>
          </a:xfrm>
          <a:prstGeom prst="rect">
            <a:avLst/>
          </a:prstGeom>
        </p:spPr>
        <p:txBody>
          <a:bodyPr vert="horz" lIns="90558" tIns="45279" rIns="90558" bIns="45279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841865" y="2"/>
            <a:ext cx="2939943" cy="496253"/>
          </a:xfrm>
          <a:prstGeom prst="rect">
            <a:avLst/>
          </a:prstGeom>
        </p:spPr>
        <p:txBody>
          <a:bodyPr vert="horz" lIns="90558" tIns="45279" rIns="90558" bIns="45279" rtlCol="0"/>
          <a:lstStyle>
            <a:lvl1pPr algn="r">
              <a:defRPr sz="1200"/>
            </a:lvl1pPr>
          </a:lstStyle>
          <a:p>
            <a:fld id="{19C0B418-4B07-4C12-B540-9B925B4011B6}" type="datetimeFigureOut">
              <a:rPr lang="en-GB" smtClean="0"/>
              <a:t>14/10/2020</a:t>
            </a:fld>
            <a:endParaRPr lang="en-GB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2" y="9428802"/>
            <a:ext cx="2939943" cy="496252"/>
          </a:xfrm>
          <a:prstGeom prst="rect">
            <a:avLst/>
          </a:prstGeom>
        </p:spPr>
        <p:txBody>
          <a:bodyPr vert="horz" lIns="90558" tIns="45279" rIns="90558" bIns="45279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841865" y="9428802"/>
            <a:ext cx="2939943" cy="496252"/>
          </a:xfrm>
          <a:prstGeom prst="rect">
            <a:avLst/>
          </a:prstGeom>
        </p:spPr>
        <p:txBody>
          <a:bodyPr vert="horz" lIns="90558" tIns="45279" rIns="90558" bIns="45279" rtlCol="0" anchor="b"/>
          <a:lstStyle>
            <a:lvl1pPr algn="r">
              <a:defRPr sz="1200"/>
            </a:lvl1pPr>
          </a:lstStyle>
          <a:p>
            <a:fld id="{5F008586-A3F3-4792-93EE-65BEF701A37F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5359812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3" y="3"/>
            <a:ext cx="2939468" cy="496332"/>
          </a:xfrm>
          <a:prstGeom prst="rect">
            <a:avLst/>
          </a:prstGeom>
        </p:spPr>
        <p:txBody>
          <a:bodyPr vert="horz" lIns="90558" tIns="45279" rIns="90558" bIns="45279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42353" y="3"/>
            <a:ext cx="2939468" cy="496332"/>
          </a:xfrm>
          <a:prstGeom prst="rect">
            <a:avLst/>
          </a:prstGeom>
        </p:spPr>
        <p:txBody>
          <a:bodyPr vert="horz" lIns="90558" tIns="45279" rIns="90558" bIns="45279" rtlCol="0"/>
          <a:lstStyle>
            <a:lvl1pPr algn="r">
              <a:defRPr sz="1200"/>
            </a:lvl1pPr>
          </a:lstStyle>
          <a:p>
            <a:fld id="{113AECCC-53DF-4DF2-9BFB-2913817AB8DD}" type="datetimeFigureOut">
              <a:rPr lang="de-DE" smtClean="0"/>
              <a:pPr/>
              <a:t>14.10.2020</a:t>
            </a:fld>
            <a:endParaRPr lang="en-GB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912813" y="746125"/>
            <a:ext cx="4959350" cy="37195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0558" tIns="45279" rIns="90558" bIns="45279" rtlCol="0" anchor="ctr"/>
          <a:lstStyle/>
          <a:p>
            <a:endParaRPr lang="en-GB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78339" y="4715156"/>
            <a:ext cx="5426710" cy="4466987"/>
          </a:xfrm>
          <a:prstGeom prst="rect">
            <a:avLst/>
          </a:prstGeom>
        </p:spPr>
        <p:txBody>
          <a:bodyPr vert="horz" lIns="90558" tIns="45279" rIns="90558" bIns="45279" rtlCol="0">
            <a:normAutofit/>
          </a:bodyPr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GB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3" y="9428585"/>
            <a:ext cx="2939468" cy="496332"/>
          </a:xfrm>
          <a:prstGeom prst="rect">
            <a:avLst/>
          </a:prstGeom>
        </p:spPr>
        <p:txBody>
          <a:bodyPr vert="horz" lIns="90558" tIns="45279" rIns="90558" bIns="45279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42353" y="9428585"/>
            <a:ext cx="2939468" cy="496332"/>
          </a:xfrm>
          <a:prstGeom prst="rect">
            <a:avLst/>
          </a:prstGeom>
        </p:spPr>
        <p:txBody>
          <a:bodyPr vert="horz" lIns="90558" tIns="45279" rIns="90558" bIns="45279" rtlCol="0" anchor="b"/>
          <a:lstStyle>
            <a:lvl1pPr algn="r">
              <a:defRPr sz="1200"/>
            </a:lvl1pPr>
          </a:lstStyle>
          <a:p>
            <a:fld id="{A4BF6C69-5AA2-4517-AE3E-F3A88411F7F3}" type="slidenum">
              <a:rPr lang="en-GB" smtClean="0"/>
              <a:pPr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3065387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e-DE"/>
              <a:t>Titelmasterformat durch Klicken bearbeiten</a:t>
            </a:r>
            <a:endParaRPr lang="en-GB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rgbClr val="0070C0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dirty="0"/>
              <a:t>Formatvorlage des Untertitelmasters durch Klicken bearbeiten</a:t>
            </a:r>
            <a:endParaRPr lang="en-GB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Uli Schäfer</a:t>
            </a:r>
            <a:endParaRPr lang="en-GB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0F01BF"/>
                </a:solidFill>
              </a:defRPr>
            </a:lvl1pPr>
          </a:lstStyle>
          <a:p>
            <a:fld id="{1B553D35-BD20-4004-8DB1-FBDB51E0F407}" type="slidenum">
              <a:rPr lang="en-GB" smtClean="0"/>
              <a:pPr/>
              <a:t>‹Nr.›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en-GB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GB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Uli Schäfer</a:t>
            </a:r>
            <a:endParaRPr lang="en-GB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553D35-BD20-4004-8DB1-FBDB51E0F407}" type="slidenum">
              <a:rPr lang="en-GB" smtClean="0"/>
              <a:pPr/>
              <a:t>‹Nr.›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de-DE"/>
              <a:t>Titelmasterformat durch Klicken bearbeiten</a:t>
            </a:r>
            <a:endParaRPr lang="en-GB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GB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Uli Schäfer</a:t>
            </a:r>
            <a:endParaRPr lang="en-GB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553D35-BD20-4004-8DB1-FBDB51E0F407}" type="slidenum">
              <a:rPr lang="en-GB" smtClean="0"/>
              <a:pPr/>
              <a:t>‹Nr.›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714356"/>
          </a:xfrm>
          <a:gradFill flip="none" rotWithShape="1">
            <a:gsLst>
              <a:gs pos="0">
                <a:srgbClr val="FFFF00">
                  <a:tint val="66000"/>
                  <a:satMod val="160000"/>
                  <a:alpha val="29000"/>
                </a:srgbClr>
              </a:gs>
              <a:gs pos="100000">
                <a:srgbClr val="FFFF00">
                  <a:tint val="44500"/>
                  <a:satMod val="160000"/>
                  <a:alpha val="0"/>
                </a:srgbClr>
              </a:gs>
              <a:gs pos="100000">
                <a:srgbClr val="FFFF00">
                  <a:tint val="23500"/>
                  <a:satMod val="160000"/>
                  <a:alpha val="0"/>
                </a:srgbClr>
              </a:gs>
            </a:gsLst>
            <a:lin ang="16200000" scaled="1"/>
            <a:tileRect/>
          </a:gradFill>
        </p:spPr>
        <p:txBody>
          <a:bodyPr>
            <a:noAutofit/>
          </a:bodyPr>
          <a:lstStyle>
            <a:lvl1pPr>
              <a:defRPr sz="3200">
                <a:solidFill>
                  <a:srgbClr val="0F01BF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r>
              <a:rPr lang="de-DE" dirty="0"/>
              <a:t>Titelmasterformat durch Klicken bearbeiten</a:t>
            </a:r>
            <a:endParaRPr lang="en-GB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214282" y="785794"/>
            <a:ext cx="8715436" cy="5715040"/>
          </a:xfrm>
        </p:spPr>
        <p:txBody>
          <a:bodyPr>
            <a:normAutofit/>
          </a:bodyPr>
          <a:lstStyle>
            <a:lvl1pPr>
              <a:defRPr sz="2200">
                <a:solidFill>
                  <a:srgbClr val="0F01BF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  <a:lvl2pPr>
              <a:buFont typeface="Arial" pitchFamily="34" charset="0"/>
              <a:buChar char="•"/>
              <a:defRPr sz="2200">
                <a:solidFill>
                  <a:srgbClr val="0F01BF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2pPr>
            <a:lvl3pPr>
              <a:buFont typeface="Arial" pitchFamily="34" charset="0"/>
              <a:buChar char="•"/>
              <a:defRPr sz="2200">
                <a:solidFill>
                  <a:srgbClr val="0F01BF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3pPr>
            <a:lvl4pPr>
              <a:buFont typeface="Arial" pitchFamily="34" charset="0"/>
              <a:buChar char="•"/>
              <a:defRPr sz="2200">
                <a:solidFill>
                  <a:srgbClr val="0F01BF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4pPr>
            <a:lvl5pPr>
              <a:buFont typeface="Arial" pitchFamily="34" charset="0"/>
              <a:buChar char="•"/>
              <a:defRPr sz="2200">
                <a:solidFill>
                  <a:srgbClr val="0F01BF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5pPr>
          </a:lstStyle>
          <a:p>
            <a:pPr lvl="0"/>
            <a:r>
              <a:rPr lang="de-DE" dirty="0"/>
              <a:t>Textmasterformate durch Klicken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  <a:endParaRPr lang="en-GB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0F01BF"/>
                </a:solidFill>
              </a:defRPr>
            </a:lvl1pPr>
          </a:lstStyle>
          <a:p>
            <a:r>
              <a:rPr lang="de-DE"/>
              <a:t>Uli Schäfer</a:t>
            </a:r>
            <a:endParaRPr lang="en-GB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7072330" y="6565921"/>
            <a:ext cx="1928826" cy="292079"/>
          </a:xfrm>
        </p:spPr>
        <p:txBody>
          <a:bodyPr/>
          <a:lstStyle>
            <a:lvl1pPr>
              <a:defRPr>
                <a:solidFill>
                  <a:srgbClr val="0F01BF"/>
                </a:solidFill>
              </a:defRPr>
            </a:lvl1pPr>
          </a:lstStyle>
          <a:p>
            <a:fld id="{1B553D35-BD20-4004-8DB1-FBDB51E0F407}" type="slidenum">
              <a:rPr lang="en-GB" smtClean="0"/>
              <a:pPr/>
              <a:t>‹Nr.›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/>
              <a:t>Titelmasterformat durch Klicken bearbeiten</a:t>
            </a:r>
            <a:endParaRPr lang="en-GB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Uli Schäfer</a:t>
            </a:r>
            <a:endParaRPr lang="en-GB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553D35-BD20-4004-8DB1-FBDB51E0F407}" type="slidenum">
              <a:rPr lang="en-GB" smtClean="0"/>
              <a:pPr/>
              <a:t>‹Nr.›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en-GB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GB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GB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Uli Schäfer</a:t>
            </a:r>
            <a:endParaRPr lang="en-GB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553D35-BD20-4004-8DB1-FBDB51E0F407}" type="slidenum">
              <a:rPr lang="en-GB" smtClean="0"/>
              <a:pPr/>
              <a:t>‹Nr.›</a:t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/>
              <a:t>Titelmasterformat durch Klicken bearbeiten</a:t>
            </a:r>
            <a:endParaRPr lang="en-GB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GB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GB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Uli Schäfer</a:t>
            </a:r>
            <a:endParaRPr lang="en-GB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553D35-BD20-4004-8DB1-FBDB51E0F407}" type="slidenum">
              <a:rPr lang="en-GB" smtClean="0"/>
              <a:pPr/>
              <a:t>‹Nr.›</a:t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en-GB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Uli Schäfer</a:t>
            </a:r>
            <a:endParaRPr lang="en-GB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553D35-BD20-4004-8DB1-FBDB51E0F407}" type="slidenum">
              <a:rPr lang="en-GB" smtClean="0"/>
              <a:pPr/>
              <a:t>‹Nr.›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Uli Schäfer</a:t>
            </a:r>
            <a:endParaRPr lang="en-GB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553D35-BD20-4004-8DB1-FBDB51E0F407}" type="slidenum">
              <a:rPr lang="en-GB" smtClean="0"/>
              <a:pPr/>
              <a:t>‹Nr.›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/>
              <a:t>Titelmasterformat durch Klicken bearbeiten</a:t>
            </a:r>
            <a:endParaRPr lang="en-GB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GB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Uli Schäfer</a:t>
            </a:r>
            <a:endParaRPr lang="en-GB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553D35-BD20-4004-8DB1-FBDB51E0F407}" type="slidenum">
              <a:rPr lang="en-GB" smtClean="0"/>
              <a:pPr/>
              <a:t>‹Nr.›</a:t>
            </a:fld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/>
              <a:t>Titelmasterformat durch Klicken bearbeiten</a:t>
            </a:r>
            <a:endParaRPr lang="en-GB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Uli Schäfer</a:t>
            </a:r>
            <a:endParaRPr lang="en-GB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553D35-BD20-4004-8DB1-FBDB51E0F407}" type="slidenum">
              <a:rPr lang="en-GB" smtClean="0"/>
              <a:pPr/>
              <a:t>‹Nr.›</a:t>
            </a:fld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857232"/>
          </a:xfrm>
          <a:prstGeom prst="rect">
            <a:avLst/>
          </a:prstGeom>
          <a:gradFill flip="none" rotWithShape="1">
            <a:gsLst>
              <a:gs pos="0">
                <a:srgbClr val="FFFF00">
                  <a:tint val="66000"/>
                  <a:satMod val="160000"/>
                  <a:alpha val="27000"/>
                </a:srgbClr>
              </a:gs>
              <a:gs pos="100000">
                <a:srgbClr val="FFFF00">
                  <a:tint val="44500"/>
                  <a:satMod val="160000"/>
                  <a:alpha val="0"/>
                </a:srgbClr>
              </a:gs>
              <a:gs pos="100000">
                <a:srgbClr val="FFFF00">
                  <a:tint val="23500"/>
                  <a:satMod val="160000"/>
                </a:srgbClr>
              </a:gs>
            </a:gsLst>
            <a:lin ang="16200000" scaled="1"/>
            <a:tileRect/>
          </a:gradFill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 dirty="0"/>
              <a:t>Titelmasterformat durch Klicken bearbeiten</a:t>
            </a:r>
            <a:endParaRPr lang="en-GB" dirty="0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285720" y="1000108"/>
            <a:ext cx="8643998" cy="5500726"/>
          </a:xfrm>
          <a:prstGeom prst="rect">
            <a:avLst/>
          </a:prstGeom>
          <a:noFill/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dirty="0"/>
              <a:t>Textmasterformate durch Klicken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  <a:endParaRPr lang="en-GB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0" y="6572272"/>
            <a:ext cx="9144000" cy="285728"/>
          </a:xfrm>
          <a:prstGeom prst="rect">
            <a:avLst/>
          </a:prstGeom>
          <a:gradFill flip="none" rotWithShape="1">
            <a:gsLst>
              <a:gs pos="0">
                <a:srgbClr val="FFFF00">
                  <a:tint val="66000"/>
                  <a:satMod val="160000"/>
                  <a:alpha val="54000"/>
                </a:srgbClr>
              </a:gs>
              <a:gs pos="100000">
                <a:srgbClr val="FFFF00">
                  <a:tint val="44500"/>
                  <a:satMod val="160000"/>
                  <a:alpha val="0"/>
                </a:srgbClr>
              </a:gs>
              <a:gs pos="100000">
                <a:srgbClr val="FFFF00">
                  <a:tint val="23500"/>
                  <a:satMod val="160000"/>
                </a:srgbClr>
              </a:gs>
            </a:gsLst>
            <a:lin ang="5400000" scaled="1"/>
            <a:tileRect/>
          </a:gradFill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0F01BF"/>
                </a:solidFill>
              </a:defRPr>
            </a:lvl1pPr>
          </a:lstStyle>
          <a:p>
            <a:r>
              <a:rPr lang="de-DE" dirty="0"/>
              <a:t>Uli Schäfer</a:t>
            </a: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3143240" y="6572272"/>
            <a:ext cx="2895600" cy="285728"/>
          </a:xfrm>
          <a:prstGeom prst="rect">
            <a:avLst/>
          </a:prstGeom>
          <a:noFill/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6572264" y="6565921"/>
            <a:ext cx="2133600" cy="29207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B553D35-BD20-4004-8DB1-FBDB51E0F407}" type="slidenum">
              <a:rPr lang="en-GB" smtClean="0"/>
              <a:pPr/>
              <a:t>‹Nr.›</a:t>
            </a:fld>
            <a:endParaRPr lang="en-GB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/>
  <p:txStyles>
    <p:titleStyle>
      <a:lvl1pPr algn="ctr" defTabSz="914400" rtl="0" eaLnBrk="1" latinLnBrk="0" hangingPunct="1">
        <a:spcBef>
          <a:spcPct val="0"/>
        </a:spcBef>
        <a:buNone/>
        <a:defRPr sz="3200" kern="1200">
          <a:solidFill>
            <a:srgbClr val="0F01BF"/>
          </a:solidFill>
          <a:latin typeface="Verdana" pitchFamily="34" charset="0"/>
          <a:ea typeface="Verdana" pitchFamily="34" charset="0"/>
          <a:cs typeface="Verdana" pitchFamily="34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rgbClr val="0F01BF"/>
          </a:solidFill>
          <a:latin typeface="Verdana" pitchFamily="34" charset="0"/>
          <a:ea typeface="Verdana" pitchFamily="34" charset="0"/>
          <a:cs typeface="Verdana" pitchFamily="34" charset="0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rgbClr val="0F01BF"/>
          </a:solidFill>
          <a:latin typeface="Verdana" pitchFamily="34" charset="0"/>
          <a:ea typeface="Verdana" pitchFamily="34" charset="0"/>
          <a:cs typeface="Verdana" pitchFamily="34" charset="0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rgbClr val="0F01BF"/>
          </a:solidFill>
          <a:latin typeface="Verdana" pitchFamily="34" charset="0"/>
          <a:ea typeface="Verdana" pitchFamily="34" charset="0"/>
          <a:cs typeface="Verdana" pitchFamily="34" charset="0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rgbClr val="0F01BF"/>
          </a:solidFill>
          <a:latin typeface="Verdana" pitchFamily="34" charset="0"/>
          <a:ea typeface="Verdana" pitchFamily="34" charset="0"/>
          <a:cs typeface="Verdana" pitchFamily="34" charset="0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rgbClr val="0F01BF"/>
          </a:solidFill>
          <a:latin typeface="Verdana" pitchFamily="34" charset="0"/>
          <a:ea typeface="Verdana" pitchFamily="34" charset="0"/>
          <a:cs typeface="Verdana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810D2E9-FFA4-4240-903F-58A7C7A98A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/>
              <a:t>fFEX</a:t>
            </a:r>
            <a:r>
              <a:rPr lang="en-GB" dirty="0"/>
              <a:t> input data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Inhaltsplatzhalter 2">
                <a:extLst>
                  <a:ext uri="{FF2B5EF4-FFF2-40B4-BE49-F238E27FC236}">
                    <a16:creationId xmlns:a16="http://schemas.microsoft.com/office/drawing/2014/main" id="{2F0A0860-419C-48E1-88E7-998EBE3F7BAD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214282" y="785794"/>
                <a:ext cx="8715436" cy="5955574"/>
              </a:xfrm>
            </p:spPr>
            <p:txBody>
              <a:bodyPr>
                <a:normAutofit fontScale="92500" lnSpcReduction="10000"/>
              </a:bodyPr>
              <a:lstStyle/>
              <a:p>
                <a:pPr marL="0" indent="0">
                  <a:buNone/>
                </a:pPr>
                <a:r>
                  <a:rPr lang="en-US" dirty="0"/>
                  <a:t>Some initial discussions last year (Arno)</a:t>
                </a:r>
              </a:p>
              <a:p>
                <a:r>
                  <a:rPr lang="en-US" dirty="0"/>
                  <a:t>Link speed 25(</a:t>
                </a:r>
                <a:r>
                  <a:rPr lang="en-GB" dirty="0"/>
                  <a:t>.65065</a:t>
                </a:r>
                <a:r>
                  <a:rPr lang="en-US" dirty="0"/>
                  <a:t>/.78125 ?) Gbps</a:t>
                </a:r>
              </a:p>
              <a:p>
                <a:r>
                  <a:rPr lang="en-US" dirty="0"/>
                  <a:t>64/67bit encoding </a:t>
                </a:r>
              </a:p>
              <a:p>
                <a:r>
                  <a:rPr lang="en-GB" dirty="0"/>
                  <a:t>Link count : 3 options as of Oct. 16, 2019.  Favourite option 2</a:t>
                </a:r>
              </a:p>
              <a:p>
                <a:pPr marL="0" indent="0" algn="ctr">
                  <a:buNone/>
                </a:pPr>
                <a:r>
                  <a:rPr lang="en-GB" dirty="0">
                    <a:solidFill>
                      <a:srgbClr val="FF0000"/>
                    </a:solidFill>
                  </a:rPr>
                  <a:t>„2) 0.1 x 0.1 E-Sums for 2.2&lt;eta&lt;2.5 separate per layer in EMEC and HEC; and all cells from eta&gt;2.5:  492 fibres“</a:t>
                </a:r>
                <a:endParaRPr lang="en-US" dirty="0">
                  <a:solidFill>
                    <a:srgbClr val="FF0000"/>
                  </a:solidFill>
                </a:endParaRPr>
              </a:p>
              <a:p>
                <a:r>
                  <a:rPr lang="en-US" dirty="0"/>
                  <a:t>Includes 100% duplication at source</a:t>
                </a:r>
              </a:p>
              <a:p>
                <a:pPr lvl="1"/>
                <a:r>
                  <a:rPr lang="en-GB" dirty="0">
                    <a:solidFill>
                      <a:srgbClr val="0070C0"/>
                    </a:solidFill>
                  </a:rPr>
                  <a:t>Required for mapping sliding window type algorithms to a set of FPGA processors</a:t>
                </a:r>
              </a:p>
              <a:p>
                <a:pPr lvl="1"/>
                <a:r>
                  <a:rPr lang="en-GB" dirty="0">
                    <a:solidFill>
                      <a:srgbClr val="0070C0"/>
                    </a:solidFill>
                  </a:rPr>
                  <a:t>Map a core plus an environment shared with neighbour  onto given processor</a:t>
                </a:r>
              </a:p>
              <a:p>
                <a:pPr lvl="1"/>
                <a:r>
                  <a:rPr lang="en-GB" dirty="0">
                    <a:solidFill>
                      <a:srgbClr val="0070C0"/>
                    </a:solidFill>
                  </a:rPr>
                  <a:t>Allows for getting full eta x</a:t>
                </a:r>
                <a:r>
                  <a:rPr lang="en-US" dirty="0">
                    <a:solidFill>
                      <a:srgbClr val="0070C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l-GR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𝜋</m:t>
                    </m:r>
                    <m:r>
                      <a:rPr lang="de-DE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/2</m:t>
                    </m:r>
                  </m:oMath>
                </a14:m>
                <a:r>
                  <a:rPr lang="en-GB" dirty="0">
                    <a:solidFill>
                      <a:srgbClr val="0070C0"/>
                    </a:solidFill>
                  </a:rPr>
                  <a:t> </a:t>
                </a:r>
                <a:r>
                  <a:rPr lang="en-US" dirty="0">
                    <a:solidFill>
                      <a:srgbClr val="0070C0"/>
                    </a:solidFill>
                  </a:rPr>
                  <a:t>core into a processor (phi quadrant)</a:t>
                </a:r>
              </a:p>
              <a:p>
                <a:pPr lvl="1"/>
                <a:r>
                  <a:rPr lang="en-US" dirty="0">
                    <a:solidFill>
                      <a:srgbClr val="0070C0"/>
                    </a:solidFill>
                  </a:rPr>
                  <a:t>With an environment of +/- </a:t>
                </a:r>
                <a14:m>
                  <m:oMath xmlns:m="http://schemas.openxmlformats.org/officeDocument/2006/math">
                    <m:r>
                      <a:rPr lang="el-GR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𝜋</m:t>
                    </m:r>
                    <m:r>
                      <a:rPr lang="de-DE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/4</m:t>
                    </m:r>
                  </m:oMath>
                </a14:m>
                <a:r>
                  <a:rPr lang="en-GB" dirty="0">
                    <a:solidFill>
                      <a:srgbClr val="0070C0"/>
                    </a:solidFill>
                  </a:rPr>
                  <a:t> </a:t>
                </a:r>
              </a:p>
              <a:p>
                <a:pPr lvl="1"/>
                <a:r>
                  <a:rPr lang="en-GB" dirty="0">
                    <a:solidFill>
                      <a:srgbClr val="0070C0"/>
                    </a:solidFill>
                  </a:rPr>
                  <a:t>Each processor covering full eta range per detector side</a:t>
                </a:r>
              </a:p>
              <a:p>
                <a:pPr lvl="1"/>
                <a:endParaRPr lang="en-GB" dirty="0">
                  <a:solidFill>
                    <a:srgbClr val="0070C0"/>
                  </a:solidFill>
                </a:endParaRPr>
              </a:p>
              <a:p>
                <a:pPr marL="0" indent="0" algn="ctr">
                  <a:buNone/>
                </a:pPr>
                <a:r>
                  <a:rPr lang="en-US" dirty="0">
                    <a:solidFill>
                      <a:srgbClr val="FF0000"/>
                    </a:solidFill>
                  </a:rPr>
                  <a:t>&gt;&gt; confirm link parameters and define data mapping &lt;&lt;</a:t>
                </a:r>
                <a:br>
                  <a:rPr lang="en-US" dirty="0">
                    <a:solidFill>
                      <a:srgbClr val="FF0000"/>
                    </a:solidFill>
                  </a:rPr>
                </a:br>
                <a:r>
                  <a:rPr lang="en-US" dirty="0">
                    <a:solidFill>
                      <a:srgbClr val="FF0000"/>
                    </a:solidFill>
                  </a:rPr>
                  <a:t>see below</a:t>
                </a:r>
                <a:endParaRPr lang="en-GB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3" name="Inhaltsplatzhalter 2">
                <a:extLst>
                  <a:ext uri="{FF2B5EF4-FFF2-40B4-BE49-F238E27FC236}">
                    <a16:creationId xmlns:a16="http://schemas.microsoft.com/office/drawing/2014/main" id="{2F0A0860-419C-48E1-88E7-998EBE3F7BAD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14282" y="785794"/>
                <a:ext cx="8715436" cy="5955574"/>
              </a:xfrm>
              <a:blipFill>
                <a:blip r:embed="rId2"/>
                <a:stretch>
                  <a:fillRect l="-699" t="-1126" r="-111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CE17D040-CDDC-4FA8-8FEF-FF7FC77FEC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Uli Schäfer</a:t>
            </a:r>
            <a:endParaRPr lang="en-GB" dirty="0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8E1A3AB9-6CBF-4F6D-AFE6-B24136214A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553D35-BD20-4004-8DB1-FBDB51E0F407}" type="slidenum">
              <a:rPr lang="en-GB" smtClean="0"/>
              <a:pPr/>
              <a:t>1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553771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54DBB28-0A0D-46A2-A8D9-917A1F834A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/>
              <a:t>fFEX</a:t>
            </a:r>
            <a:r>
              <a:rPr lang="en-GB" dirty="0"/>
              <a:t> Module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69D5A2A6-8B93-4763-9231-9CEA34CE18F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Minimum </a:t>
            </a:r>
            <a:r>
              <a:rPr lang="en-GB" dirty="0" err="1"/>
              <a:t>eta,phi</a:t>
            </a:r>
            <a:r>
              <a:rPr lang="en-GB" dirty="0"/>
              <a:t> coverage per FPGA defined by required environment in jet algorithm, and data duplication at source</a:t>
            </a:r>
          </a:p>
          <a:p>
            <a:r>
              <a:rPr lang="en-GB" dirty="0"/>
              <a:t>Large numbers of high speed links per FPGA</a:t>
            </a:r>
          </a:p>
          <a:p>
            <a:r>
              <a:rPr lang="en-GB" dirty="0">
                <a:sym typeface="Wingdings" panose="05000000000000000000" pitchFamily="2" charset="2"/>
              </a:rPr>
              <a:t> large number of </a:t>
            </a:r>
            <a:r>
              <a:rPr lang="en-GB" dirty="0" err="1">
                <a:sym typeface="Wingdings" panose="05000000000000000000" pitchFamily="2" charset="2"/>
              </a:rPr>
              <a:t>opto</a:t>
            </a:r>
            <a:r>
              <a:rPr lang="en-GB" dirty="0">
                <a:sym typeface="Wingdings" panose="05000000000000000000" pitchFamily="2" charset="2"/>
              </a:rPr>
              <a:t> link devices</a:t>
            </a:r>
            <a:endParaRPr lang="en-GB" dirty="0"/>
          </a:p>
          <a:p>
            <a:r>
              <a:rPr lang="en-GB" dirty="0"/>
              <a:t>Reasonable partitioning into modules</a:t>
            </a:r>
          </a:p>
          <a:p>
            <a:r>
              <a:rPr lang="en-GB" b="1" dirty="0"/>
              <a:t>Two FPGAs </a:t>
            </a:r>
            <a:r>
              <a:rPr lang="en-GB" dirty="0"/>
              <a:t>per module (phi quadrant each)</a:t>
            </a:r>
          </a:p>
          <a:p>
            <a:r>
              <a:rPr lang="en-GB" dirty="0"/>
              <a:t>Two modules covering each detector end</a:t>
            </a:r>
          </a:p>
          <a:p>
            <a:r>
              <a:rPr lang="en-GB" b="1" dirty="0"/>
              <a:t>Four modules </a:t>
            </a:r>
            <a:r>
              <a:rPr lang="en-GB" dirty="0"/>
              <a:t>in full </a:t>
            </a:r>
            <a:r>
              <a:rPr lang="en-GB" dirty="0" err="1"/>
              <a:t>fFEX</a:t>
            </a:r>
            <a:r>
              <a:rPr lang="en-GB" dirty="0"/>
              <a:t> system</a:t>
            </a:r>
          </a:p>
          <a:p>
            <a:r>
              <a:rPr lang="en-GB" dirty="0"/>
              <a:t>ATCA based</a:t>
            </a:r>
          </a:p>
          <a:p>
            <a:endParaRPr lang="en-GB" dirty="0"/>
          </a:p>
          <a:p>
            <a:endParaRPr lang="en-GB" dirty="0"/>
          </a:p>
          <a:p>
            <a:r>
              <a:rPr lang="en-GB" dirty="0"/>
              <a:t>… let’s have a look    </a:t>
            </a:r>
            <a:r>
              <a:rPr lang="en-GB" dirty="0">
                <a:sym typeface="Wingdings" panose="05000000000000000000" pitchFamily="2" charset="2"/>
              </a:rPr>
              <a:t></a:t>
            </a:r>
            <a:endParaRPr lang="en-GB" dirty="0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B28BA286-EA7F-4155-A15A-38FA7FEEB6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Uli Schäfer</a:t>
            </a:r>
            <a:endParaRPr lang="en-GB" dirty="0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E9781D55-D95C-4AE5-808E-B63E19BF2E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553D35-BD20-4004-8DB1-FBDB51E0F407}" type="slidenum">
              <a:rPr lang="en-GB" smtClean="0"/>
              <a:pPr/>
              <a:t>2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5754595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3D6C0E5-BE20-4D07-ADCB-D077BA1A4E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/>
              <a:t>fFEX</a:t>
            </a:r>
            <a:r>
              <a:rPr lang="de-DE" dirty="0"/>
              <a:t>… </a:t>
            </a:r>
            <a:r>
              <a:rPr lang="de-DE" dirty="0" err="1"/>
              <a:t>looking</a:t>
            </a:r>
            <a:r>
              <a:rPr lang="de-DE" dirty="0"/>
              <a:t> a </a:t>
            </a:r>
            <a:r>
              <a:rPr lang="de-DE" dirty="0" err="1"/>
              <a:t>bit</a:t>
            </a:r>
            <a:r>
              <a:rPr lang="de-DE" dirty="0"/>
              <a:t> like L1Topo</a:t>
            </a:r>
            <a:endParaRPr lang="en-US" dirty="0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5087B64D-7972-427E-BA2E-964299B75E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Uli Schäfer</a:t>
            </a:r>
            <a:endParaRPr lang="en-GB" dirty="0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CEA3C673-A9FC-4EA8-8DDC-A3AC1E548C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553D35-BD20-4004-8DB1-FBDB51E0F407}" type="slidenum">
              <a:rPr lang="en-GB" smtClean="0"/>
              <a:pPr/>
              <a:t>3</a:t>
            </a:fld>
            <a:endParaRPr lang="en-GB" dirty="0"/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13BAAD4B-F9EA-43EF-86BB-EA13DC80C2A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987824" y="714356"/>
            <a:ext cx="5963571" cy="5849617"/>
          </a:xfrm>
          <a:prstGeom prst="rect">
            <a:avLst/>
          </a:prstGeom>
        </p:spPr>
      </p:pic>
      <p:sp>
        <p:nvSpPr>
          <p:cNvPr id="8" name="Inhaltsplatzhalter 2">
            <a:extLst>
              <a:ext uri="{FF2B5EF4-FFF2-40B4-BE49-F238E27FC236}">
                <a16:creationId xmlns:a16="http://schemas.microsoft.com/office/drawing/2014/main" id="{288B31F0-BF4D-498B-82C1-EE3E41B21A1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496" y="785794"/>
            <a:ext cx="3096344" cy="5715040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de-DE" sz="2400" b="1" dirty="0"/>
              <a:t>But just a </a:t>
            </a:r>
            <a:r>
              <a:rPr lang="de-DE" sz="2400" b="1" dirty="0" err="1"/>
              <a:t>bit</a:t>
            </a:r>
            <a:r>
              <a:rPr lang="de-DE" sz="2400" b="1" dirty="0"/>
              <a:t>:</a:t>
            </a:r>
          </a:p>
          <a:p>
            <a:pPr marL="0" indent="0">
              <a:buNone/>
            </a:pPr>
            <a:endParaRPr lang="de-DE" sz="2000" dirty="0"/>
          </a:p>
          <a:p>
            <a:pPr marL="0" indent="0">
              <a:buNone/>
            </a:pPr>
            <a:r>
              <a:rPr lang="de-DE" sz="2000" dirty="0" err="1"/>
              <a:t>MiniPOD</a:t>
            </a:r>
            <a:r>
              <a:rPr lang="de-DE" sz="2000" dirty="0"/>
              <a:t> </a:t>
            </a:r>
            <a:r>
              <a:rPr lang="de-DE" sz="2000" dirty="0">
                <a:sym typeface="Wingdings" panose="05000000000000000000" pitchFamily="2" charset="2"/>
              </a:rPr>
              <a:t> Firefly</a:t>
            </a:r>
          </a:p>
          <a:p>
            <a:pPr marL="0" indent="0">
              <a:buNone/>
            </a:pPr>
            <a:endParaRPr lang="de-DE" sz="2000" dirty="0">
              <a:sym typeface="Wingdings" panose="05000000000000000000" pitchFamily="2" charset="2"/>
            </a:endParaRPr>
          </a:p>
          <a:p>
            <a:pPr marL="0" indent="0">
              <a:buNone/>
            </a:pPr>
            <a:r>
              <a:rPr lang="de-DE" sz="2000" dirty="0" err="1">
                <a:sym typeface="Wingdings" panose="05000000000000000000" pitchFamily="2" charset="2"/>
              </a:rPr>
              <a:t>No</a:t>
            </a:r>
            <a:r>
              <a:rPr lang="de-DE" sz="2000" dirty="0">
                <a:sym typeface="Wingdings" panose="05000000000000000000" pitchFamily="2" charset="2"/>
              </a:rPr>
              <a:t> </a:t>
            </a:r>
            <a:r>
              <a:rPr lang="de-DE" sz="2000" dirty="0" err="1">
                <a:sym typeface="Wingdings" panose="05000000000000000000" pitchFamily="2" charset="2"/>
              </a:rPr>
              <a:t>solution</a:t>
            </a:r>
            <a:r>
              <a:rPr lang="de-DE" sz="2000" dirty="0">
                <a:sym typeface="Wingdings" panose="05000000000000000000" pitchFamily="2" charset="2"/>
              </a:rPr>
              <a:t> </a:t>
            </a:r>
            <a:r>
              <a:rPr lang="de-DE" sz="2000" dirty="0" err="1">
                <a:sym typeface="Wingdings" panose="05000000000000000000" pitchFamily="2" charset="2"/>
              </a:rPr>
              <a:t>for</a:t>
            </a:r>
            <a:r>
              <a:rPr lang="de-DE" sz="2000" dirty="0">
                <a:sym typeface="Wingdings" panose="05000000000000000000" pitchFamily="2" charset="2"/>
              </a:rPr>
              <a:t> </a:t>
            </a:r>
            <a:r>
              <a:rPr lang="de-DE" sz="2000" dirty="0" err="1">
                <a:sym typeface="Wingdings" panose="05000000000000000000" pitchFamily="2" charset="2"/>
              </a:rPr>
              <a:t>fibre</a:t>
            </a:r>
            <a:r>
              <a:rPr lang="de-DE" sz="2000" dirty="0">
                <a:sym typeface="Wingdings" panose="05000000000000000000" pitchFamily="2" charset="2"/>
              </a:rPr>
              <a:t> </a:t>
            </a:r>
            <a:r>
              <a:rPr lang="de-DE" sz="2000" dirty="0" err="1">
                <a:sym typeface="Wingdings" panose="05000000000000000000" pitchFamily="2" charset="2"/>
              </a:rPr>
              <a:t>aggregation</a:t>
            </a:r>
            <a:r>
              <a:rPr lang="de-DE" sz="2000" dirty="0">
                <a:sym typeface="Wingdings" panose="05000000000000000000" pitchFamily="2" charset="2"/>
              </a:rPr>
              <a:t> </a:t>
            </a:r>
            <a:r>
              <a:rPr lang="de-DE" sz="2000" dirty="0" err="1">
                <a:sym typeface="Wingdings" panose="05000000000000000000" pitchFamily="2" charset="2"/>
              </a:rPr>
              <a:t>from</a:t>
            </a:r>
            <a:r>
              <a:rPr lang="de-DE" sz="2000" dirty="0">
                <a:sym typeface="Wingdings" panose="05000000000000000000" pitchFamily="2" charset="2"/>
              </a:rPr>
              <a:t> </a:t>
            </a:r>
            <a:r>
              <a:rPr lang="de-DE" sz="2000" dirty="0" err="1">
                <a:sym typeface="Wingdings" panose="05000000000000000000" pitchFamily="2" charset="2"/>
              </a:rPr>
              <a:t>FireFly</a:t>
            </a:r>
            <a:endParaRPr lang="de-DE" sz="2000" dirty="0">
              <a:sym typeface="Wingdings" panose="05000000000000000000" pitchFamily="2" charset="2"/>
            </a:endParaRPr>
          </a:p>
          <a:p>
            <a:pPr marL="0" indent="0">
              <a:buNone/>
            </a:pPr>
            <a:endParaRPr lang="en-US" sz="2000" dirty="0"/>
          </a:p>
          <a:p>
            <a:pPr marL="0" indent="0">
              <a:buNone/>
            </a:pPr>
            <a:r>
              <a:rPr lang="en-US" sz="2000" dirty="0">
                <a:sym typeface="Wingdings" panose="05000000000000000000" pitchFamily="2" charset="2"/>
              </a:rPr>
              <a:t> </a:t>
            </a:r>
            <a:br>
              <a:rPr lang="en-US" sz="2000" dirty="0">
                <a:sym typeface="Wingdings" panose="05000000000000000000" pitchFamily="2" charset="2"/>
              </a:rPr>
            </a:br>
            <a:r>
              <a:rPr lang="en-US" sz="2000" dirty="0"/>
              <a:t>MTP-CPI </a:t>
            </a:r>
            <a:r>
              <a:rPr lang="en-US" sz="2000" dirty="0">
                <a:sym typeface="Wingdings" panose="05000000000000000000" pitchFamily="2" charset="2"/>
              </a:rPr>
              <a:t> front MTP</a:t>
            </a:r>
          </a:p>
          <a:p>
            <a:pPr marL="0" indent="0">
              <a:buNone/>
            </a:pPr>
            <a:endParaRPr lang="en-US" sz="2000" dirty="0">
              <a:sym typeface="Wingdings" panose="05000000000000000000" pitchFamily="2" charset="2"/>
            </a:endParaRPr>
          </a:p>
          <a:p>
            <a:pPr marL="0" indent="0">
              <a:buNone/>
            </a:pPr>
            <a:endParaRPr lang="en-US" sz="2000" dirty="0">
              <a:sym typeface="Wingdings" panose="05000000000000000000" pitchFamily="2" charset="2"/>
            </a:endParaRPr>
          </a:p>
          <a:p>
            <a:pPr marL="0" indent="0">
              <a:buNone/>
            </a:pPr>
            <a:r>
              <a:rPr lang="en-US" sz="2000" dirty="0">
                <a:sym typeface="Wingdings" panose="05000000000000000000" pitchFamily="2" charset="2"/>
              </a:rPr>
              <a:t>R/O, timing  FELIX</a:t>
            </a:r>
          </a:p>
          <a:p>
            <a:pPr marL="0" indent="0">
              <a:buNone/>
            </a:pPr>
            <a:endParaRPr lang="en-US" sz="2000" dirty="0">
              <a:sym typeface="Wingdings" panose="05000000000000000000" pitchFamily="2" charset="2"/>
            </a:endParaRPr>
          </a:p>
          <a:p>
            <a:pPr marL="0" indent="0">
              <a:buNone/>
            </a:pPr>
            <a:r>
              <a:rPr lang="en-US" sz="2000" dirty="0">
                <a:sym typeface="Wingdings" panose="05000000000000000000" pitchFamily="2" charset="2"/>
              </a:rPr>
              <a:t>Module controller TBD</a:t>
            </a:r>
          </a:p>
          <a:p>
            <a:pPr marL="0" indent="0" algn="ctr">
              <a:buNone/>
            </a:pPr>
            <a:endParaRPr lang="en-US" sz="2000" dirty="0"/>
          </a:p>
          <a:p>
            <a:pPr marL="0" indent="0">
              <a:buNone/>
            </a:pPr>
            <a:r>
              <a:rPr lang="en-US" sz="2000" dirty="0"/>
              <a:t>Real-time output TBD</a:t>
            </a:r>
          </a:p>
        </p:txBody>
      </p:sp>
    </p:spTree>
    <p:extLst>
      <p:ext uri="{BB962C8B-B14F-4D97-AF65-F5344CB8AC3E}">
        <p14:creationId xmlns:p14="http://schemas.microsoft.com/office/powerpoint/2010/main" val="191164085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218C397-E02A-4E87-9D3B-EEDFD41154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Urgent: Input link specification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64E6D748-A50B-43CB-9842-F82C186D1C0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endParaRPr lang="en-GB" dirty="0"/>
          </a:p>
          <a:p>
            <a:r>
              <a:rPr lang="en-GB" dirty="0"/>
              <a:t>Upstream duplication: each data link sent twice</a:t>
            </a:r>
          </a:p>
          <a:p>
            <a:r>
              <a:rPr lang="en-GB" dirty="0"/>
              <a:t>Link speed to be confirmed</a:t>
            </a:r>
          </a:p>
          <a:p>
            <a:r>
              <a:rPr lang="en-GB" dirty="0"/>
              <a:t>Encoding to be confirmed</a:t>
            </a:r>
          </a:p>
          <a:p>
            <a:r>
              <a:rPr lang="en-GB" dirty="0"/>
              <a:t>(</a:t>
            </a:r>
            <a:r>
              <a:rPr lang="en-GB" dirty="0">
                <a:solidFill>
                  <a:srgbClr val="7030A0"/>
                </a:solidFill>
              </a:rPr>
              <a:t>Calo data granularity to be agreed on</a:t>
            </a:r>
            <a:r>
              <a:rPr lang="en-GB" dirty="0"/>
              <a:t>)  </a:t>
            </a:r>
            <a:r>
              <a:rPr lang="en-GB" dirty="0">
                <a:sym typeface="Wingdings" panose="05000000000000000000" pitchFamily="2" charset="2"/>
              </a:rPr>
              <a:t></a:t>
            </a:r>
            <a:endParaRPr lang="en-GB" dirty="0"/>
          </a:p>
          <a:p>
            <a:r>
              <a:rPr lang="en-GB" dirty="0"/>
              <a:t>Data volume to be confirmed</a:t>
            </a:r>
          </a:p>
          <a:p>
            <a:r>
              <a:rPr lang="en-GB" dirty="0"/>
              <a:t>Data format to be defined</a:t>
            </a:r>
          </a:p>
          <a:p>
            <a:pPr lvl="1"/>
            <a:r>
              <a:rPr lang="en-GB" dirty="0"/>
              <a:t>Payload</a:t>
            </a:r>
          </a:p>
          <a:p>
            <a:pPr lvl="2"/>
            <a:r>
              <a:rPr lang="en-GB" dirty="0"/>
              <a:t>bit count per channel</a:t>
            </a:r>
          </a:p>
          <a:p>
            <a:pPr lvl="3"/>
            <a:r>
              <a:rPr lang="en-GB" dirty="0"/>
              <a:t>Can we gain from higher resolution?</a:t>
            </a:r>
          </a:p>
          <a:p>
            <a:pPr lvl="2"/>
            <a:r>
              <a:rPr lang="en-GB" dirty="0"/>
              <a:t>Non? Linear? Encoding</a:t>
            </a:r>
          </a:p>
          <a:p>
            <a:pPr lvl="2"/>
            <a:r>
              <a:rPr lang="en-GB" dirty="0"/>
              <a:t>Channel count per link</a:t>
            </a:r>
          </a:p>
          <a:p>
            <a:pPr lvl="2"/>
            <a:r>
              <a:rPr lang="en-GB" dirty="0"/>
              <a:t>Channel mapping</a:t>
            </a:r>
          </a:p>
          <a:p>
            <a:pPr lvl="1"/>
            <a:r>
              <a:rPr lang="en-GB" dirty="0"/>
              <a:t>Trailer </a:t>
            </a:r>
          </a:p>
          <a:p>
            <a:r>
              <a:rPr lang="en-GB" dirty="0"/>
              <a:t>Choice of FPGA/MGT type should be transparent: </a:t>
            </a:r>
            <a:br>
              <a:rPr lang="en-GB" dirty="0"/>
            </a:br>
            <a:r>
              <a:rPr lang="en-GB" dirty="0"/>
              <a:t>Xilinx, Intel</a:t>
            </a:r>
          </a:p>
          <a:p>
            <a:r>
              <a:rPr lang="en-GB" dirty="0"/>
              <a:t>Choice of </a:t>
            </a:r>
            <a:r>
              <a:rPr lang="en-GB" dirty="0" err="1"/>
              <a:t>opto</a:t>
            </a:r>
            <a:r>
              <a:rPr lang="en-GB" dirty="0"/>
              <a:t> link type should be transparent, but should probably be discussed: baseline </a:t>
            </a:r>
            <a:r>
              <a:rPr lang="en-GB" dirty="0" err="1"/>
              <a:t>FireFly</a:t>
            </a:r>
            <a:endParaRPr lang="en-GB" dirty="0"/>
          </a:p>
          <a:p>
            <a:endParaRPr lang="en-GB" dirty="0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E57399B6-4736-4CFD-83DF-B506098205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Uli Schäfer</a:t>
            </a:r>
            <a:endParaRPr lang="en-GB" dirty="0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02289D53-9A4F-4103-94D0-67C43E70A3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553D35-BD20-4004-8DB1-FBDB51E0F407}" type="slidenum">
              <a:rPr lang="en-GB" smtClean="0"/>
              <a:pPr/>
              <a:t>4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8902810"/>
      </p:ext>
    </p:extLst>
  </p:cSld>
  <p:clrMapOvr>
    <a:masterClrMapping/>
  </p:clrMapOvr>
</p:sld>
</file>

<file path=ppt/theme/theme1.xml><?xml version="1.0" encoding="utf-8"?>
<a:theme xmlns:a="http://schemas.openxmlformats.org/drawingml/2006/main" name="Larissa-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Larissa-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368</Words>
  <Application>Microsoft Office PowerPoint</Application>
  <PresentationFormat>Bildschirmpräsentation (4:3)</PresentationFormat>
  <Paragraphs>66</Paragraphs>
  <Slides>4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4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4</vt:i4>
      </vt:variant>
    </vt:vector>
  </HeadingPairs>
  <TitlesOfParts>
    <vt:vector size="9" baseType="lpstr">
      <vt:lpstr>Arial</vt:lpstr>
      <vt:lpstr>Calibri</vt:lpstr>
      <vt:lpstr>Cambria Math</vt:lpstr>
      <vt:lpstr>Verdana</vt:lpstr>
      <vt:lpstr>Larissa-Design</vt:lpstr>
      <vt:lpstr>fFEX input data</vt:lpstr>
      <vt:lpstr>fFEX Module</vt:lpstr>
      <vt:lpstr>fFEX… looking a bit like L1Topo</vt:lpstr>
      <vt:lpstr>Urgent: Input link specification</vt:lpstr>
    </vt:vector>
  </TitlesOfParts>
  <Company>Johannes Gutenberg-Universität Mainz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Folie 1</dc:title>
  <dc:creator>uschaefe</dc:creator>
  <cp:lastModifiedBy>Schäfer, Dr. Ulrich</cp:lastModifiedBy>
  <cp:revision>1297</cp:revision>
  <cp:lastPrinted>2020-03-10T13:48:57Z</cp:lastPrinted>
  <dcterms:created xsi:type="dcterms:W3CDTF">2009-12-08T11:59:40Z</dcterms:created>
  <dcterms:modified xsi:type="dcterms:W3CDTF">2020-10-14T12:03:37Z</dcterms:modified>
</cp:coreProperties>
</file>