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25" r:id="rId3"/>
    <p:sldId id="326" r:id="rId4"/>
    <p:sldId id="327" r:id="rId5"/>
    <p:sldId id="328" r:id="rId6"/>
  </p:sldIdLst>
  <p:sldSz cx="9144000" cy="6858000" type="screen4x3"/>
  <p:notesSz cx="679132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3" autoAdjust="0"/>
  </p:normalViewPr>
  <p:slideViewPr>
    <p:cSldViewPr>
      <p:cViewPr varScale="1">
        <p:scale>
          <a:sx n="62" d="100"/>
          <a:sy n="62" d="100"/>
        </p:scale>
        <p:origin x="5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10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6360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6360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6847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29.10.2020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689517"/>
            <a:ext cx="5433060" cy="4442698"/>
          </a:xfrm>
          <a:prstGeom prst="rect">
            <a:avLst/>
          </a:prstGeom>
        </p:spPr>
        <p:txBody>
          <a:bodyPr vert="horz" lIns="90572" tIns="45286" rIns="90572" bIns="45286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6847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00CE46C-33C0-4EB9-953F-CB19E06E8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" y="5354768"/>
            <a:ext cx="7495789" cy="1347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891" y="2130425"/>
            <a:ext cx="4278085" cy="1470025"/>
          </a:xfrm>
        </p:spPr>
        <p:txBody>
          <a:bodyPr/>
          <a:lstStyle/>
          <a:p>
            <a:pPr algn="l"/>
            <a:r>
              <a:rPr lang="en-GB" dirty="0"/>
              <a:t>L1Topo Installation</a:t>
            </a:r>
            <a:br>
              <a:rPr lang="en-GB" dirty="0"/>
            </a:br>
            <a:r>
              <a:rPr lang="en-GB" dirty="0"/>
              <a:t> Commissioning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894385"/>
            <a:ext cx="6400800" cy="1752600"/>
          </a:xfrm>
        </p:spPr>
        <p:txBody>
          <a:bodyPr/>
          <a:lstStyle/>
          <a:p>
            <a:pPr algn="l"/>
            <a:r>
              <a:rPr lang="en-GB" dirty="0" err="1">
                <a:sym typeface="Wingdings" panose="05000000000000000000" pitchFamily="2" charset="2"/>
              </a:rPr>
              <a:t>Uli</a:t>
            </a:r>
            <a:r>
              <a:rPr lang="en-GB" dirty="0">
                <a:sym typeface="Wingdings" panose="05000000000000000000" pitchFamily="2" charset="2"/>
              </a:rPr>
              <a:t>  /  Mainz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9956E5-DDF1-4B86-AE88-9A8BB84DA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" y="282808"/>
            <a:ext cx="6329593" cy="17060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1A25606-9B88-4F40-9B6F-48DE91823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4916"/>
            <a:ext cx="4211960" cy="413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7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132FF-AD09-494F-B964-F327E4FC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2EED47-2DA9-40E5-AAAA-C76E00231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95557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Effort available: Ren-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Jie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Julio</a:t>
            </a: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Need to cover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jFEX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L1Topo, legacy L1Topo</a:t>
            </a: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…will keep them quite busy…</a:t>
            </a: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Requires careful planning</a:t>
            </a: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Intend to send more people once COVID travel restrictions lifted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Quite some infrastructure at P1 required before we can go down with the first module &gt;&gt; see slides from last joint meeting</a:t>
            </a:r>
          </a:p>
          <a:p>
            <a:pPr lvl="1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Shelf </a:t>
            </a:r>
          </a:p>
          <a:p>
            <a:pPr lvl="1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Fibering</a:t>
            </a:r>
          </a:p>
          <a:p>
            <a:pPr lvl="1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Source/sink systems</a:t>
            </a:r>
          </a:p>
          <a:p>
            <a:pPr lvl="1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DCS/hub/clocking/computing/control/JTAG</a:t>
            </a:r>
          </a:p>
          <a:p>
            <a:r>
              <a:rPr lang="en-GB" dirty="0"/>
              <a:t>Two modules currently available: </a:t>
            </a:r>
          </a:p>
          <a:p>
            <a:pPr lvl="1"/>
            <a:r>
              <a:rPr lang="en-GB" dirty="0"/>
              <a:t>1 production, </a:t>
            </a:r>
            <a:r>
              <a:rPr lang="en-GB" dirty="0" err="1"/>
              <a:t>PRRed</a:t>
            </a:r>
            <a:r>
              <a:rPr lang="en-GB" dirty="0"/>
              <a:t> 2019.08</a:t>
            </a:r>
          </a:p>
          <a:p>
            <a:pPr lvl="1"/>
            <a:r>
              <a:rPr lang="en-GB" dirty="0"/>
              <a:t>1 prototype  (functionally near identical)</a:t>
            </a:r>
          </a:p>
          <a:p>
            <a:r>
              <a:rPr lang="en-GB" dirty="0"/>
              <a:t>Equipped with new mezzanine v 3.1</a:t>
            </a:r>
          </a:p>
          <a:p>
            <a:r>
              <a:rPr lang="en-GB" dirty="0"/>
              <a:t>Well tested at hardware level</a:t>
            </a:r>
            <a:br>
              <a:rPr lang="en-GB" dirty="0"/>
            </a:br>
            <a:r>
              <a:rPr lang="en-GB" dirty="0"/>
              <a:t>(though firmware development and tests ongoing)</a:t>
            </a:r>
          </a:p>
          <a:p>
            <a:r>
              <a:rPr lang="en-GB" dirty="0"/>
              <a:t>Total quantity of production modules required</a:t>
            </a:r>
          </a:p>
          <a:p>
            <a:pPr lvl="1"/>
            <a:r>
              <a:rPr lang="en-GB" dirty="0"/>
              <a:t>3 modules at point 1</a:t>
            </a:r>
          </a:p>
          <a:p>
            <a:pPr lvl="1"/>
            <a:r>
              <a:rPr lang="en-GB" dirty="0"/>
              <a:t>2 spares</a:t>
            </a:r>
          </a:p>
          <a:p>
            <a:pPr lvl="1"/>
            <a:r>
              <a:rPr lang="en-GB" dirty="0"/>
              <a:t>All being well tested in home lab (except full link count concurrent test) and STF</a:t>
            </a:r>
          </a:p>
          <a:p>
            <a:r>
              <a:rPr lang="en-GB" dirty="0"/>
              <a:t>Assume no spares of infrastructure (cables, …)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879A5C-2565-489E-A709-EC17FCA7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621278-F686-494A-B72A-57D44521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20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725E0-3E06-4ABA-9C3C-641FAD6A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production and installation…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2300D-698E-41D4-9F94-965AC073B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Expect to move one module to point 1 as early as possible to get tests going there</a:t>
            </a:r>
          </a:p>
          <a:p>
            <a:r>
              <a:rPr lang="en-GB" dirty="0"/>
              <a:t>Assembly and basic tests of further modules assumed to go fast and smoothly (PCBs and components available, established test procedure)</a:t>
            </a:r>
          </a:p>
          <a:p>
            <a:r>
              <a:rPr lang="en-GB" dirty="0"/>
              <a:t>However, further system level tests required at STF to deal with PRR recommendations before starting production</a:t>
            </a:r>
          </a:p>
          <a:p>
            <a:pPr lvl="1"/>
            <a:r>
              <a:rPr lang="en-GB" dirty="0"/>
              <a:t>MUCTPI </a:t>
            </a:r>
          </a:p>
          <a:p>
            <a:pPr lvl="1"/>
            <a:r>
              <a:rPr lang="en-GB" dirty="0"/>
              <a:t>CTP</a:t>
            </a:r>
          </a:p>
          <a:p>
            <a:pPr lvl="1"/>
            <a:r>
              <a:rPr lang="en-GB" dirty="0"/>
              <a:t>Power/temperature test under full firmware load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Still some work to be done on readout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a bit of uncertainty on the production schedule</a:t>
            </a:r>
            <a:endParaRPr lang="en-GB" dirty="0"/>
          </a:p>
          <a:p>
            <a:r>
              <a:rPr lang="en-GB" dirty="0"/>
              <a:t>We are currently assuming to have modules available for firmware development and system tests with L1Calo at STF and P1 concurrently</a:t>
            </a:r>
          </a:p>
          <a:p>
            <a:r>
              <a:rPr lang="en-GB" dirty="0"/>
              <a:t>Both STF and P1 testing assumed to be mainly remote controlled</a:t>
            </a:r>
          </a:p>
          <a:p>
            <a:pPr lvl="1"/>
            <a:r>
              <a:rPr lang="en-GB" dirty="0"/>
              <a:t>Need to arrive at fully remote operation at P1 anyway</a:t>
            </a:r>
          </a:p>
          <a:p>
            <a:pPr lvl="1"/>
            <a:r>
              <a:rPr lang="en-GB" dirty="0"/>
              <a:t>COVID is an excellent reason to prioritize that goal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619ACB-BE56-444A-BBDD-2E379586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B95C98-6E9E-4C59-810C-46A997F1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28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095B1-8C0F-478F-80D1-DE95F0A1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Commissioning of modules at P1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CD3560-AD5F-4A31-8AA7-43F36CDE7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Module health monitoring via DCS</a:t>
            </a:r>
            <a:br>
              <a:rPr lang="en-GB" dirty="0"/>
            </a:br>
            <a:r>
              <a:rPr lang="en-GB" dirty="0"/>
              <a:t>(plus automatic-over temperature shutdown of processors)</a:t>
            </a:r>
          </a:p>
          <a:p>
            <a:r>
              <a:rPr lang="en-GB" dirty="0"/>
              <a:t>Link error monitoring in firmware</a:t>
            </a:r>
          </a:p>
          <a:p>
            <a:r>
              <a:rPr lang="en-GB" dirty="0"/>
              <a:t>Fibre mapping tests with automated / scripted IBERT (Emanuel, </a:t>
            </a:r>
            <a:r>
              <a:rPr lang="en-GB" dirty="0" err="1"/>
              <a:t>jFEX</a:t>
            </a:r>
            <a:r>
              <a:rPr lang="en-GB" dirty="0"/>
              <a:t>)</a:t>
            </a:r>
          </a:p>
          <a:p>
            <a:r>
              <a:rPr lang="en-GB" dirty="0"/>
              <a:t>Fibre mapping tests with playback from source systems (plus meta frames, </a:t>
            </a:r>
            <a:r>
              <a:rPr lang="en-GB" dirty="0" err="1"/>
              <a:t>eg.</a:t>
            </a:r>
            <a:r>
              <a:rPr lang="en-GB" dirty="0"/>
              <a:t> from </a:t>
            </a:r>
            <a:r>
              <a:rPr lang="en-GB" dirty="0" err="1"/>
              <a:t>jFEX</a:t>
            </a:r>
            <a:r>
              <a:rPr lang="en-GB" dirty="0"/>
              <a:t>) </a:t>
            </a:r>
          </a:p>
          <a:p>
            <a:r>
              <a:rPr lang="en-GB" dirty="0"/>
              <a:t>Timing checks in firmware (BCIDs in trailer)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Expect to receive TOBs from calorimeters/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FEXes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early on</a:t>
            </a:r>
          </a:p>
          <a:p>
            <a:pPr lvl="1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FEX playback </a:t>
            </a:r>
          </a:p>
          <a:p>
            <a:pPr lvl="1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Hot towers (noise / lowered thresholds)</a:t>
            </a:r>
          </a:p>
          <a:p>
            <a:pPr lvl="1"/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Cosmics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/ splashes…</a:t>
            </a:r>
          </a:p>
          <a:p>
            <a:r>
              <a:rPr lang="en-GB" dirty="0"/>
              <a:t>Comparison with bitwise simulation</a:t>
            </a:r>
          </a:p>
          <a:p>
            <a:r>
              <a:rPr lang="en-GB" dirty="0"/>
              <a:t>Monitoring plots ??? Inspired from legacy </a:t>
            </a:r>
            <a:r>
              <a:rPr lang="en-GB" dirty="0" err="1"/>
              <a:t>Topo</a:t>
            </a:r>
            <a:r>
              <a:rPr lang="en-GB" dirty="0"/>
              <a:t> </a:t>
            </a:r>
          </a:p>
          <a:p>
            <a:r>
              <a:rPr lang="en-GB" dirty="0"/>
              <a:t>As soon as useful data coming from the detectors, compare to legacy system</a:t>
            </a:r>
          </a:p>
          <a:p>
            <a:r>
              <a:rPr lang="en-GB" dirty="0"/>
              <a:t>Running parasitically without triggering </a:t>
            </a:r>
          </a:p>
          <a:p>
            <a:r>
              <a:rPr lang="en-GB" dirty="0"/>
              <a:t>--&gt;where to sample trigger bits for disabled triggers ?</a:t>
            </a:r>
          </a:p>
          <a:p>
            <a:r>
              <a:rPr lang="en-GB" dirty="0">
                <a:sym typeface="Wingdings" panose="05000000000000000000" pitchFamily="2" charset="2"/>
              </a:rPr>
              <a:t>In terms </a:t>
            </a:r>
            <a:r>
              <a:rPr lang="en-GB">
                <a:sym typeface="Wingdings" panose="05000000000000000000" pitchFamily="2" charset="2"/>
              </a:rPr>
              <a:t>of triggers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>
                <a:sym typeface="Wingdings" panose="05000000000000000000" pitchFamily="2" charset="2"/>
              </a:rPr>
              <a:t>any (physics like) </a:t>
            </a:r>
            <a:r>
              <a:rPr lang="en-GB" dirty="0">
                <a:sym typeface="Wingdings" panose="05000000000000000000" pitchFamily="2" charset="2"/>
              </a:rPr>
              <a:t>should do, obviously legacy </a:t>
            </a:r>
            <a:r>
              <a:rPr lang="en-GB" dirty="0" err="1">
                <a:sym typeface="Wingdings" panose="05000000000000000000" pitchFamily="2" charset="2"/>
              </a:rPr>
              <a:t>topo</a:t>
            </a:r>
            <a:r>
              <a:rPr lang="en-GB" dirty="0">
                <a:sym typeface="Wingdings" panose="05000000000000000000" pitchFamily="2" charset="2"/>
              </a:rPr>
              <a:t> triggers most useful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B17AAB-806D-44A9-8A64-D21F214F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B093F7-190A-4C18-85DE-E466D40A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73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5DE84-3EDD-4E32-B00B-9621050F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Commissioning of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337545-F7C8-4AE6-9234-7475EB269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L1Topo is special in a sense that individual new algorithms need to be commissioned for inclusion in the menu in irregular intervals anyway</a:t>
            </a:r>
          </a:p>
          <a:p>
            <a:r>
              <a:rPr lang="en-GB" dirty="0"/>
              <a:t>Simulation in HDL</a:t>
            </a:r>
          </a:p>
          <a:p>
            <a:r>
              <a:rPr lang="en-GB" dirty="0"/>
              <a:t>Comparison to software model (bitwise)</a:t>
            </a:r>
          </a:p>
          <a:p>
            <a:r>
              <a:rPr lang="en-GB" dirty="0"/>
              <a:t>Include in firmware build</a:t>
            </a:r>
          </a:p>
          <a:p>
            <a:r>
              <a:rPr lang="en-GB" dirty="0"/>
              <a:t>Test rig playback/spy standalone validation vs. software</a:t>
            </a:r>
          </a:p>
          <a:p>
            <a:r>
              <a:rPr lang="en-GB" dirty="0"/>
              <a:t>Validation at P1 outside physics run in ATLAS partition</a:t>
            </a:r>
          </a:p>
          <a:p>
            <a:r>
              <a:rPr lang="en-GB" dirty="0"/>
              <a:t>Validation of freshly included algorithms in physics runs with triggers disabled (parasitic)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While timing calibration / validation used to be crucial and difficult in run 2, we’d assume that this step is eased significantly with BCID information in trailer of TOBs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B8C02A-69D2-4BC6-ACFB-E615DD36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7E3210-6CBC-43B6-BA2E-09672AF6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16905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Bildschirmpräsentation (4:3)</PresentationFormat>
  <Paragraphs>72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Larissa-Design</vt:lpstr>
      <vt:lpstr>L1Topo Installation  Commissioning</vt:lpstr>
      <vt:lpstr>Installation</vt:lpstr>
      <vt:lpstr>Module production and installation… </vt:lpstr>
      <vt:lpstr>Commissioning of modules at P1</vt:lpstr>
      <vt:lpstr>Commissioning of algorithms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1233</cp:revision>
  <cp:lastPrinted>2014-07-16T13:05:00Z</cp:lastPrinted>
  <dcterms:created xsi:type="dcterms:W3CDTF">2009-12-08T11:59:40Z</dcterms:created>
  <dcterms:modified xsi:type="dcterms:W3CDTF">2020-10-29T15:06:13Z</dcterms:modified>
</cp:coreProperties>
</file>