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260" r:id="rId3"/>
    <p:sldId id="261" r:id="rId4"/>
    <p:sldId id="262" r:id="rId5"/>
    <p:sldId id="258" r:id="rId6"/>
    <p:sldId id="257" r:id="rId7"/>
  </p:sldIdLst>
  <p:sldSz cx="9144000" cy="6858000" type="screen4x3"/>
  <p:notesSz cx="679132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3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äfer, Dr. Ulrich" initials="SDU" lastIdx="0" clrIdx="0">
    <p:extLst>
      <p:ext uri="{19B8F6BF-5375-455C-9EA6-DF929625EA0E}">
        <p15:presenceInfo xmlns:p15="http://schemas.microsoft.com/office/powerpoint/2012/main" userId="S-1-5-21-1997477047-1508330638-219632125-360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FC44"/>
    <a:srgbClr val="FF9966"/>
    <a:srgbClr val="07B97E"/>
    <a:srgbClr val="D703DC"/>
    <a:srgbClr val="FF9900"/>
    <a:srgbClr val="0CB428"/>
    <a:srgbClr val="F181D1"/>
    <a:srgbClr val="8CE6A1"/>
    <a:srgbClr val="0F01B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32" autoAdjust="0"/>
    <p:restoredTop sz="94683" autoAdjust="0"/>
  </p:normalViewPr>
  <p:slideViewPr>
    <p:cSldViewPr>
      <p:cViewPr varScale="1">
        <p:scale>
          <a:sx n="62" d="100"/>
          <a:sy n="62" d="100"/>
        </p:scale>
        <p:origin x="93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4346"/>
    </p:cViewPr>
  </p:sorterViewPr>
  <p:notesViewPr>
    <p:cSldViewPr>
      <p:cViewPr varScale="1">
        <p:scale>
          <a:sx n="81" d="100"/>
          <a:sy n="81" d="100"/>
        </p:scale>
        <p:origin x="-3960" y="-96"/>
      </p:cViewPr>
      <p:guideLst>
        <p:guide orient="horz" pos="3110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3383" cy="493555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6360" y="0"/>
            <a:ext cx="2943383" cy="493555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r">
              <a:defRPr sz="1200"/>
            </a:lvl1pPr>
          </a:lstStyle>
          <a:p>
            <a:fld id="{19C0B418-4B07-4C12-B540-9B925B4011B6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377534"/>
            <a:ext cx="2943383" cy="493554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6360" y="9377534"/>
            <a:ext cx="2943383" cy="493554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r">
              <a:defRPr sz="1200"/>
            </a:lvl1pPr>
          </a:lstStyle>
          <a:p>
            <a:fld id="{5F008586-A3F3-4792-93EE-65BEF701A37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598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6847" y="3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11.12.2020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41363"/>
            <a:ext cx="4935537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72" tIns="45286" rIns="90572" bIns="45286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133" y="4689517"/>
            <a:ext cx="5433060" cy="4442698"/>
          </a:xfrm>
          <a:prstGeom prst="rect">
            <a:avLst/>
          </a:prstGeom>
        </p:spPr>
        <p:txBody>
          <a:bodyPr vert="horz" lIns="90572" tIns="45286" rIns="90572" bIns="45286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377318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6847" y="9377318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E3A264-1295-4B62-8FB9-208956D996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fFEX</a:t>
            </a:r>
            <a:endParaRPr lang="en-GB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917E97B-C12F-4BA7-B382-08FE9BB358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Uli</a:t>
            </a:r>
            <a:r>
              <a:rPr lang="en-GB" dirty="0"/>
              <a:t> / Mainz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9C77EF-1D5E-4E07-AA51-B102DE7EB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318D84B-820C-4621-9982-D298222B2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17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0E02F9-5484-428F-8BAC-50B784AEC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fFEX</a:t>
            </a:r>
            <a:r>
              <a:rPr lang="en-GB" dirty="0"/>
              <a:t> Status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A117FD-D8ED-49D6-BF13-14F73754B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Current baseline: </a:t>
            </a:r>
          </a:p>
          <a:p>
            <a:pPr lvl="1"/>
            <a:r>
              <a:rPr lang="en-GB" dirty="0"/>
              <a:t>four ATCA modules, Xilinx based</a:t>
            </a:r>
          </a:p>
          <a:p>
            <a:pPr lvl="1"/>
            <a:r>
              <a:rPr lang="en-GB" dirty="0"/>
              <a:t>2 processor FPGAs each : XCVU13P-L2FLGA2577E </a:t>
            </a:r>
          </a:p>
          <a:p>
            <a:pPr lvl="1"/>
            <a:r>
              <a:rPr lang="en-GB" dirty="0"/>
              <a:t>Each FPGA covering a phi quadrant, full eta, one detector end</a:t>
            </a:r>
          </a:p>
          <a:p>
            <a:pPr lvl="1"/>
            <a:r>
              <a:rPr lang="en-GB" dirty="0"/>
              <a:t>25Gb/s links, ~65 per FPGA (depends on fill factor) </a:t>
            </a:r>
          </a:p>
          <a:p>
            <a:r>
              <a:rPr lang="en-GB" dirty="0"/>
              <a:t>capturing requirements for Lar/</a:t>
            </a:r>
            <a:r>
              <a:rPr lang="en-GB" dirty="0" err="1"/>
              <a:t>fFEX</a:t>
            </a:r>
            <a:r>
              <a:rPr lang="en-GB" dirty="0"/>
              <a:t> interface (somewhat belatedly </a:t>
            </a:r>
            <a:r>
              <a:rPr lang="en-GB" dirty="0" err="1"/>
              <a:t>wrt</a:t>
            </a:r>
            <a:r>
              <a:rPr lang="en-GB" dirty="0"/>
              <a:t>. schedule)</a:t>
            </a:r>
          </a:p>
          <a:p>
            <a:r>
              <a:rPr lang="en-GB" dirty="0"/>
              <a:t>Mapping requirements discussed earlier this week (backup slide)</a:t>
            </a:r>
          </a:p>
          <a:p>
            <a:endParaRPr lang="en-GB" dirty="0"/>
          </a:p>
          <a:p>
            <a:r>
              <a:rPr lang="en-GB" dirty="0"/>
              <a:t>Find a suitable Lar/</a:t>
            </a:r>
            <a:r>
              <a:rPr lang="en-GB" dirty="0" err="1"/>
              <a:t>fFEX</a:t>
            </a:r>
            <a:r>
              <a:rPr lang="en-GB" dirty="0"/>
              <a:t> protocol    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1C2FE6-1EE4-4F46-8ABC-68638554B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109B848-9781-4BD7-8F2C-7A2025932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404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983D94-5AAB-4BAC-A095-682176B37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fFEX</a:t>
            </a:r>
            <a:r>
              <a:rPr lang="en-GB" dirty="0"/>
              <a:t> input protocol requirements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2E9E39-9103-4B1E-A393-74069985A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Sliding window algorithms operate synchronously to LHC bunch clock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GB" dirty="0">
                <a:sym typeface="Wingdings" panose="05000000000000000000" pitchFamily="2" charset="2"/>
              </a:rPr>
              <a:t>synchronize huge number of input links to common clock</a:t>
            </a:r>
            <a:r>
              <a:rPr lang="en-GB" dirty="0"/>
              <a:t>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GB" dirty="0">
                <a:solidFill>
                  <a:srgbClr val="FF0000"/>
                </a:solidFill>
              </a:rPr>
              <a:t>Near-fixed &amp; low latency</a:t>
            </a:r>
            <a:r>
              <a:rPr lang="en-GB" dirty="0"/>
              <a:t> link / protocol required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GB" dirty="0"/>
              <a:t>Keep </a:t>
            </a:r>
            <a:r>
              <a:rPr lang="en-GB" dirty="0">
                <a:solidFill>
                  <a:srgbClr val="FF0000"/>
                </a:solidFill>
              </a:rPr>
              <a:t>resource use </a:t>
            </a:r>
            <a:r>
              <a:rPr lang="en-GB" dirty="0"/>
              <a:t>low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Xilinx MGT block providing </a:t>
            </a:r>
            <a:r>
              <a:rPr lang="en-GB" b="1" dirty="0"/>
              <a:t>synchronous gearbox</a:t>
            </a:r>
          </a:p>
          <a:p>
            <a:r>
              <a:rPr lang="en-GB" dirty="0"/>
              <a:t>Fixed pattern of payload/gaps</a:t>
            </a:r>
          </a:p>
          <a:p>
            <a:r>
              <a:rPr lang="en-GB" dirty="0"/>
              <a:t>Seems to provide near fixed latency at 40.08 MHz bunch clock</a:t>
            </a:r>
          </a:p>
          <a:p>
            <a:pPr lvl="1"/>
            <a:r>
              <a:rPr lang="en-GB" dirty="0"/>
              <a:t>If line rate is chosen appropriately</a:t>
            </a:r>
          </a:p>
          <a:p>
            <a:r>
              <a:rPr lang="en-GB" dirty="0"/>
              <a:t>Any algorithms directly supplied at higher clock multiple might need buffering in terms of sub-ticks</a:t>
            </a:r>
          </a:p>
          <a:p>
            <a:pPr lvl="1"/>
            <a:r>
              <a:rPr lang="en-GB" dirty="0"/>
              <a:t>On </a:t>
            </a:r>
            <a:r>
              <a:rPr lang="en-GB" dirty="0" err="1"/>
              <a:t>fFEX</a:t>
            </a:r>
            <a:r>
              <a:rPr lang="en-GB" dirty="0"/>
              <a:t>, parts of the synchronizer might need to be replicated in super logic regions (4 per FPGA)</a:t>
            </a:r>
          </a:p>
          <a:p>
            <a:pPr marL="0" indent="0">
              <a:buNone/>
            </a:pPr>
            <a:r>
              <a:rPr lang="en-GB" dirty="0"/>
              <a:t>Not sure what would need to be done on Intel FPGAs to achieve compatibility / near fixed latency at source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2D317C-7FFE-468B-8886-3831B31D7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BE1417D-B90A-429D-95E4-56ACD5BE4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866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FA72B7-0A2A-42DE-8BC7-7494A2C8A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E59FF9-14EB-453D-9588-010F3D90E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Looking into suitable </a:t>
            </a:r>
            <a:r>
              <a:rPr lang="en-GB" dirty="0" err="1"/>
              <a:t>fFEX</a:t>
            </a:r>
            <a:r>
              <a:rPr lang="en-GB" dirty="0"/>
              <a:t> input protocol with </a:t>
            </a:r>
          </a:p>
          <a:p>
            <a:pPr lvl="1"/>
            <a:r>
              <a:rPr lang="en-GB" dirty="0"/>
              <a:t>near-fixed and low latency</a:t>
            </a:r>
          </a:p>
          <a:p>
            <a:pPr lvl="1"/>
            <a:r>
              <a:rPr lang="en-GB" dirty="0"/>
              <a:t>Resource efficient synchronizer required</a:t>
            </a:r>
          </a:p>
          <a:p>
            <a:endParaRPr lang="en-GB" dirty="0"/>
          </a:p>
          <a:p>
            <a:r>
              <a:rPr lang="en-GB" dirty="0"/>
              <a:t>Prefer common protocol with Global</a:t>
            </a:r>
          </a:p>
          <a:p>
            <a:r>
              <a:rPr lang="en-GB" dirty="0"/>
              <a:t>Though: might possibly need to come up with modifications</a:t>
            </a:r>
          </a:p>
          <a:p>
            <a:endParaRPr lang="en-GB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15FCE0-AB7D-4FA8-9ECA-45300DCC9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42EE117-FBA1-478A-B660-7B359D3FF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9596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03E264-1CE3-470D-8552-EED7C8649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BACKUP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7C32C49-21D6-4724-8B6A-9DA379E84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62A3836-1A52-40E0-BC85-BAA3B0E13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4748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83238F-E9CB-44CA-9A7E-4BD3FF232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fFEX</a:t>
            </a:r>
            <a:r>
              <a:rPr lang="en-GB" dirty="0"/>
              <a:t> mapping requirements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D25E9F1-4A57-4877-9E4F-F44ADE3F4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Sliding window algorithms with jet environment .8 in phi </a:t>
            </a:r>
            <a:br>
              <a:rPr lang="en-GB" b="1" dirty="0"/>
            </a:br>
            <a:r>
              <a:rPr lang="en-GB" b="1" dirty="0"/>
              <a:t>(and eta)</a:t>
            </a:r>
          </a:p>
          <a:p>
            <a:pPr marL="0" indent="0">
              <a:buNone/>
            </a:pPr>
            <a:r>
              <a:rPr lang="en-GB" dirty="0"/>
              <a:t>Phi quadrant mapping</a:t>
            </a:r>
          </a:p>
          <a:p>
            <a:r>
              <a:rPr lang="en-GB" dirty="0" err="1"/>
              <a:t>fFEX</a:t>
            </a:r>
            <a:r>
              <a:rPr lang="en-GB" dirty="0"/>
              <a:t> FPGAs covering a core of pi/2 x full eta range per detector side</a:t>
            </a:r>
          </a:p>
          <a:p>
            <a:r>
              <a:rPr lang="en-GB" dirty="0"/>
              <a:t>Requiring environment of pi/4 each side shared with neighbour </a:t>
            </a:r>
            <a:r>
              <a:rPr lang="en-GB" dirty="0">
                <a:sym typeface="Wingdings" panose="05000000000000000000" pitchFamily="2" charset="2"/>
              </a:rPr>
              <a:t> 100 % link duplication upstream</a:t>
            </a:r>
            <a:endParaRPr lang="en-GB" dirty="0"/>
          </a:p>
          <a:p>
            <a:r>
              <a:rPr lang="en-GB" dirty="0" err="1"/>
              <a:t>Opto</a:t>
            </a:r>
            <a:r>
              <a:rPr lang="en-GB" dirty="0"/>
              <a:t> fibre bundles at </a:t>
            </a:r>
            <a:r>
              <a:rPr lang="en-GB" dirty="0" err="1"/>
              <a:t>fFEX</a:t>
            </a:r>
            <a:r>
              <a:rPr lang="en-GB" dirty="0"/>
              <a:t> front panel: </a:t>
            </a:r>
            <a:br>
              <a:rPr lang="en-GB" dirty="0"/>
            </a:br>
            <a:r>
              <a:rPr lang="en-GB" dirty="0"/>
              <a:t>2*12-way ribbon on 24-way MTP (probably)</a:t>
            </a:r>
          </a:p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à"/>
            </a:pPr>
            <a:r>
              <a:rPr lang="en-GB" dirty="0">
                <a:sym typeface="Wingdings" panose="05000000000000000000" pitchFamily="2" charset="2"/>
              </a:rPr>
              <a:t>Do not mix data from any octants on same fibre !!!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GB" dirty="0">
                <a:sym typeface="Wingdings" panose="05000000000000000000" pitchFamily="2" charset="2"/>
              </a:rPr>
              <a:t>Avoid mixing octant data in same 12-way ribbon if ever possible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GB" dirty="0">
                <a:sym typeface="Wingdings" panose="05000000000000000000" pitchFamily="2" charset="2"/>
              </a:rPr>
              <a:t>Try to also keep octants apart at 24-way MTP level ideally</a:t>
            </a:r>
          </a:p>
          <a:p>
            <a:pPr>
              <a:buFont typeface="Wingdings" panose="05000000000000000000" pitchFamily="2" charset="2"/>
              <a:buChar char="à"/>
            </a:pPr>
            <a:endParaRPr lang="en-GB" dirty="0">
              <a:sym typeface="Wingdings" panose="05000000000000000000" pitchFamily="2" charset="2"/>
            </a:endParaRPr>
          </a:p>
          <a:p>
            <a:r>
              <a:rPr lang="en-GB" dirty="0">
                <a:sym typeface="Wingdings" panose="05000000000000000000" pitchFamily="2" charset="2"/>
              </a:rPr>
              <a:t>Expect to cover two quadrants per module. </a:t>
            </a:r>
          </a:p>
          <a:p>
            <a:r>
              <a:rPr lang="en-GB" b="1" dirty="0">
                <a:sym typeface="Wingdings" panose="05000000000000000000" pitchFamily="2" charset="2"/>
              </a:rPr>
              <a:t>Limited</a:t>
            </a:r>
            <a:r>
              <a:rPr lang="en-GB" dirty="0">
                <a:sym typeface="Wingdings" panose="05000000000000000000" pitchFamily="2" charset="2"/>
              </a:rPr>
              <a:t> re-ordering on-module </a:t>
            </a:r>
            <a:r>
              <a:rPr lang="en-GB" b="1" dirty="0">
                <a:sym typeface="Wingdings" panose="05000000000000000000" pitchFamily="2" charset="2"/>
              </a:rPr>
              <a:t>might</a:t>
            </a:r>
            <a:r>
              <a:rPr lang="en-GB" dirty="0">
                <a:sym typeface="Wingdings" panose="05000000000000000000" pitchFamily="2" charset="2"/>
              </a:rPr>
              <a:t> be possible.</a:t>
            </a:r>
          </a:p>
          <a:p>
            <a:r>
              <a:rPr lang="en-GB" dirty="0">
                <a:sym typeface="Wingdings" panose="05000000000000000000" pitchFamily="2" charset="2"/>
              </a:rPr>
              <a:t>Re-ordering between modules will require external unit (</a:t>
            </a:r>
            <a:r>
              <a:rPr lang="en-GB" dirty="0" err="1">
                <a:sym typeface="Wingdings" panose="05000000000000000000" pitchFamily="2" charset="2"/>
              </a:rPr>
              <a:t>fFOX</a:t>
            </a:r>
            <a:r>
              <a:rPr lang="en-GB" dirty="0">
                <a:sym typeface="Wingdings" panose="05000000000000000000" pitchFamily="2" charset="2"/>
              </a:rPr>
              <a:t>) 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r>
              <a:rPr lang="en-GB" dirty="0">
                <a:sym typeface="Wingdings" panose="05000000000000000000" pitchFamily="2" charset="2"/>
              </a:rPr>
              <a:t>Symmetry for mapping of +/- eta ? Reflective ? Rotation ? Linear ?</a:t>
            </a:r>
          </a:p>
          <a:p>
            <a:endParaRPr lang="en-GB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9A6676D-2244-4B08-9026-1C1C9ACF4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2D0F55B-6025-49A8-B9AE-628C912DB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542434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392</Words>
  <Application>Microsoft Office PowerPoint</Application>
  <PresentationFormat>Bildschirmpräsentation (4:3)</PresentationFormat>
  <Paragraphs>61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Verdana</vt:lpstr>
      <vt:lpstr>Wingdings</vt:lpstr>
      <vt:lpstr>Larissa-Design</vt:lpstr>
      <vt:lpstr>fFEX</vt:lpstr>
      <vt:lpstr>fFEX Status</vt:lpstr>
      <vt:lpstr>fFEX input protocol requirements</vt:lpstr>
      <vt:lpstr>conclusion</vt:lpstr>
      <vt:lpstr>BACKUP</vt:lpstr>
      <vt:lpstr>fFEX mapping requirements</vt:lpstr>
    </vt:vector>
  </TitlesOfParts>
  <Company>Johannes Gutenberg-Universität Mainz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1248</cp:revision>
  <cp:lastPrinted>2014-07-16T13:05:00Z</cp:lastPrinted>
  <dcterms:created xsi:type="dcterms:W3CDTF">2009-12-08T11:59:40Z</dcterms:created>
  <dcterms:modified xsi:type="dcterms:W3CDTF">2020-12-11T10:35:16Z</dcterms:modified>
</cp:coreProperties>
</file>