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8" r:id="rId2"/>
    <p:sldId id="369" r:id="rId3"/>
    <p:sldId id="370" r:id="rId4"/>
    <p:sldId id="371" r:id="rId5"/>
    <p:sldId id="364" r:id="rId6"/>
    <p:sldId id="365" r:id="rId7"/>
    <p:sldId id="366" r:id="rId8"/>
    <p:sldId id="367" r:id="rId9"/>
    <p:sldId id="372" r:id="rId10"/>
    <p:sldId id="373" r:id="rId11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BF"/>
    <a:srgbClr val="FF9999"/>
    <a:srgbClr val="0AFC44"/>
    <a:srgbClr val="0CB428"/>
    <a:srgbClr val="0EDC30"/>
    <a:srgbClr val="D703DC"/>
    <a:srgbClr val="48C489"/>
    <a:srgbClr val="BC03C1"/>
    <a:srgbClr val="4A7EB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13" autoAdjust="0"/>
  </p:normalViewPr>
  <p:slideViewPr>
    <p:cSldViewPr>
      <p:cViewPr varScale="1">
        <p:scale>
          <a:sx n="84" d="100"/>
          <a:sy n="84" d="100"/>
        </p:scale>
        <p:origin x="-11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22.11.2012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9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cc-us.com/iportfaq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Latency / </a:t>
            </a:r>
            <a:r>
              <a:rPr lang="en-GB" dirty="0" err="1" smtClean="0"/>
              <a:t>Tilecal</a:t>
            </a:r>
            <a:r>
              <a:rPr lang="en-GB" dirty="0" smtClean="0"/>
              <a:t> o/e converters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VME extender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29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4573742" cy="571504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www.mcc-us.com/iportfaq.htm</a:t>
            </a:r>
            <a:endParaRPr lang="en-GB" sz="1800" dirty="0" smtClean="0"/>
          </a:p>
          <a:p>
            <a:r>
              <a:rPr lang="en-GB" dirty="0" smtClean="0"/>
              <a:t>IPORT : Tools to control I2C from a PC (for lab / debug purposes)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Other people are already working on </a:t>
            </a:r>
            <a:r>
              <a:rPr lang="en-GB" dirty="0" err="1" smtClean="0"/>
              <a:t>microPOD</a:t>
            </a:r>
            <a:endParaRPr lang="en-GB" dirty="0" smtClean="0"/>
          </a:p>
          <a:p>
            <a:r>
              <a:rPr lang="en-GB" dirty="0" smtClean="0"/>
              <a:t>Evaluation board</a:t>
            </a:r>
          </a:p>
          <a:p>
            <a:r>
              <a:rPr lang="en-GB" dirty="0" smtClean="0"/>
              <a:t>Test board BNL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Uli</a:t>
            </a:r>
            <a:r>
              <a:rPr lang="en-GB" dirty="0" smtClean="0"/>
              <a:t> away (Nov. 27-29) for </a:t>
            </a:r>
            <a:r>
              <a:rPr lang="en-GB" smtClean="0"/>
              <a:t>IPBus</a:t>
            </a:r>
            <a:r>
              <a:rPr lang="en-GB" dirty="0" smtClean="0"/>
              <a:t> workshop !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961575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Tilecal</a:t>
            </a:r>
            <a:r>
              <a:rPr lang="en-GB" dirty="0" smtClean="0"/>
              <a:t> o/e converters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https://indico.cern.ch/getFile.py/access?contribId=101&amp;sessionId=8&amp;resId=1&amp;materialId=slides&amp;confId=158040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7401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two L1Calo based options (2, 3)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" y="764705"/>
            <a:ext cx="6011286" cy="390953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194830"/>
            <a:ext cx="4067943" cy="36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3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55" y="1"/>
            <a:ext cx="4956042" cy="3717032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5"/>
            <a:ext cx="4824536" cy="3618403"/>
          </a:xfrm>
        </p:spPr>
      </p:pic>
      <p:pic>
        <p:nvPicPr>
          <p:cNvPr id="2050" name="Picture 2" descr="C:\Uli\temp\Sam\access_Seite_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1"/>
            <a:ext cx="4680520" cy="35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0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Cable/fibre routing USA15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160"/>
            <a:ext cx="2961720" cy="158417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69" y="908720"/>
            <a:ext cx="6544257" cy="367240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8244408" y="457913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FEX</a:t>
            </a:r>
            <a:endParaRPr lang="en-GB" b="1" dirty="0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4077766" y="4629430"/>
            <a:ext cx="0" cy="57606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6153377" y="4629430"/>
            <a:ext cx="0" cy="57606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8532440" y="4948469"/>
            <a:ext cx="0" cy="57606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7884368" y="1515057"/>
            <a:ext cx="0" cy="7200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5652120" y="1553797"/>
            <a:ext cx="0" cy="7200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4716016" y="1553797"/>
            <a:ext cx="0" cy="7200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6588224" y="1553797"/>
            <a:ext cx="0" cy="7200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51520" y="1124744"/>
            <a:ext cx="2232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For phase-1 with FEX: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Route analogue data via </a:t>
            </a:r>
            <a:r>
              <a:rPr lang="en-GB" dirty="0" err="1" smtClean="0">
                <a:solidFill>
                  <a:srgbClr val="FF0000"/>
                </a:solidFill>
              </a:rPr>
              <a:t>PPr</a:t>
            </a:r>
            <a:r>
              <a:rPr lang="en-GB" dirty="0" smtClean="0">
                <a:solidFill>
                  <a:srgbClr val="FF0000"/>
                </a:solidFill>
              </a:rPr>
              <a:t>-JEM-FEX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Or rather </a:t>
            </a:r>
            <a:r>
              <a:rPr lang="en-GB" dirty="0" err="1" smtClean="0">
                <a:solidFill>
                  <a:srgbClr val="FF0000"/>
                </a:solidFill>
              </a:rPr>
              <a:t>PPr</a:t>
            </a:r>
            <a:r>
              <a:rPr lang="en-GB" dirty="0" smtClean="0">
                <a:solidFill>
                  <a:srgbClr val="FF0000"/>
                </a:solidFill>
              </a:rPr>
              <a:t>-FEX ?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Latency ?!?!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Route via JEM needs to go up and down twice (rack-false floor)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373693" y="5684956"/>
            <a:ext cx="421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Where are the DPS 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1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en-GB" dirty="0"/>
              <a:t>Latencies </a:t>
            </a:r>
            <a:r>
              <a:rPr lang="en-GB" sz="2400" dirty="0" smtClean="0"/>
              <a:t>(from “Report </a:t>
            </a:r>
            <a:r>
              <a:rPr lang="en-GB" sz="2400" dirty="0"/>
              <a:t>of the ATLAS Calorimeter &amp; Trigger Working </a:t>
            </a:r>
            <a:r>
              <a:rPr lang="en-GB" sz="2400" dirty="0" smtClean="0"/>
              <a:t>Group”)</a:t>
            </a:r>
            <a:endParaRPr lang="en-GB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04" y="1052401"/>
            <a:ext cx="6531601" cy="544841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23528" y="3933056"/>
            <a:ext cx="3816424" cy="25677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What  is the latency of the </a:t>
            </a:r>
            <a:r>
              <a:rPr lang="en-GB" dirty="0" err="1" smtClean="0"/>
              <a:t>PPr</a:t>
            </a:r>
            <a:r>
              <a:rPr lang="en-GB" dirty="0" smtClean="0"/>
              <a:t> / JEM path </a:t>
            </a:r>
            <a:r>
              <a:rPr lang="en-GB" dirty="0" err="1" smtClean="0"/>
              <a:t>wrt</a:t>
            </a:r>
            <a:r>
              <a:rPr lang="en-GB" dirty="0" smtClean="0"/>
              <a:t> the </a:t>
            </a:r>
            <a:r>
              <a:rPr lang="en-GB" dirty="0" err="1" smtClean="0"/>
              <a:t>Lar</a:t>
            </a:r>
            <a:r>
              <a:rPr lang="en-GB" dirty="0" smtClean="0"/>
              <a:t> DPS path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53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latencies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037"/>
            <a:ext cx="4932040" cy="52929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15701"/>
            <a:ext cx="4248472" cy="5156603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4427984" y="4725144"/>
            <a:ext cx="864096" cy="281083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563888" y="4447709"/>
            <a:ext cx="432048" cy="181365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995936" y="444770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+3</a:t>
            </a:r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3995936" y="55338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+3</a:t>
            </a:r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5292080" y="48083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41.4 + opt cable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3155911" y="4462743"/>
            <a:ext cx="432048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5364088" y="4725144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5220072" y="4217799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8532440" y="4632375"/>
            <a:ext cx="432048" cy="360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3562022" y="4217799"/>
            <a:ext cx="432048" cy="488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995936" y="403313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???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9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Latency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ticks have been assumed for the e/o conversion including serialisation</a:t>
            </a:r>
          </a:p>
          <a:p>
            <a:r>
              <a:rPr lang="en-GB" dirty="0" smtClean="0"/>
              <a:t>Depends on exact data format on incoming electrical stream. </a:t>
            </a:r>
          </a:p>
          <a:p>
            <a:r>
              <a:rPr lang="en-GB" dirty="0" smtClean="0"/>
              <a:t>Larger, if de-serialisation to 40 Mb/s required</a:t>
            </a:r>
          </a:p>
          <a:p>
            <a:r>
              <a:rPr lang="en-GB" dirty="0" smtClean="0"/>
              <a:t>Slightly smaller if data can be packed into 320Mb/s words on-the-fly</a:t>
            </a:r>
          </a:p>
          <a:p>
            <a:r>
              <a:rPr lang="en-GB" dirty="0" smtClean="0"/>
              <a:t>Possibly even smaller if going to more than the baseline rate of 6.4Gb/s</a:t>
            </a:r>
          </a:p>
          <a:p>
            <a:r>
              <a:rPr lang="en-GB" dirty="0" smtClean="0"/>
              <a:t>Optical cable length probably 3 ticks. </a:t>
            </a:r>
          </a:p>
          <a:p>
            <a:r>
              <a:rPr lang="en-GB" dirty="0" smtClean="0"/>
              <a:t>PPM </a:t>
            </a:r>
            <a:r>
              <a:rPr lang="en-GB" dirty="0" err="1" smtClean="0"/>
              <a:t>nMCM</a:t>
            </a:r>
            <a:r>
              <a:rPr lang="en-GB" dirty="0" smtClean="0"/>
              <a:t> specs talking about 16 ticks for MCM and </a:t>
            </a:r>
            <a:r>
              <a:rPr lang="en-GB" dirty="0" err="1" smtClean="0"/>
              <a:t>nMCM</a:t>
            </a:r>
            <a:r>
              <a:rPr lang="en-GB" dirty="0" smtClean="0"/>
              <a:t> ! (previous slide: 14 / 15.5)</a:t>
            </a:r>
          </a:p>
          <a:p>
            <a:r>
              <a:rPr lang="en-GB" dirty="0" smtClean="0"/>
              <a:t>Where  are the DPS ? Is their 15m fibre length realistic ?</a:t>
            </a:r>
            <a:endParaRPr lang="en-GB" dirty="0"/>
          </a:p>
          <a:p>
            <a:r>
              <a:rPr lang="en-GB" dirty="0" smtClean="0"/>
              <a:t>F. </a:t>
            </a:r>
            <a:r>
              <a:rPr lang="en-GB" dirty="0" err="1" smtClean="0"/>
              <a:t>Lanni</a:t>
            </a:r>
            <a:r>
              <a:rPr lang="en-GB" dirty="0" smtClean="0"/>
              <a:t>: assumes that DPS path has higher latency than </a:t>
            </a:r>
            <a:r>
              <a:rPr lang="en-GB" dirty="0" err="1" smtClean="0"/>
              <a:t>PPr</a:t>
            </a:r>
            <a:r>
              <a:rPr lang="en-GB" dirty="0" smtClean="0"/>
              <a:t> path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55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5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707904" cy="50508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VME extender/</a:t>
            </a:r>
            <a:r>
              <a:rPr lang="en-GB" dirty="0" err="1" smtClean="0"/>
              <a:t>serialiser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GOLD (and early L1Topo) module control via a chain</a:t>
            </a:r>
            <a:br>
              <a:rPr lang="en-GB" dirty="0" smtClean="0"/>
            </a:br>
            <a:r>
              <a:rPr lang="en-GB" dirty="0" smtClean="0"/>
              <a:t>9U-crate CPU </a:t>
            </a:r>
            <a:r>
              <a:rPr lang="en-GB" dirty="0" smtClean="0">
                <a:sym typeface="Wingdings" pitchFamily="2" charset="2"/>
              </a:rPr>
              <a:t> BLT  GOLD (fibre, 1-2Gb/s) (Andreas)</a:t>
            </a:r>
          </a:p>
          <a:p>
            <a:r>
              <a:rPr lang="en-GB" dirty="0" smtClean="0">
                <a:sym typeface="Wingdings" pitchFamily="2" charset="2"/>
              </a:rPr>
              <a:t>Long term replacement by Ethernet control (2014 ?)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IPBus</a:t>
            </a:r>
            <a:r>
              <a:rPr lang="en-GB" dirty="0" smtClean="0">
                <a:sym typeface="Wingdings" pitchFamily="2" charset="2"/>
              </a:rPr>
              <a:t> workshop next week (Bristol) (or </a:t>
            </a:r>
            <a:r>
              <a:rPr lang="en-GB" dirty="0" err="1" smtClean="0">
                <a:sym typeface="Wingdings" pitchFamily="2" charset="2"/>
              </a:rPr>
              <a:t>Zynq</a:t>
            </a:r>
            <a:r>
              <a:rPr lang="en-GB" dirty="0" smtClean="0">
                <a:sym typeface="Wingdings" pitchFamily="2" charset="2"/>
              </a:rPr>
              <a:t> based scheme)</a:t>
            </a:r>
          </a:p>
          <a:p>
            <a:r>
              <a:rPr lang="en-GB" dirty="0" smtClean="0">
                <a:sym typeface="Wingdings" pitchFamily="2" charset="2"/>
              </a:rPr>
              <a:t>Need medium term solution, since 9U/BLT approach not viable at CERN (early system tests)</a:t>
            </a:r>
            <a:endParaRPr lang="en-GB" dirty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Build 6U VME extender</a:t>
            </a:r>
          </a:p>
          <a:p>
            <a:pPr lvl="1"/>
            <a:r>
              <a:rPr lang="en-GB" dirty="0" smtClean="0"/>
              <a:t>6U VME module</a:t>
            </a:r>
          </a:p>
          <a:p>
            <a:pPr lvl="1"/>
            <a:r>
              <a:rPr lang="en-GB" dirty="0" smtClean="0"/>
              <a:t>Daughter module concept ?</a:t>
            </a:r>
          </a:p>
          <a:p>
            <a:pPr lvl="1"/>
            <a:r>
              <a:rPr lang="en-GB" dirty="0" smtClean="0"/>
              <a:t>Almost passive 6U mainboard ~4 layers, carrying level translators, possibly a CPLD (XC95?), ~4 SFPs ?, FPGA module</a:t>
            </a:r>
          </a:p>
          <a:p>
            <a:pPr lvl="1"/>
            <a:r>
              <a:rPr lang="en-GB" dirty="0" err="1" smtClean="0"/>
              <a:t>Enclustra</a:t>
            </a:r>
            <a:r>
              <a:rPr lang="en-GB" dirty="0" smtClean="0"/>
              <a:t> Mars AX3 ? </a:t>
            </a:r>
          </a:p>
          <a:p>
            <a:pPr lvl="2"/>
            <a:r>
              <a:rPr lang="en-GB" dirty="0" smtClean="0"/>
              <a:t>SO-DIMM form factor seems suitable</a:t>
            </a:r>
          </a:p>
          <a:p>
            <a:pPr lvl="2"/>
            <a:r>
              <a:rPr lang="en-GB" dirty="0" smtClean="0"/>
              <a:t>VME slot width ~20mm</a:t>
            </a:r>
          </a:p>
          <a:p>
            <a:pPr lvl="2"/>
            <a:r>
              <a:rPr lang="en-GB" dirty="0" smtClean="0"/>
              <a:t>Not sure about availability of MGT links</a:t>
            </a:r>
          </a:p>
          <a:p>
            <a:pPr lvl="2"/>
            <a:r>
              <a:rPr lang="en-GB" dirty="0" smtClean="0"/>
              <a:t>Documentation seems outdated </a:t>
            </a:r>
            <a:r>
              <a:rPr lang="en-GB" dirty="0"/>
              <a:t>since it refers to </a:t>
            </a:r>
            <a:r>
              <a:rPr lang="en-GB" dirty="0" smtClean="0"/>
              <a:t>XC7A30T which has been withdrawn by Xilinx</a:t>
            </a:r>
          </a:p>
          <a:p>
            <a:pPr lvl="1"/>
            <a:r>
              <a:rPr lang="en-GB" dirty="0" smtClean="0"/>
              <a:t>Let’s try and design for the AX3 </a:t>
            </a:r>
            <a:r>
              <a:rPr lang="en-GB" dirty="0" err="1" smtClean="0"/>
              <a:t>pinout</a:t>
            </a:r>
            <a:r>
              <a:rPr lang="en-GB" dirty="0" smtClean="0"/>
              <a:t>, if we can get hold of it. If </a:t>
            </a:r>
            <a:r>
              <a:rPr lang="en-GB" dirty="0" err="1" smtClean="0"/>
              <a:t>Enclustra</a:t>
            </a:r>
            <a:r>
              <a:rPr lang="en-GB" dirty="0" smtClean="0"/>
              <a:t> aren’t able to deliver, we will build our own module (production silicon available from Jan.2013 ?</a:t>
            </a:r>
          </a:p>
          <a:p>
            <a:pPr lvl="1"/>
            <a:r>
              <a:rPr lang="en-GB" dirty="0" smtClean="0"/>
              <a:t>Reinhold (h/w) + NN (A.R. ? h/w, f/w)…       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 start now 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61816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Bildschirmpräsentation (4:3)</PresentationFormat>
  <Paragraphs>78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Latency / Tilecal o/e converters  VME extender</vt:lpstr>
      <vt:lpstr>Tilecal o/e converters</vt:lpstr>
      <vt:lpstr>The two L1Calo based options (2, 3)</vt:lpstr>
      <vt:lpstr>PowerPoint-Präsentation</vt:lpstr>
      <vt:lpstr>Cable/fibre routing USA15</vt:lpstr>
      <vt:lpstr>Latencies (from “Report of the ATLAS Calorimeter &amp; Trigger Working Group”)</vt:lpstr>
      <vt:lpstr>latencies</vt:lpstr>
      <vt:lpstr>Latency </vt:lpstr>
      <vt:lpstr>VME extender/serialiser</vt:lpstr>
      <vt:lpstr>Other…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904</cp:revision>
  <cp:lastPrinted>2011-04-05T13:18:26Z</cp:lastPrinted>
  <dcterms:created xsi:type="dcterms:W3CDTF">2009-12-08T11:59:40Z</dcterms:created>
  <dcterms:modified xsi:type="dcterms:W3CDTF">2012-11-22T13:07:05Z</dcterms:modified>
</cp:coreProperties>
</file>