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9" r:id="rId2"/>
    <p:sldId id="310" r:id="rId3"/>
    <p:sldId id="337" r:id="rId4"/>
    <p:sldId id="311" r:id="rId5"/>
    <p:sldId id="326" r:id="rId6"/>
    <p:sldId id="328" r:id="rId7"/>
    <p:sldId id="286" r:id="rId8"/>
    <p:sldId id="295" r:id="rId9"/>
    <p:sldId id="285" r:id="rId10"/>
    <p:sldId id="277" r:id="rId11"/>
    <p:sldId id="297" r:id="rId12"/>
    <p:sldId id="316" r:id="rId13"/>
    <p:sldId id="299" r:id="rId14"/>
    <p:sldId id="301" r:id="rId15"/>
    <p:sldId id="302" r:id="rId16"/>
    <p:sldId id="331" r:id="rId17"/>
    <p:sldId id="330" r:id="rId18"/>
    <p:sldId id="280" r:id="rId19"/>
    <p:sldId id="320" r:id="rId20"/>
    <p:sldId id="319" r:id="rId21"/>
    <p:sldId id="282" r:id="rId22"/>
    <p:sldId id="281" r:id="rId23"/>
    <p:sldId id="321" r:id="rId24"/>
    <p:sldId id="323" r:id="rId25"/>
    <p:sldId id="275" r:id="rId26"/>
    <p:sldId id="305" r:id="rId27"/>
    <p:sldId id="307" r:id="rId28"/>
    <p:sldId id="325" r:id="rId29"/>
    <p:sldId id="334" r:id="rId30"/>
    <p:sldId id="335" r:id="rId31"/>
    <p:sldId id="324" r:id="rId32"/>
    <p:sldId id="291" r:id="rId33"/>
    <p:sldId id="313" r:id="rId34"/>
    <p:sldId id="309" r:id="rId35"/>
    <p:sldId id="314" r:id="rId36"/>
    <p:sldId id="315" r:id="rId37"/>
    <p:sldId id="336" r:id="rId38"/>
  </p:sldIdLst>
  <p:sldSz cx="9144000" cy="6858000" type="screen4x3"/>
  <p:notesSz cx="6669088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171" autoAdjust="0"/>
  </p:normalViewPr>
  <p:slideViewPr>
    <p:cSldViewPr>
      <p:cViewPr varScale="1">
        <p:scale>
          <a:sx n="114" d="100"/>
          <a:sy n="114" d="100"/>
        </p:scale>
        <p:origin x="148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5DBB-3D5E-4A18-BC5C-ECAF89D98DDB}" type="datetimeFigureOut">
              <a:rPr lang="de-DE" smtClean="0"/>
              <a:t>10.09.2013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0AC5F-5367-4A37-B0A2-0BCD88F83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03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DB2E7-4D42-4E56-A3F1-D492EA54B926}" type="datetimeFigureOut">
              <a:rPr lang="de-DE" smtClean="0"/>
              <a:t>10.09.2013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69822-3815-4879-B127-07032C6DAD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69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Format noch korrigieren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9822-3815-4879-B127-07032C6DADC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26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Format noch korrigieren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9822-3815-4879-B127-07032C6DADC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58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Format noch korrigieren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9822-3815-4879-B127-07032C6DADC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26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9822-3815-4879-B127-07032C6DADC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3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36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8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35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47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27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0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10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1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50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9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automatic placement of tiles and SiPM on the HBU-Board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BA03-A3A9-44B0-88FB-79104A36B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1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inHzaJIE7-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ssembly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592288"/>
          </a:xfrm>
        </p:spPr>
        <p:txBody>
          <a:bodyPr>
            <a:normAutofit lnSpcReduction="10000"/>
          </a:bodyPr>
          <a:lstStyle/>
          <a:p>
            <a:r>
              <a:rPr lang="de-DE" sz="2500" dirty="0" smtClean="0"/>
              <a:t>10.9.13 – </a:t>
            </a:r>
            <a:r>
              <a:rPr lang="de-DE" sz="2500" dirty="0" err="1"/>
              <a:t>Calice</a:t>
            </a:r>
            <a:r>
              <a:rPr lang="de-DE" sz="2500" dirty="0"/>
              <a:t> </a:t>
            </a:r>
            <a:r>
              <a:rPr lang="de-DE" sz="2500" dirty="0" err="1"/>
              <a:t>Collaboration</a:t>
            </a:r>
            <a:r>
              <a:rPr lang="de-DE" sz="2500" dirty="0"/>
              <a:t> Meeting</a:t>
            </a:r>
          </a:p>
          <a:p>
            <a:r>
              <a:rPr lang="de-DE" sz="2500" dirty="0" smtClean="0"/>
              <a:t>LAPP </a:t>
            </a:r>
            <a:r>
              <a:rPr lang="de-DE" sz="2500" dirty="0" err="1" smtClean="0"/>
              <a:t>Annecy</a:t>
            </a:r>
            <a:endParaRPr lang="de-DE" sz="2500" dirty="0" smtClean="0"/>
          </a:p>
          <a:p>
            <a:endParaRPr lang="de-DE" sz="2500" dirty="0" smtClean="0"/>
          </a:p>
          <a:p>
            <a:r>
              <a:rPr lang="de-DE" dirty="0" smtClean="0"/>
              <a:t>JGU Mainz - Phi </a:t>
            </a:r>
            <a:r>
              <a:rPr lang="de-DE" dirty="0" err="1" smtClean="0"/>
              <a:t>Chau</a:t>
            </a:r>
            <a:endParaRPr lang="de-DE" dirty="0" smtClean="0"/>
          </a:p>
          <a:p>
            <a:r>
              <a:rPr lang="de-DE" sz="1400" dirty="0" smtClean="0"/>
              <a:t>Bruno </a:t>
            </a:r>
            <a:r>
              <a:rPr lang="de-DE" sz="1400" dirty="0" err="1" smtClean="0"/>
              <a:t>Bauss</a:t>
            </a:r>
            <a:r>
              <a:rPr lang="de-DE" sz="1400" dirty="0" smtClean="0"/>
              <a:t>, Volker Büscher, Julien </a:t>
            </a:r>
            <a:r>
              <a:rPr lang="de-DE" sz="1400" dirty="0" err="1" smtClean="0"/>
              <a:t>Caudron</a:t>
            </a:r>
            <a:r>
              <a:rPr lang="de-DE" sz="1400" dirty="0" smtClean="0"/>
              <a:t>, Reinhold </a:t>
            </a:r>
            <a:r>
              <a:rPr lang="de-DE" sz="1400" dirty="0" err="1" smtClean="0"/>
              <a:t>Degele</a:t>
            </a:r>
            <a:r>
              <a:rPr lang="de-DE" sz="1400" dirty="0" smtClean="0"/>
              <a:t>, Karl Heinz </a:t>
            </a:r>
            <a:r>
              <a:rPr lang="de-DE" sz="1400" dirty="0" err="1" smtClean="0"/>
              <a:t>Geib</a:t>
            </a:r>
            <a:r>
              <a:rPr lang="de-DE" sz="1400" dirty="0" smtClean="0"/>
              <a:t>, Sascha Krause, Yong Liu, Lucia </a:t>
            </a:r>
            <a:r>
              <a:rPr lang="de-DE" sz="1400" dirty="0" err="1" smtClean="0"/>
              <a:t>Masetti</a:t>
            </a:r>
            <a:r>
              <a:rPr lang="de-DE" sz="1400" dirty="0" smtClean="0"/>
              <a:t>, Uli Schäfer, Rouven </a:t>
            </a:r>
            <a:r>
              <a:rPr lang="de-DE" sz="1400" dirty="0" err="1" smtClean="0"/>
              <a:t>Spreckels</a:t>
            </a:r>
            <a:r>
              <a:rPr lang="de-DE" sz="1400" dirty="0" smtClean="0"/>
              <a:t>, Stefan </a:t>
            </a:r>
            <a:r>
              <a:rPr lang="de-DE" sz="1400" dirty="0" err="1" smtClean="0"/>
              <a:t>Tapprogge</a:t>
            </a:r>
            <a:r>
              <a:rPr lang="de-DE" sz="1400" dirty="0" smtClean="0"/>
              <a:t>, Rainer Wanke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1979712" cy="11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380779"/>
            <a:ext cx="75608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 descr="U:\Diplomarbeit und Projekt CALICE\ETAP\CALICE\Presentation\Cambridge Sep. 2012\Bilder\calic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23580"/>
            <a:ext cx="2087988" cy="9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14" y="5661248"/>
            <a:ext cx="3041090" cy="11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Screen </a:t>
            </a:r>
            <a:r>
              <a:rPr lang="de-DE" dirty="0" err="1" smtClean="0"/>
              <a:t>printer</a:t>
            </a:r>
            <a:endParaRPr lang="de-DE" dirty="0" smtClean="0"/>
          </a:p>
          <a:p>
            <a:pPr marL="1314450" lvl="2" indent="-514350"/>
            <a:r>
              <a:rPr lang="de-DE" dirty="0" smtClean="0"/>
              <a:t>Sets </a:t>
            </a:r>
            <a:r>
              <a:rPr lang="de-DE" dirty="0" err="1" smtClean="0"/>
              <a:t>gluepoints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HBU</a:t>
            </a:r>
          </a:p>
          <a:p>
            <a:pPr marL="1314450" lvl="2" indent="-514350"/>
            <a:r>
              <a:rPr lang="de-DE" dirty="0" smtClean="0"/>
              <a:t>High </a:t>
            </a:r>
            <a:r>
              <a:rPr lang="de-DE" dirty="0" err="1" smtClean="0"/>
              <a:t>adhesive</a:t>
            </a:r>
            <a:r>
              <a:rPr lang="de-DE" dirty="0" smtClean="0"/>
              <a:t> </a:t>
            </a:r>
            <a:r>
              <a:rPr lang="de-DE" dirty="0" err="1" smtClean="0"/>
              <a:t>glue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drying</a:t>
            </a:r>
            <a:r>
              <a:rPr lang="de-DE" dirty="0" smtClean="0"/>
              <a:t>-out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glue</a:t>
            </a:r>
            <a:r>
              <a:rPr lang="de-DE" dirty="0" smtClean="0"/>
              <a:t> </a:t>
            </a:r>
          </a:p>
          <a:p>
            <a:pPr lvl="3" indent="-342900">
              <a:buFont typeface="Symbol"/>
              <a:buChar char="®"/>
            </a:pPr>
            <a:r>
              <a:rPr lang="de-DE" dirty="0" smtClean="0">
                <a:sym typeface="Symbol"/>
              </a:rPr>
              <a:t>Silicone</a:t>
            </a:r>
          </a:p>
          <a:p>
            <a:pPr lvl="3"/>
            <a:r>
              <a:rPr lang="de-DE" dirty="0" smtClean="0">
                <a:sym typeface="Symbol"/>
              </a:rPr>
              <a:t>Potential </a:t>
            </a:r>
            <a:r>
              <a:rPr lang="de-DE" dirty="0" err="1" smtClean="0">
                <a:sym typeface="Symbol"/>
              </a:rPr>
              <a:t>issue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>
                <a:sym typeface="Symbol"/>
              </a:rPr>
              <a:t>Does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Gluepoint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reduce</a:t>
            </a:r>
            <a:r>
              <a:rPr lang="de-DE" dirty="0" smtClean="0">
                <a:sym typeface="Symbol"/>
              </a:rPr>
              <a:t> light </a:t>
            </a:r>
            <a:r>
              <a:rPr lang="de-DE" dirty="0" err="1" smtClean="0">
                <a:sym typeface="Symbol"/>
              </a:rPr>
              <a:t>yield</a:t>
            </a:r>
            <a:r>
              <a:rPr lang="de-DE" dirty="0" smtClean="0">
                <a:sym typeface="Symbol"/>
              </a:rPr>
              <a:t>?  Tests</a:t>
            </a:r>
            <a:endParaRPr lang="de-DE" dirty="0">
              <a:sym typeface="Symbo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10</a:t>
            </a:fld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99642" y="1741180"/>
            <a:ext cx="2376264" cy="828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849152" y="1985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Screen </a:t>
            </a:r>
            <a:r>
              <a:rPr lang="de-DE" dirty="0" err="1" smtClean="0"/>
              <a:t>printer</a:t>
            </a:r>
            <a:endParaRPr lang="de-DE" dirty="0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311860" y="1741179"/>
            <a:ext cx="2376264" cy="82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689902" y="18320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 smtClean="0"/>
              <a:t>-place </a:t>
            </a:r>
            <a:r>
              <a:rPr lang="de-DE" dirty="0" err="1"/>
              <a:t>m</a:t>
            </a:r>
            <a:r>
              <a:rPr lang="de-DE" dirty="0" err="1" smtClean="0"/>
              <a:t>achine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2915816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0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Measurement </a:t>
            </a:r>
            <a:r>
              <a:rPr lang="de-DE" dirty="0"/>
              <a:t>S</a:t>
            </a:r>
            <a:r>
              <a:rPr lang="de-DE" dirty="0" smtClean="0"/>
              <a:t>et-</a:t>
            </a:r>
            <a:r>
              <a:rPr lang="de-DE" dirty="0" err="1" smtClean="0"/>
              <a:t>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cosmics</a:t>
            </a:r>
            <a:endParaRPr lang="de-DE" dirty="0" smtClean="0"/>
          </a:p>
          <a:p>
            <a:endParaRPr lang="de-DE" dirty="0" smtClean="0"/>
          </a:p>
          <a:p>
            <a:pPr marL="1371600" lvl="3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11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pic>
        <p:nvPicPr>
          <p:cNvPr id="1026" name="Picture 2" descr="E:\User\Phi\Phi\842GGLUF\IMG_4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4" y="2708173"/>
            <a:ext cx="42419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User\Phi\Powerpoint\Annecy September\Messaufb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39" y="2703731"/>
            <a:ext cx="4642934" cy="27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 flipH="1" flipV="1">
            <a:off x="1835696" y="4074478"/>
            <a:ext cx="1182391" cy="11093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9" idx="0"/>
          </p:cNvCxnSpPr>
          <p:nvPr/>
        </p:nvCxnSpPr>
        <p:spPr>
          <a:xfrm flipH="1" flipV="1">
            <a:off x="1772073" y="4509120"/>
            <a:ext cx="1246014" cy="67467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131840" y="3318394"/>
            <a:ext cx="576064" cy="75608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2079683" y="5183799"/>
            <a:ext cx="1876807" cy="411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051079" y="5205018"/>
            <a:ext cx="209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Trigger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3286703" y="2914201"/>
            <a:ext cx="1046415" cy="415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3275856" y="2923648"/>
            <a:ext cx="104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Amplifier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Measurement </a:t>
            </a:r>
            <a:r>
              <a:rPr lang="de-DE" dirty="0"/>
              <a:t>S</a:t>
            </a:r>
            <a:r>
              <a:rPr lang="de-DE" dirty="0" smtClean="0"/>
              <a:t>et-</a:t>
            </a:r>
            <a:r>
              <a:rPr lang="de-DE" dirty="0" err="1" smtClean="0"/>
              <a:t>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cosmics</a:t>
            </a:r>
            <a:endParaRPr lang="de-DE" dirty="0" smtClean="0"/>
          </a:p>
          <a:p>
            <a:endParaRPr lang="de-DE" dirty="0" smtClean="0"/>
          </a:p>
          <a:p>
            <a:pPr marL="1371600" lvl="3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12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pic>
        <p:nvPicPr>
          <p:cNvPr id="1027" name="Picture 3" descr="E:\User\Phi\Phi\842GGLUF\IMG_4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3069"/>
            <a:ext cx="2664296" cy="35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User\Phi\Powerpoint\Annecy September\Preamp+Si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3" y="2662331"/>
            <a:ext cx="3730207" cy="33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 flipH="1" flipV="1">
            <a:off x="5940152" y="3645024"/>
            <a:ext cx="868258" cy="7627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6286386" y="4407744"/>
            <a:ext cx="1046415" cy="415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286386" y="4431061"/>
            <a:ext cx="104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Amplifier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4644008" y="5420443"/>
            <a:ext cx="553168" cy="4568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5197176" y="5212460"/>
            <a:ext cx="670969" cy="415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197177" y="5235777"/>
            <a:ext cx="67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2267744" y="2829619"/>
            <a:ext cx="115212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2267744" y="282961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Trigger </a:t>
            </a:r>
            <a:r>
              <a:rPr lang="de-DE" dirty="0" err="1" smtClean="0"/>
              <a:t>scintillator</a:t>
            </a:r>
            <a:endParaRPr lang="de-DE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1847430" y="3055606"/>
            <a:ext cx="434129" cy="30138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2401404" y="5085619"/>
            <a:ext cx="1416478" cy="957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2410284" y="5102863"/>
            <a:ext cx="1398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Tile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endParaRPr lang="de-DE" dirty="0"/>
          </a:p>
        </p:txBody>
      </p:sp>
      <p:cxnSp>
        <p:nvCxnSpPr>
          <p:cNvPr id="33" name="Gerade Verbindung mit Pfeil 32"/>
          <p:cNvCxnSpPr/>
          <p:nvPr/>
        </p:nvCxnSpPr>
        <p:spPr>
          <a:xfrm flipH="1" flipV="1">
            <a:off x="2350112" y="4244591"/>
            <a:ext cx="759530" cy="8410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9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measurement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endParaRPr lang="de-DE" dirty="0" smtClean="0"/>
          </a:p>
          <a:p>
            <a:pPr lvl="1"/>
            <a:r>
              <a:rPr lang="de-DE" dirty="0" smtClean="0"/>
              <a:t>2 ITEP </a:t>
            </a:r>
            <a:r>
              <a:rPr lang="de-DE" dirty="0" err="1" smtClean="0"/>
              <a:t>tiles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 Hamamatsu MPPC S10943-8584(X)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cosmics</a:t>
            </a:r>
            <a:endParaRPr lang="de-DE" dirty="0"/>
          </a:p>
          <a:p>
            <a:pPr marL="1371600" lvl="2" indent="-457200">
              <a:buFont typeface="+mj-lt"/>
              <a:buAutoNum type="arabicPeriod"/>
            </a:pPr>
            <a:r>
              <a:rPr lang="de-DE" dirty="0" err="1" smtClean="0"/>
              <a:t>Unmodified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gluepoints</a:t>
            </a:r>
            <a:endParaRPr lang="de-DE" dirty="0" smtClean="0"/>
          </a:p>
          <a:p>
            <a:pPr marL="1371600" lvl="2" indent="-457200">
              <a:buFont typeface="+mj-lt"/>
              <a:buAutoNum type="arabicPeriod"/>
            </a:pP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allignment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gluepoints</a:t>
            </a:r>
            <a:r>
              <a:rPr lang="de-DE" dirty="0" smtClean="0"/>
              <a:t> (</a:t>
            </a:r>
            <a:r>
              <a:rPr lang="de-DE" dirty="0" err="1" smtClean="0"/>
              <a:t>allignment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removed</a:t>
            </a:r>
            <a:r>
              <a:rPr lang="de-DE" dirty="0"/>
              <a:t>,</a:t>
            </a:r>
            <a:r>
              <a:rPr lang="de-DE" dirty="0" smtClean="0"/>
              <a:t> &lt;&lt; </a:t>
            </a:r>
            <a:r>
              <a:rPr lang="de-DE" dirty="0"/>
              <a:t>1 ml </a:t>
            </a:r>
            <a:r>
              <a:rPr lang="de-DE" dirty="0" err="1"/>
              <a:t>silicone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placed</a:t>
            </a:r>
            <a:r>
              <a:rPr lang="de-DE" dirty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tile</a:t>
            </a:r>
            <a:r>
              <a:rPr lang="de-DE" dirty="0" smtClean="0"/>
              <a:t>)</a:t>
            </a:r>
            <a:endParaRPr lang="de-DE" dirty="0"/>
          </a:p>
          <a:p>
            <a:pPr marL="1371600" lvl="2" indent="-457200">
              <a:buFont typeface="+mj-lt"/>
              <a:buAutoNum type="arabicPeriod"/>
            </a:pPr>
            <a:endParaRPr lang="de-DE" dirty="0" smtClean="0"/>
          </a:p>
          <a:p>
            <a:pPr marL="1371600" lvl="2" indent="-457200">
              <a:buFont typeface="+mj-lt"/>
              <a:buAutoNum type="arabicPeriod"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13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pic>
        <p:nvPicPr>
          <p:cNvPr id="2050" name="Picture 2" descr="E:\User\Phi\Phi\842GGLUF\IMG_4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5424"/>
            <a:ext cx="2703927" cy="20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>
            <a:stCxn id="10" idx="1"/>
          </p:cNvCxnSpPr>
          <p:nvPr/>
        </p:nvCxnSpPr>
        <p:spPr>
          <a:xfrm flipH="1" flipV="1">
            <a:off x="2234867" y="5833688"/>
            <a:ext cx="702812" cy="3297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5" idx="3"/>
          </p:cNvCxnSpPr>
          <p:nvPr/>
        </p:nvCxnSpPr>
        <p:spPr>
          <a:xfrm>
            <a:off x="4455269" y="4649051"/>
            <a:ext cx="357087" cy="53895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2" idx="1"/>
          </p:cNvCxnSpPr>
          <p:nvPr/>
        </p:nvCxnSpPr>
        <p:spPr>
          <a:xfrm flipH="1">
            <a:off x="2283532" y="6152221"/>
            <a:ext cx="711692" cy="224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User\Phi\Powerpoint\Annecy September\Tile1_SiP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1" y="4435424"/>
            <a:ext cx="2605473" cy="20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3047670" y="4325885"/>
            <a:ext cx="1407599" cy="66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056552" y="4325885"/>
            <a:ext cx="139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Tile</a:t>
            </a:r>
            <a:r>
              <a:rPr lang="de-DE" dirty="0" smtClean="0"/>
              <a:t> </a:t>
            </a:r>
            <a:r>
              <a:rPr lang="de-DE" dirty="0" err="1" smtClean="0"/>
              <a:t>glued</a:t>
            </a:r>
            <a:r>
              <a:rPr lang="de-DE" dirty="0" smtClean="0"/>
              <a:t> on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2267744" y="4649050"/>
            <a:ext cx="788808" cy="26947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2937679" y="5949688"/>
            <a:ext cx="1346289" cy="427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995224" y="5967555"/>
            <a:ext cx="139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Gluepoints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4239326" y="5589240"/>
            <a:ext cx="908738" cy="5629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4256222" y="5188006"/>
            <a:ext cx="891842" cy="96421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2586273" y="5208975"/>
            <a:ext cx="351074" cy="9642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0" idx="1"/>
          </p:cNvCxnSpPr>
          <p:nvPr/>
        </p:nvCxnSpPr>
        <p:spPr>
          <a:xfrm flipH="1" flipV="1">
            <a:off x="2234867" y="5527593"/>
            <a:ext cx="702812" cy="63587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1907705" y="4989461"/>
            <a:ext cx="1029642" cy="118373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1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14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79210"/>
              </p:ext>
            </p:extLst>
          </p:nvPr>
        </p:nvGraphicFramePr>
        <p:xfrm>
          <a:off x="467544" y="1571390"/>
          <a:ext cx="8208912" cy="4665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1730990"/>
                <a:gridCol w="2373466"/>
              </a:tblGrid>
              <a:tr h="1360031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Configuration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Integrated </a:t>
                      </a:r>
                      <a:r>
                        <a:rPr lang="de-DE" dirty="0" err="1" smtClean="0"/>
                        <a:t>charge</a:t>
                      </a:r>
                      <a:r>
                        <a:rPr lang="de-DE" dirty="0" smtClean="0"/>
                        <a:t> in </a:t>
                      </a:r>
                      <a:r>
                        <a:rPr lang="de-DE" dirty="0" err="1" smtClean="0"/>
                        <a:t>arbitrary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units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Normed</a:t>
                      </a:r>
                      <a:r>
                        <a:rPr lang="de-DE" dirty="0" smtClean="0"/>
                        <a:t> on </a:t>
                      </a:r>
                      <a:r>
                        <a:rPr lang="de-DE" dirty="0" err="1" smtClean="0"/>
                        <a:t>measurement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glue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Numbers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measurements</a:t>
                      </a:r>
                      <a:endParaRPr lang="de-DE" dirty="0" smtClean="0"/>
                    </a:p>
                  </a:txBody>
                  <a:tcPr/>
                </a:tc>
              </a:tr>
              <a:tr h="75323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Tile</a:t>
                      </a:r>
                      <a:r>
                        <a:rPr lang="de-DE" dirty="0" smtClean="0"/>
                        <a:t> 1/</a:t>
                      </a:r>
                      <a:r>
                        <a:rPr lang="de-DE" dirty="0" err="1" smtClean="0"/>
                        <a:t>SiPM</a:t>
                      </a:r>
                      <a:r>
                        <a:rPr lang="de-DE" baseline="0" dirty="0" smtClean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2,722±0,023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1068</a:t>
                      </a:r>
                      <a:endParaRPr lang="de-DE" dirty="0"/>
                    </a:p>
                  </a:txBody>
                  <a:tcPr/>
                </a:tc>
              </a:tr>
              <a:tr h="753238">
                <a:tc>
                  <a:txBody>
                    <a:bodyPr/>
                    <a:lstStyle/>
                    <a:p>
                      <a:r>
                        <a:rPr lang="de-DE" dirty="0" smtClean="0"/>
                        <a:t>Plane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Tile</a:t>
                      </a:r>
                      <a:r>
                        <a:rPr lang="de-DE" baseline="0" dirty="0" smtClean="0"/>
                        <a:t> 1/ Silicone / </a:t>
                      </a:r>
                      <a:r>
                        <a:rPr lang="de-DE" baseline="0" dirty="0" err="1" smtClean="0"/>
                        <a:t>SiPM</a:t>
                      </a:r>
                      <a:r>
                        <a:rPr lang="de-DE" baseline="0" dirty="0" smtClean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2,846±0,022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105%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1241</a:t>
                      </a:r>
                      <a:endParaRPr lang="de-DE" dirty="0"/>
                    </a:p>
                  </a:txBody>
                  <a:tcPr/>
                </a:tc>
              </a:tr>
              <a:tr h="75323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Tile</a:t>
                      </a:r>
                      <a:r>
                        <a:rPr lang="de-DE" dirty="0" smtClean="0"/>
                        <a:t> 2/</a:t>
                      </a:r>
                      <a:r>
                        <a:rPr lang="de-DE" dirty="0" err="1" smtClean="0"/>
                        <a:t>SiPM</a:t>
                      </a:r>
                      <a:r>
                        <a:rPr lang="de-DE" dirty="0" smtClean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4,141±0,031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1238</a:t>
                      </a:r>
                      <a:endParaRPr lang="de-DE" dirty="0"/>
                    </a:p>
                  </a:txBody>
                  <a:tcPr/>
                </a:tc>
              </a:tr>
              <a:tr h="1046178">
                <a:tc>
                  <a:txBody>
                    <a:bodyPr/>
                    <a:lstStyle/>
                    <a:p>
                      <a:r>
                        <a:rPr lang="de-DE" dirty="0" smtClean="0"/>
                        <a:t>Plane </a:t>
                      </a:r>
                      <a:r>
                        <a:rPr lang="de-DE" dirty="0" err="1" smtClean="0"/>
                        <a:t>Tile</a:t>
                      </a:r>
                      <a:r>
                        <a:rPr lang="de-DE" dirty="0" smtClean="0"/>
                        <a:t> 2/ Silicone/ </a:t>
                      </a:r>
                      <a:r>
                        <a:rPr lang="de-DE" dirty="0" err="1" smtClean="0"/>
                        <a:t>SiPM</a:t>
                      </a:r>
                      <a:r>
                        <a:rPr lang="de-DE" dirty="0" smtClean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4,393±0,030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106%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1420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7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Result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Light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design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light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design</a:t>
            </a:r>
          </a:p>
          <a:p>
            <a:r>
              <a:rPr lang="de-DE" dirty="0" err="1" smtClean="0"/>
              <a:t>Later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determinate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different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 smtClean="0"/>
          </a:p>
          <a:p>
            <a:pPr lvl="1"/>
            <a:r>
              <a:rPr lang="de-DE" dirty="0" smtClean="0"/>
              <a:t>Different </a:t>
            </a:r>
            <a:r>
              <a:rPr lang="de-DE" dirty="0" err="1"/>
              <a:t>g</a:t>
            </a:r>
            <a:r>
              <a:rPr lang="de-DE" dirty="0" err="1" smtClean="0"/>
              <a:t>lue</a:t>
            </a:r>
            <a:endParaRPr lang="de-DE" dirty="0" smtClean="0"/>
          </a:p>
          <a:p>
            <a:pPr lvl="1"/>
            <a:r>
              <a:rPr lang="de-DE" dirty="0" err="1"/>
              <a:t>G</a:t>
            </a:r>
            <a:r>
              <a:rPr lang="de-DE" dirty="0" err="1" smtClean="0"/>
              <a:t>lue</a:t>
            </a:r>
            <a:r>
              <a:rPr lang="de-DE" dirty="0" smtClean="0"/>
              <a:t> </a:t>
            </a:r>
            <a:r>
              <a:rPr lang="de-DE" dirty="0" err="1" smtClean="0"/>
              <a:t>shapes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Quantity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glue</a:t>
            </a:r>
            <a:endParaRPr lang="de-DE" dirty="0" smtClean="0"/>
          </a:p>
          <a:p>
            <a:pPr lvl="1"/>
            <a:r>
              <a:rPr lang="de-DE" dirty="0" smtClean="0"/>
              <a:t>Position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glue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15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placement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Conveyor</a:t>
            </a:r>
            <a:endParaRPr lang="de-DE" dirty="0" smtClean="0"/>
          </a:p>
          <a:p>
            <a:pPr lvl="1"/>
            <a:r>
              <a:rPr lang="de-DE" dirty="0" smtClean="0"/>
              <a:t>Transports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boards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Pick-</a:t>
            </a:r>
            <a:r>
              <a:rPr lang="de-DE" dirty="0" err="1" smtClean="0"/>
              <a:t>and</a:t>
            </a:r>
            <a:r>
              <a:rPr lang="de-DE" dirty="0" smtClean="0"/>
              <a:t>-place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maschine</a:t>
            </a:r>
            <a:endParaRPr lang="de-DE" dirty="0" smtClean="0"/>
          </a:p>
          <a:p>
            <a:pPr lvl="1"/>
            <a:r>
              <a:rPr lang="de-DE" dirty="0" smtClean="0"/>
              <a:t>Problem: Board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filled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tiles</a:t>
            </a:r>
            <a:endParaRPr lang="de-DE" dirty="0" smtClean="0"/>
          </a:p>
          <a:p>
            <a:pPr marL="914400" lvl="2" indent="0">
              <a:buNone/>
            </a:pPr>
            <a:r>
              <a:rPr lang="de-DE" dirty="0" smtClean="0">
                <a:sym typeface="Symbol"/>
              </a:rPr>
              <a:t> Transportation </a:t>
            </a:r>
            <a:r>
              <a:rPr lang="de-DE" dirty="0" err="1" smtClean="0">
                <a:sym typeface="Symbol"/>
              </a:rPr>
              <a:t>is</a:t>
            </a:r>
            <a:r>
              <a:rPr lang="de-DE" dirty="0" smtClean="0">
                <a:sym typeface="Symbol"/>
              </a:rPr>
              <a:t> not </a:t>
            </a:r>
            <a:r>
              <a:rPr lang="de-DE" dirty="0" err="1" smtClean="0">
                <a:sym typeface="Symbol"/>
              </a:rPr>
              <a:t>possible</a:t>
            </a: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16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99642" y="1741180"/>
            <a:ext cx="2376264" cy="828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311860" y="1741179"/>
            <a:ext cx="2376264" cy="82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49152" y="1985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Screen </a:t>
            </a:r>
            <a:r>
              <a:rPr lang="de-DE" dirty="0" err="1" smtClean="0"/>
              <a:t>printer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89902" y="18320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 smtClean="0"/>
              <a:t>-place </a:t>
            </a:r>
            <a:r>
              <a:rPr lang="de-DE" dirty="0" err="1"/>
              <a:t>m</a:t>
            </a:r>
            <a:r>
              <a:rPr lang="de-DE" dirty="0" err="1" smtClean="0"/>
              <a:t>achine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2915816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5508104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6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17</a:t>
            </a:fld>
            <a:endParaRPr lang="de-DE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21.06.2013</a:t>
            </a:r>
            <a:endParaRPr lang="de-DE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modifications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production</a:t>
            </a:r>
            <a:endParaRPr lang="de-DE" dirty="0"/>
          </a:p>
        </p:txBody>
      </p:sp>
      <p:pic>
        <p:nvPicPr>
          <p:cNvPr id="1026" name="Picture 2" descr="E:\User\Phi\Powerpoint\Anpassung HBU\20130412_144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/>
        </p:nvCxnSpPr>
        <p:spPr>
          <a:xfrm flipH="1">
            <a:off x="683568" y="6489887"/>
            <a:ext cx="6408712" cy="25148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879798" y="350658"/>
            <a:ext cx="5708426" cy="540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2784998" y="2605492"/>
            <a:ext cx="0" cy="11953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6607721" y="328139"/>
            <a:ext cx="0" cy="1530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683568" y="6588319"/>
            <a:ext cx="0" cy="1530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7092280" y="6413362"/>
            <a:ext cx="0" cy="7652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Gerade Verbindung mit Pfeil 1030"/>
          <p:cNvCxnSpPr>
            <a:stCxn id="42" idx="0"/>
          </p:cNvCxnSpPr>
          <p:nvPr/>
        </p:nvCxnSpPr>
        <p:spPr>
          <a:xfrm flipV="1">
            <a:off x="5404052" y="444367"/>
            <a:ext cx="79926" cy="40939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4770968" y="853766"/>
            <a:ext cx="1266167" cy="411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770968" y="861557"/>
            <a:ext cx="140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Perforation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6937599" y="276588"/>
            <a:ext cx="802754" cy="436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6948264" y="319025"/>
            <a:ext cx="140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 mm</a:t>
            </a:r>
            <a:endParaRPr lang="de-DE" dirty="0"/>
          </a:p>
        </p:txBody>
      </p:sp>
      <p:cxnSp>
        <p:nvCxnSpPr>
          <p:cNvPr id="49" name="Gerade Verbindung mit Pfeil 48"/>
          <p:cNvCxnSpPr/>
          <p:nvPr/>
        </p:nvCxnSpPr>
        <p:spPr>
          <a:xfrm flipH="1" flipV="1">
            <a:off x="6607721" y="411176"/>
            <a:ext cx="314130" cy="1085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2762450" y="2714085"/>
            <a:ext cx="73987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5940152" y="490060"/>
            <a:ext cx="66756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3554139" y="503691"/>
            <a:ext cx="66756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>
            <a:off x="683568" y="6554729"/>
            <a:ext cx="710724" cy="3359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6426287" y="6395444"/>
            <a:ext cx="66757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>
            <a:off x="3347864" y="6451625"/>
            <a:ext cx="709636" cy="2794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6943090" y="6435956"/>
            <a:ext cx="0" cy="7652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>
            <a:off x="6277097" y="6418038"/>
            <a:ext cx="66757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112152" y="2348881"/>
            <a:ext cx="4063506" cy="1212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2112152" y="2361209"/>
            <a:ext cx="4164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ym typeface="Symbol"/>
              </a:rPr>
              <a:t>Solution: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existing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perforated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frame</a:t>
            </a:r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                                         </a:t>
            </a:r>
            <a:r>
              <a:rPr lang="de-DE" dirty="0" err="1" smtClean="0">
                <a:sym typeface="Symbol"/>
              </a:rPr>
              <a:t>should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stay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until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whole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placement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process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finished</a:t>
            </a:r>
            <a:endParaRPr lang="de-DE" dirty="0" smtClean="0"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ym typeface="Symbol"/>
              </a:rPr>
              <a:t>After </a:t>
            </a:r>
            <a:r>
              <a:rPr lang="de-DE" dirty="0" err="1" smtClean="0">
                <a:sym typeface="Symbol"/>
              </a:rPr>
              <a:t>that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can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removed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0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placement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pPr marL="0" lvl="3" indent="0">
              <a:buNone/>
            </a:pPr>
            <a:r>
              <a:rPr lang="de-DE" sz="2400" dirty="0" err="1"/>
              <a:t>selective</a:t>
            </a:r>
            <a:r>
              <a:rPr lang="de-DE" sz="2400" dirty="0"/>
              <a:t> </a:t>
            </a:r>
            <a:r>
              <a:rPr lang="de-DE" sz="2400" dirty="0" err="1"/>
              <a:t>soldering</a:t>
            </a:r>
            <a:r>
              <a:rPr lang="de-DE" sz="2400" dirty="0"/>
              <a:t>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take</a:t>
            </a:r>
            <a:r>
              <a:rPr lang="de-DE" sz="2400" dirty="0"/>
              <a:t> 3-8s per </a:t>
            </a:r>
            <a:r>
              <a:rPr lang="de-DE" sz="2400" dirty="0" err="1"/>
              <a:t>soldering</a:t>
            </a:r>
            <a:r>
              <a:rPr lang="de-DE" sz="2400" dirty="0"/>
              <a:t> </a:t>
            </a:r>
            <a:r>
              <a:rPr lang="de-DE" sz="2400" dirty="0" err="1"/>
              <a:t>position</a:t>
            </a:r>
            <a:r>
              <a:rPr lang="de-DE" sz="2400" dirty="0"/>
              <a:t> (x144 </a:t>
            </a:r>
            <a:r>
              <a:rPr lang="de-DE" sz="2400" dirty="0" err="1"/>
              <a:t>soldering</a:t>
            </a:r>
            <a:r>
              <a:rPr lang="de-DE" sz="2400" dirty="0"/>
              <a:t> </a:t>
            </a:r>
            <a:r>
              <a:rPr lang="de-DE" sz="2400" dirty="0" err="1"/>
              <a:t>positions</a:t>
            </a:r>
            <a:r>
              <a:rPr lang="de-DE" sz="2400" dirty="0"/>
              <a:t> per </a:t>
            </a:r>
            <a:r>
              <a:rPr lang="de-DE" sz="2400" dirty="0" err="1"/>
              <a:t>board</a:t>
            </a:r>
            <a:r>
              <a:rPr lang="de-DE" sz="2400" dirty="0" smtClean="0"/>
              <a:t>)</a:t>
            </a:r>
            <a:endParaRPr lang="de-DE" sz="2400" dirty="0"/>
          </a:p>
          <a:p>
            <a:pPr marL="0" indent="0">
              <a:buNone/>
            </a:pPr>
            <a:r>
              <a:rPr lang="de-DE" dirty="0" smtClean="0">
                <a:sym typeface="Symbol"/>
              </a:rPr>
              <a:t> </a:t>
            </a:r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marL="1314450" lvl="2" indent="-514350"/>
            <a:r>
              <a:rPr lang="de-DE" dirty="0" smtClean="0"/>
              <a:t>Fastest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18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99642" y="1741180"/>
            <a:ext cx="2376264" cy="828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311860" y="1741179"/>
            <a:ext cx="2376264" cy="82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56226" y="1741180"/>
            <a:ext cx="2448272" cy="828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49152" y="1985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Screen </a:t>
            </a:r>
            <a:r>
              <a:rPr lang="de-DE" dirty="0" err="1" smtClean="0"/>
              <a:t>printer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89902" y="18320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 smtClean="0"/>
              <a:t>-place </a:t>
            </a:r>
            <a:r>
              <a:rPr lang="de-DE" dirty="0" err="1"/>
              <a:t>m</a:t>
            </a:r>
            <a:r>
              <a:rPr lang="de-DE" dirty="0" err="1" smtClean="0"/>
              <a:t>achine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1847440"/>
            <a:ext cx="174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2915816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5508104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5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>
              <a:hlinkClick r:id="rId4"/>
            </a:endParaRPr>
          </a:p>
          <a:p>
            <a:pPr marL="0" indent="0">
              <a:buNone/>
            </a:pPr>
            <a:endParaRPr lang="de-DE" dirty="0">
              <a:hlinkClick r:id="rId4"/>
            </a:endParaRPr>
          </a:p>
          <a:p>
            <a:pPr marL="0" indent="0">
              <a:buNone/>
            </a:pPr>
            <a:endParaRPr lang="de-DE" dirty="0" smtClean="0">
              <a:hlinkClick r:id="rId4"/>
            </a:endParaRPr>
          </a:p>
          <a:p>
            <a:pPr marL="0" indent="0">
              <a:buNone/>
            </a:pPr>
            <a:endParaRPr lang="de-DE" dirty="0">
              <a:hlinkClick r:id="rId4"/>
            </a:endParaRPr>
          </a:p>
          <a:p>
            <a:pPr marL="0" indent="0">
              <a:buNone/>
            </a:pPr>
            <a:endParaRPr lang="de-DE" dirty="0" smtClean="0">
              <a:hlinkClick r:id="rId4"/>
            </a:endParaRPr>
          </a:p>
          <a:p>
            <a:pPr marL="0" indent="0">
              <a:buNone/>
            </a:pPr>
            <a:endParaRPr lang="de-DE" dirty="0">
              <a:hlinkClick r:id="rId4"/>
            </a:endParaRPr>
          </a:p>
          <a:p>
            <a:pPr marL="0" indent="0">
              <a:buNone/>
            </a:pPr>
            <a:endParaRPr lang="de-DE" sz="1200" dirty="0" smtClean="0">
              <a:hlinkClick r:id="rId4"/>
            </a:endParaRPr>
          </a:p>
          <a:p>
            <a:pPr marL="0" indent="0">
              <a:buNone/>
            </a:pPr>
            <a:endParaRPr lang="de-DE" sz="1200" dirty="0">
              <a:hlinkClick r:id="rId4"/>
            </a:endParaRPr>
          </a:p>
          <a:p>
            <a:pPr marL="0" indent="0">
              <a:buNone/>
            </a:pPr>
            <a:endParaRPr lang="de-DE" sz="1200" dirty="0" smtClean="0">
              <a:hlinkClick r:id="rId4"/>
            </a:endParaRPr>
          </a:p>
          <a:p>
            <a:pPr marL="0" indent="0">
              <a:buNone/>
            </a:pPr>
            <a:endParaRPr lang="de-DE" sz="1200" dirty="0" smtClean="0">
              <a:hlinkClick r:id="rId4"/>
            </a:endParaRPr>
          </a:p>
          <a:p>
            <a:pPr marL="0" indent="0">
              <a:buNone/>
            </a:pPr>
            <a:endParaRPr lang="de-DE" sz="1200" dirty="0">
              <a:hlinkClick r:id="rId4"/>
            </a:endParaRPr>
          </a:p>
          <a:p>
            <a:pPr marL="0" indent="0">
              <a:buNone/>
            </a:pPr>
            <a:endParaRPr lang="de-DE" sz="1200" dirty="0" smtClean="0">
              <a:hlinkClick r:id="rId4"/>
            </a:endParaRPr>
          </a:p>
          <a:p>
            <a:pPr marL="0" indent="0">
              <a:buNone/>
            </a:pPr>
            <a:r>
              <a:rPr lang="de-DE" sz="1200" dirty="0" smtClean="0">
                <a:hlinkClick r:id="rId4"/>
              </a:rPr>
              <a:t>https</a:t>
            </a:r>
            <a:r>
              <a:rPr lang="de-DE" sz="1200" dirty="0">
                <a:hlinkClick r:id="rId4"/>
              </a:rPr>
              <a:t>://</a:t>
            </a:r>
            <a:r>
              <a:rPr lang="de-DE" sz="1200" dirty="0" smtClean="0">
                <a:hlinkClick r:id="rId4"/>
              </a:rPr>
              <a:t>www.youtube.com/watch?v=inHzaJIE7-4</a:t>
            </a:r>
            <a:endParaRPr lang="de-DE" sz="1200" dirty="0" smtClean="0"/>
          </a:p>
          <a:p>
            <a:pPr marL="0" indent="0">
              <a:buNone/>
            </a:pPr>
            <a:endParaRPr lang="de-DE" sz="1200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19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pic>
        <p:nvPicPr>
          <p:cNvPr id="6" name="WaveSoldering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3" y="1603445"/>
            <a:ext cx="6984777" cy="3935085"/>
          </a:xfrm>
          <a:prstGeom prst="rect">
            <a:avLst/>
          </a:prstGeom>
        </p:spPr>
      </p:pic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0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12961"/>
          </a:xfrm>
        </p:spPr>
        <p:txBody>
          <a:bodyPr>
            <a:normAutofit fontScale="90000"/>
          </a:bodyPr>
          <a:lstStyle/>
          <a:p>
            <a:r>
              <a:rPr lang="en-GB" dirty="0"/>
              <a:t>Wing LDA/CCC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435703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AHCAL wing data aggregator has been built</a:t>
            </a:r>
          </a:p>
          <a:p>
            <a:r>
              <a:rPr lang="en-GB" dirty="0"/>
              <a:t>Initial power-up tests successful</a:t>
            </a:r>
          </a:p>
          <a:p>
            <a:r>
              <a:rPr lang="en-GB" dirty="0"/>
              <a:t>System integration started (André, </a:t>
            </a:r>
            <a:r>
              <a:rPr lang="en-GB" dirty="0" err="1"/>
              <a:t>Rouven</a:t>
            </a:r>
            <a:r>
              <a:rPr lang="en-GB" dirty="0"/>
              <a:t>,…), but further effort required</a:t>
            </a:r>
          </a:p>
          <a:p>
            <a:pPr lvl="1"/>
            <a:r>
              <a:rPr lang="en-GB" dirty="0"/>
              <a:t>Firmware for </a:t>
            </a:r>
            <a:r>
              <a:rPr lang="en-GB" dirty="0" err="1"/>
              <a:t>Kintex</a:t>
            </a:r>
            <a:r>
              <a:rPr lang="en-GB" dirty="0"/>
              <a:t> FPGAs</a:t>
            </a:r>
          </a:p>
          <a:p>
            <a:pPr lvl="1"/>
            <a:r>
              <a:rPr lang="en-GB" dirty="0"/>
              <a:t>Firmware / Software for Zynq processor (“MARS ZX3”)</a:t>
            </a:r>
          </a:p>
          <a:p>
            <a:r>
              <a:rPr lang="en-GB" dirty="0"/>
              <a:t>VME-sized clock/control unit acting as MARS test bench</a:t>
            </a:r>
          </a:p>
          <a:p>
            <a:pPr lvl="1"/>
            <a:r>
              <a:rPr lang="en-GB" dirty="0"/>
              <a:t>Issues in firmware load stage observed on engineering sample</a:t>
            </a:r>
          </a:p>
          <a:p>
            <a:pPr lvl="1"/>
            <a:r>
              <a:rPr lang="en-GB" dirty="0"/>
              <a:t>Further effort required to debug on production silicon available now</a:t>
            </a:r>
          </a:p>
          <a:p>
            <a:r>
              <a:rPr lang="en-GB" dirty="0"/>
              <a:t>For the time being cover all immediate needs </a:t>
            </a:r>
            <a:r>
              <a:rPr lang="en-GB" dirty="0" smtClean="0"/>
              <a:t>(</a:t>
            </a:r>
            <a:r>
              <a:rPr lang="en-GB" dirty="0"/>
              <a:t>AHCAL LDA/CCC)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dirty="0"/>
              <a:t>adapter modules </a:t>
            </a:r>
            <a:r>
              <a:rPr lang="en-GB" dirty="0" smtClean="0"/>
              <a:t>on </a:t>
            </a:r>
            <a:r>
              <a:rPr lang="en-GB" dirty="0"/>
              <a:t>“</a:t>
            </a:r>
            <a:r>
              <a:rPr lang="en-GB" dirty="0" err="1"/>
              <a:t>Zedboard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Clock/control adapters available</a:t>
            </a:r>
          </a:p>
          <a:p>
            <a:pPr lvl="1"/>
            <a:r>
              <a:rPr lang="en-GB" dirty="0"/>
              <a:t>Data aggregator adapter ready for production</a:t>
            </a:r>
          </a:p>
          <a:p>
            <a:pPr lvl="1"/>
            <a:r>
              <a:rPr lang="en-GB" dirty="0"/>
              <a:t>New batch of clock </a:t>
            </a:r>
            <a:r>
              <a:rPr lang="en-GB" dirty="0" smtClean="0"/>
              <a:t>fan-out </a:t>
            </a:r>
            <a:r>
              <a:rPr lang="en-GB" dirty="0"/>
              <a:t>units in production</a:t>
            </a:r>
          </a:p>
          <a:p>
            <a:pPr lvl="1"/>
            <a:r>
              <a:rPr lang="en-GB" dirty="0"/>
              <a:t>Julien working on software integration</a:t>
            </a:r>
          </a:p>
          <a:p>
            <a:endParaRPr lang="de-DE" sz="2800" dirty="0" smtClean="0">
              <a:sym typeface="Symbo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721" y="5975245"/>
            <a:ext cx="484068" cy="47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78" y="5008561"/>
            <a:ext cx="1409437" cy="168856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3" y="802847"/>
            <a:ext cx="8122281" cy="11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placement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lvl="1"/>
            <a:r>
              <a:rPr lang="de-DE" dirty="0" smtClean="0"/>
              <a:t>Problem: Board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allready</a:t>
            </a:r>
            <a:r>
              <a:rPr lang="de-DE" dirty="0" smtClean="0"/>
              <a:t> </a:t>
            </a:r>
            <a:r>
              <a:rPr lang="de-DE" dirty="0" err="1" smtClean="0"/>
              <a:t>assembled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>
                <a:sym typeface="Symbol"/>
              </a:rPr>
              <a:t>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mask</a:t>
            </a: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20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99642" y="1741180"/>
            <a:ext cx="2376264" cy="828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311860" y="1741179"/>
            <a:ext cx="2376264" cy="82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56226" y="1741180"/>
            <a:ext cx="2448272" cy="828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49152" y="1985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Screen </a:t>
            </a:r>
            <a:r>
              <a:rPr lang="de-DE" dirty="0" err="1" smtClean="0"/>
              <a:t>printer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89902" y="18320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 smtClean="0"/>
              <a:t>-place </a:t>
            </a:r>
            <a:r>
              <a:rPr lang="de-DE" dirty="0" err="1"/>
              <a:t>m</a:t>
            </a:r>
            <a:r>
              <a:rPr lang="de-DE" dirty="0" err="1" smtClean="0"/>
              <a:t>achine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1847440"/>
            <a:ext cx="174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2915816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5508104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mask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21</a:t>
            </a:fld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516216" y="1842931"/>
            <a:ext cx="2232248" cy="577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532562" y="19338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532563" y="3244062"/>
            <a:ext cx="2215901" cy="826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584726" y="3289501"/>
            <a:ext cx="219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Protective</a:t>
            </a:r>
            <a:r>
              <a:rPr lang="de-DE" dirty="0" smtClean="0"/>
              <a:t> </a:t>
            </a:r>
            <a:r>
              <a:rPr lang="de-DE" dirty="0" err="1" smtClean="0"/>
              <a:t>bag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SMD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20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pic>
        <p:nvPicPr>
          <p:cNvPr id="3074" name="Picture 2" descr="E:\User\Phi\Powerpoint\Annecy September\Lötmas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2930"/>
            <a:ext cx="5803199" cy="4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 flipH="1">
            <a:off x="3995936" y="2348880"/>
            <a:ext cx="2520280" cy="115212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22" idx="1"/>
          </p:cNvCxnSpPr>
          <p:nvPr/>
        </p:nvCxnSpPr>
        <p:spPr>
          <a:xfrm flipH="1" flipV="1">
            <a:off x="5364089" y="3356993"/>
            <a:ext cx="1168474" cy="3002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22" idx="1"/>
          </p:cNvCxnSpPr>
          <p:nvPr/>
        </p:nvCxnSpPr>
        <p:spPr>
          <a:xfrm flipH="1">
            <a:off x="3707905" y="3657241"/>
            <a:ext cx="2824658" cy="77987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9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marL="1314450" lvl="2" indent="-514350"/>
            <a:r>
              <a:rPr lang="de-DE" dirty="0" err="1"/>
              <a:t>Soldering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 smtClean="0"/>
              <a:t>defines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) </a:t>
            </a:r>
            <a:r>
              <a:rPr lang="de-DE" dirty="0" err="1" smtClean="0"/>
              <a:t>the</a:t>
            </a:r>
            <a:r>
              <a:rPr lang="de-DE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HBU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SiPM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:</a:t>
            </a:r>
            <a:endParaRPr lang="de-DE" dirty="0"/>
          </a:p>
          <a:p>
            <a:pPr marL="1771650" lvl="3" indent="-514350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diameter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SiPM</a:t>
            </a:r>
            <a:r>
              <a:rPr lang="de-DE" dirty="0"/>
              <a:t> </a:t>
            </a:r>
            <a:r>
              <a:rPr lang="de-DE" dirty="0" err="1"/>
              <a:t>pins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bore</a:t>
            </a:r>
            <a:r>
              <a:rPr lang="de-DE" dirty="0"/>
              <a:t> </a:t>
            </a:r>
            <a:r>
              <a:rPr lang="de-DE" dirty="0" err="1"/>
              <a:t>holes</a:t>
            </a:r>
            <a:r>
              <a:rPr lang="de-DE" dirty="0"/>
              <a:t> </a:t>
            </a:r>
          </a:p>
          <a:p>
            <a:pPr marL="1771650" lvl="3" indent="-514350"/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components</a:t>
            </a:r>
            <a:endParaRPr lang="de-DE" dirty="0"/>
          </a:p>
          <a:p>
            <a:pPr marL="1771650" lvl="3" indent="-514350"/>
            <a:r>
              <a:rPr lang="de-DE" dirty="0" err="1"/>
              <a:t>SiPM</a:t>
            </a:r>
            <a:r>
              <a:rPr lang="de-DE" dirty="0"/>
              <a:t> </a:t>
            </a:r>
            <a:r>
              <a:rPr lang="de-DE" dirty="0" err="1"/>
              <a:t>pin</a:t>
            </a:r>
            <a:r>
              <a:rPr lang="de-DE" dirty="0"/>
              <a:t> hole </a:t>
            </a:r>
            <a:r>
              <a:rPr lang="de-DE" dirty="0" err="1" smtClean="0"/>
              <a:t>position</a:t>
            </a:r>
            <a:endParaRPr lang="de-DE" dirty="0" smtClean="0"/>
          </a:p>
          <a:p>
            <a:pPr marL="800100" lvl="2" indent="0">
              <a:buNone/>
            </a:pPr>
            <a:r>
              <a:rPr lang="de-DE" dirty="0" smtClean="0">
                <a:sym typeface="Symbol"/>
              </a:rPr>
              <a:t> </a:t>
            </a:r>
            <a:r>
              <a:rPr lang="de-DE" dirty="0" err="1" smtClean="0"/>
              <a:t>Modifications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HBU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  <a:p>
            <a:pPr marL="1314450" lvl="2" indent="-514350"/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22</a:t>
            </a:fld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99642" y="1741180"/>
            <a:ext cx="2376264" cy="828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311860" y="1741179"/>
            <a:ext cx="2376264" cy="82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956226" y="1741180"/>
            <a:ext cx="2448272" cy="828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849152" y="1985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Screen </a:t>
            </a:r>
            <a:r>
              <a:rPr lang="de-DE" dirty="0" err="1" smtClean="0"/>
              <a:t>printer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689902" y="18320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/>
              <a:t>-</a:t>
            </a:r>
            <a:r>
              <a:rPr lang="de-DE" dirty="0" smtClean="0"/>
              <a:t>place </a:t>
            </a:r>
            <a:r>
              <a:rPr lang="de-DE" dirty="0" err="1"/>
              <a:t>m</a:t>
            </a:r>
            <a:r>
              <a:rPr lang="de-DE" dirty="0" err="1" smtClean="0"/>
              <a:t>achine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444208" y="1847440"/>
            <a:ext cx="174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5" name="Pfeil nach rechts 24"/>
          <p:cNvSpPr/>
          <p:nvPr/>
        </p:nvSpPr>
        <p:spPr>
          <a:xfrm>
            <a:off x="2915816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>
            <a:off x="5508104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2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SiPM</a:t>
            </a:r>
            <a:r>
              <a:rPr lang="de-DE" dirty="0" smtClean="0"/>
              <a:t> </a:t>
            </a:r>
            <a:r>
              <a:rPr lang="de-DE" dirty="0" err="1" smtClean="0"/>
              <a:t>pin</a:t>
            </a:r>
            <a:r>
              <a:rPr lang="de-DE" dirty="0" smtClean="0"/>
              <a:t>-, </a:t>
            </a:r>
            <a:r>
              <a:rPr lang="de-DE" dirty="0" err="1"/>
              <a:t>b</a:t>
            </a:r>
            <a:r>
              <a:rPr lang="de-DE" dirty="0" err="1" smtClean="0"/>
              <a:t>oreholediameter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23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38" name="Inhaltsplatzhalter 2"/>
          <p:cNvSpPr txBox="1">
            <a:spLocks/>
          </p:cNvSpPr>
          <p:nvPr/>
        </p:nvSpPr>
        <p:spPr>
          <a:xfrm>
            <a:off x="323529" y="1611296"/>
            <a:ext cx="6192687" cy="397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 smtClean="0"/>
              <a:t>pin</a:t>
            </a:r>
            <a:r>
              <a:rPr lang="de-DE" sz="3000" dirty="0" smtClean="0"/>
              <a:t> </a:t>
            </a:r>
            <a:r>
              <a:rPr lang="de-DE" sz="3000" dirty="0" err="1" smtClean="0"/>
              <a:t>holes</a:t>
            </a:r>
            <a:r>
              <a:rPr lang="de-DE" sz="3000" dirty="0" smtClean="0"/>
              <a:t> </a:t>
            </a:r>
            <a:r>
              <a:rPr lang="de-DE" sz="3000" dirty="0" err="1" smtClean="0"/>
              <a:t>should</a:t>
            </a:r>
            <a:r>
              <a:rPr lang="de-DE" sz="3000" dirty="0" smtClean="0"/>
              <a:t> </a:t>
            </a:r>
            <a:r>
              <a:rPr lang="de-DE" sz="3000" dirty="0" err="1" smtClean="0"/>
              <a:t>be</a:t>
            </a:r>
            <a:r>
              <a:rPr lang="de-DE" sz="3000" dirty="0" smtClean="0"/>
              <a:t> 3 mm larger </a:t>
            </a:r>
            <a:r>
              <a:rPr lang="de-DE" sz="3000" dirty="0" err="1" smtClean="0"/>
              <a:t>than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pins</a:t>
            </a:r>
            <a:endParaRPr lang="de-DE" sz="3000" dirty="0" smtClean="0"/>
          </a:p>
          <a:p>
            <a:r>
              <a:rPr lang="de-DE" sz="3000" dirty="0" err="1"/>
              <a:t>We</a:t>
            </a:r>
            <a:r>
              <a:rPr lang="de-DE" sz="3000" dirty="0"/>
              <a:t> also </a:t>
            </a:r>
            <a:r>
              <a:rPr lang="de-DE" sz="3000" dirty="0" err="1"/>
              <a:t>want</a:t>
            </a:r>
            <a:r>
              <a:rPr lang="de-DE" sz="3000" dirty="0"/>
              <a:t> </a:t>
            </a:r>
            <a:r>
              <a:rPr lang="de-DE" sz="3000" dirty="0" err="1"/>
              <a:t>maximally</a:t>
            </a:r>
            <a:r>
              <a:rPr lang="de-DE" sz="3000" dirty="0"/>
              <a:t> robust </a:t>
            </a:r>
            <a:r>
              <a:rPr lang="de-DE" sz="3000" dirty="0" err="1"/>
              <a:t>pins</a:t>
            </a:r>
            <a:endParaRPr lang="de-DE" sz="3000" dirty="0"/>
          </a:p>
          <a:p>
            <a:pPr lvl="1"/>
            <a:r>
              <a:rPr lang="de-DE" dirty="0"/>
              <a:t>Pins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pushed</a:t>
            </a:r>
            <a:r>
              <a:rPr lang="de-DE" dirty="0"/>
              <a:t>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solder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Pins </a:t>
            </a:r>
            <a:r>
              <a:rPr lang="de-DE" dirty="0" err="1" smtClean="0">
                <a:sym typeface="Symbol"/>
              </a:rPr>
              <a:t>with</a:t>
            </a:r>
            <a:r>
              <a:rPr lang="de-DE" dirty="0" smtClean="0">
                <a:sym typeface="Symbol"/>
              </a:rPr>
              <a:t> ~ 0,5 mm </a:t>
            </a:r>
            <a:r>
              <a:rPr lang="de-DE" dirty="0" err="1" smtClean="0">
                <a:sym typeface="Symbol"/>
              </a:rPr>
              <a:t>diameter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are</a:t>
            </a:r>
            <a:r>
              <a:rPr lang="de-DE" dirty="0" smtClean="0">
                <a:sym typeface="Symbol"/>
              </a:rPr>
              <a:t> optimal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pin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/>
              <a:t>1 mm outside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hole</a:t>
            </a:r>
          </a:p>
          <a:p>
            <a:endParaRPr lang="de-DE" dirty="0" smtClean="0"/>
          </a:p>
        </p:txBody>
      </p:sp>
      <p:sp>
        <p:nvSpPr>
          <p:cNvPr id="39" name="Ellipse 38"/>
          <p:cNvSpPr/>
          <p:nvPr/>
        </p:nvSpPr>
        <p:spPr>
          <a:xfrm>
            <a:off x="7101676" y="2115250"/>
            <a:ext cx="1296144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7425712" y="243928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7114502" y="2763322"/>
            <a:ext cx="324036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43" idx="0"/>
          </p:cNvCxnSpPr>
          <p:nvPr/>
        </p:nvCxnSpPr>
        <p:spPr>
          <a:xfrm flipV="1">
            <a:off x="7055165" y="2942019"/>
            <a:ext cx="622575" cy="57564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792629" y="3517661"/>
            <a:ext cx="52507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6803294" y="3517660"/>
            <a:ext cx="62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</a:t>
            </a:r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7749748" y="3517660"/>
            <a:ext cx="100811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7749748" y="3527364"/>
            <a:ext cx="140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 hole</a:t>
            </a:r>
            <a:endParaRPr lang="de-DE" dirty="0"/>
          </a:p>
        </p:txBody>
      </p:sp>
      <p:cxnSp>
        <p:nvCxnSpPr>
          <p:cNvPr id="47" name="Gerade Verbindung mit Pfeil 46"/>
          <p:cNvCxnSpPr>
            <a:stCxn id="45" idx="0"/>
          </p:cNvCxnSpPr>
          <p:nvPr/>
        </p:nvCxnSpPr>
        <p:spPr>
          <a:xfrm flipH="1" flipV="1">
            <a:off x="8058796" y="3164904"/>
            <a:ext cx="195008" cy="35275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7317594" y="2033747"/>
            <a:ext cx="48858" cy="75608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7024445" y="1664415"/>
            <a:ext cx="75106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7011087" y="1664415"/>
            <a:ext cx="7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 mm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7161409" y="4825877"/>
            <a:ext cx="179478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6801369" y="4897885"/>
            <a:ext cx="36004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6657353" y="4277065"/>
            <a:ext cx="0" cy="6208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7593457" y="4780157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8290424" y="4757297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801369" y="4645857"/>
            <a:ext cx="2154820" cy="1114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909381" y="4465837"/>
            <a:ext cx="144016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leichschenkliges Dreieck 28"/>
          <p:cNvSpPr/>
          <p:nvPr/>
        </p:nvSpPr>
        <p:spPr>
          <a:xfrm>
            <a:off x="6909382" y="4277065"/>
            <a:ext cx="144016" cy="18877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7218605" y="4277065"/>
            <a:ext cx="0" cy="3687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7526467" y="4090158"/>
            <a:ext cx="75106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7513109" y="4090158"/>
            <a:ext cx="7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r>
              <a:rPr lang="de-DE" dirty="0" smtClean="0"/>
              <a:t> mm</a:t>
            </a:r>
            <a:endParaRPr lang="de-DE" dirty="0"/>
          </a:p>
        </p:txBody>
      </p:sp>
      <p:cxnSp>
        <p:nvCxnSpPr>
          <p:cNvPr id="33" name="Gerade Verbindung mit Pfeil 32"/>
          <p:cNvCxnSpPr/>
          <p:nvPr/>
        </p:nvCxnSpPr>
        <p:spPr>
          <a:xfrm flipH="1">
            <a:off x="7230790" y="4277065"/>
            <a:ext cx="282319" cy="21508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2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SiPM</a:t>
            </a:r>
            <a:r>
              <a:rPr lang="de-DE" dirty="0" smtClean="0"/>
              <a:t> </a:t>
            </a:r>
            <a:r>
              <a:rPr lang="de-DE" dirty="0" err="1" smtClean="0"/>
              <a:t>pin</a:t>
            </a:r>
            <a:r>
              <a:rPr lang="de-DE" dirty="0" smtClean="0"/>
              <a:t>-, </a:t>
            </a:r>
            <a:r>
              <a:rPr lang="de-DE" dirty="0" err="1"/>
              <a:t>b</a:t>
            </a:r>
            <a:r>
              <a:rPr lang="de-DE" dirty="0" err="1" smtClean="0"/>
              <a:t>oreholediameter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24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38" name="Inhaltsplatzhalter 2"/>
          <p:cNvSpPr txBox="1">
            <a:spLocks/>
          </p:cNvSpPr>
          <p:nvPr/>
        </p:nvSpPr>
        <p:spPr>
          <a:xfrm>
            <a:off x="323529" y="1611296"/>
            <a:ext cx="6192687" cy="477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Recommended Area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SiPM</a:t>
            </a:r>
            <a:r>
              <a:rPr lang="de-DE" dirty="0"/>
              <a:t> </a:t>
            </a:r>
            <a:r>
              <a:rPr lang="de-DE" dirty="0" err="1" smtClean="0"/>
              <a:t>holes</a:t>
            </a:r>
            <a:r>
              <a:rPr lang="de-DE" dirty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/>
              <a:t>any</a:t>
            </a:r>
            <a:r>
              <a:rPr lang="de-DE" dirty="0"/>
              <a:t> SMD </a:t>
            </a:r>
            <a:r>
              <a:rPr lang="de-DE" dirty="0" err="1"/>
              <a:t>components</a:t>
            </a:r>
            <a:r>
              <a:rPr lang="de-DE" dirty="0"/>
              <a:t>: 3 mm </a:t>
            </a:r>
            <a:r>
              <a:rPr lang="de-DE" dirty="0" err="1"/>
              <a:t>radius</a:t>
            </a:r>
            <a:endParaRPr lang="de-DE" dirty="0"/>
          </a:p>
          <a:p>
            <a:r>
              <a:rPr lang="de-DE" dirty="0" err="1"/>
              <a:t>Asymmetric</a:t>
            </a:r>
            <a:r>
              <a:rPr lang="de-DE" dirty="0"/>
              <a:t> Area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SiPM</a:t>
            </a:r>
            <a:r>
              <a:rPr lang="de-DE" dirty="0"/>
              <a:t> </a:t>
            </a:r>
            <a:r>
              <a:rPr lang="de-DE" dirty="0" err="1"/>
              <a:t>holes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SMD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 </a:t>
            </a:r>
            <a:r>
              <a:rPr lang="de-DE" dirty="0" smtClean="0"/>
              <a:t>mm </a:t>
            </a:r>
            <a:r>
              <a:rPr lang="de-DE" dirty="0" err="1" smtClean="0"/>
              <a:t>and</a:t>
            </a:r>
            <a:r>
              <a:rPr lang="de-DE" dirty="0" smtClean="0"/>
              <a:t> 3 mm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39" name="Ellipse 38"/>
          <p:cNvSpPr/>
          <p:nvPr/>
        </p:nvSpPr>
        <p:spPr>
          <a:xfrm>
            <a:off x="7166884" y="2899101"/>
            <a:ext cx="1296144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7322297" y="3223137"/>
            <a:ext cx="648072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mit Pfeil 40"/>
          <p:cNvCxnSpPr>
            <a:endCxn id="39" idx="6"/>
          </p:cNvCxnSpPr>
          <p:nvPr/>
        </p:nvCxnSpPr>
        <p:spPr>
          <a:xfrm>
            <a:off x="7970369" y="3547173"/>
            <a:ext cx="492659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43" idx="0"/>
          </p:cNvCxnSpPr>
          <p:nvPr/>
        </p:nvCxnSpPr>
        <p:spPr>
          <a:xfrm flipH="1" flipV="1">
            <a:off x="7574326" y="3924342"/>
            <a:ext cx="60644" cy="37717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948264" y="4301512"/>
            <a:ext cx="1373412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6909404" y="4301512"/>
            <a:ext cx="159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Area </a:t>
            </a:r>
            <a:r>
              <a:rPr lang="de-DE" dirty="0" err="1" smtClean="0"/>
              <a:t>without</a:t>
            </a:r>
            <a:r>
              <a:rPr lang="de-DE" dirty="0" smtClean="0"/>
              <a:t> SMD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5868144" y="3038471"/>
            <a:ext cx="100811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5917608" y="3038471"/>
            <a:ext cx="140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 hole</a:t>
            </a:r>
            <a:endParaRPr lang="de-DE" dirty="0"/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6876256" y="3223137"/>
            <a:ext cx="576064" cy="18466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8297247" y="2791089"/>
            <a:ext cx="48858" cy="75608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7977043" y="2391421"/>
            <a:ext cx="75106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7970369" y="2391421"/>
            <a:ext cx="7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 mm</a:t>
            </a:r>
            <a:endParaRPr lang="de-DE" dirty="0"/>
          </a:p>
        </p:txBody>
      </p:sp>
      <p:cxnSp>
        <p:nvCxnSpPr>
          <p:cNvPr id="29" name="Gerade Verbindung mit Pfeil 28"/>
          <p:cNvCxnSpPr>
            <a:stCxn id="39" idx="2"/>
          </p:cNvCxnSpPr>
          <p:nvPr/>
        </p:nvCxnSpPr>
        <p:spPr>
          <a:xfrm>
            <a:off x="7166884" y="3547173"/>
            <a:ext cx="155413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6112601" y="3743595"/>
            <a:ext cx="75106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6105927" y="3743595"/>
            <a:ext cx="7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mm</a:t>
            </a:r>
            <a:endParaRPr lang="de-DE" dirty="0"/>
          </a:p>
        </p:txBody>
      </p:sp>
      <p:cxnSp>
        <p:nvCxnSpPr>
          <p:cNvPr id="33" name="Gerade Verbindung mit Pfeil 32"/>
          <p:cNvCxnSpPr>
            <a:stCxn id="32" idx="3"/>
          </p:cNvCxnSpPr>
          <p:nvPr/>
        </p:nvCxnSpPr>
        <p:spPr>
          <a:xfrm flipV="1">
            <a:off x="6870351" y="3547173"/>
            <a:ext cx="390943" cy="3810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7437829" y="3376954"/>
            <a:ext cx="377127" cy="34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4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ser\Phi\HBU-Board\Bilder\Neu 12.4\20130412_144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ussdiagramm: Verbindungsstelle 16"/>
          <p:cNvSpPr/>
          <p:nvPr/>
        </p:nvSpPr>
        <p:spPr>
          <a:xfrm>
            <a:off x="5580112" y="3212976"/>
            <a:ext cx="504056" cy="432048"/>
          </a:xfrm>
          <a:prstGeom prst="flowChart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9" name="Flussdiagramm: Verbindungsstelle 18"/>
          <p:cNvSpPr/>
          <p:nvPr/>
        </p:nvSpPr>
        <p:spPr>
          <a:xfrm>
            <a:off x="4572000" y="4005064"/>
            <a:ext cx="504056" cy="432048"/>
          </a:xfrm>
          <a:prstGeom prst="flowChart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902346" y="411176"/>
            <a:ext cx="0" cy="11953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879798" y="519769"/>
            <a:ext cx="73987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3554139" y="503691"/>
            <a:ext cx="66756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229498" y="154564"/>
            <a:ext cx="4594529" cy="2043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29499" y="166893"/>
            <a:ext cx="4594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Additional </a:t>
            </a:r>
            <a:r>
              <a:rPr lang="de-DE" dirty="0" err="1" smtClean="0"/>
              <a:t>advice</a:t>
            </a:r>
            <a:r>
              <a:rPr lang="de-DE" dirty="0" smtClean="0"/>
              <a:t>:</a:t>
            </a:r>
          </a:p>
          <a:p>
            <a:r>
              <a:rPr lang="de-DE" dirty="0" smtClean="0"/>
              <a:t>Components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SiPM</a:t>
            </a:r>
            <a:r>
              <a:rPr lang="de-DE" dirty="0"/>
              <a:t> </a:t>
            </a:r>
            <a:r>
              <a:rPr lang="de-DE" dirty="0" err="1"/>
              <a:t>connectors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placed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holes</a:t>
            </a:r>
            <a:endParaRPr lang="de-DE" dirty="0" smtClean="0"/>
          </a:p>
          <a:p>
            <a:pPr marL="285750" indent="-285750">
              <a:buFont typeface="Symbol"/>
              <a:buChar char="®"/>
            </a:pPr>
            <a:r>
              <a:rPr lang="de-DE" dirty="0" smtClean="0"/>
              <a:t>The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,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pad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heated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Symbol"/>
              <a:buChar char="®"/>
            </a:pPr>
            <a:r>
              <a:rPr lang="de-DE" dirty="0" smtClean="0">
                <a:sym typeface="Symbol"/>
              </a:rPr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pin</a:t>
            </a:r>
            <a:r>
              <a:rPr lang="de-DE" dirty="0"/>
              <a:t> </a:t>
            </a:r>
            <a:r>
              <a:rPr lang="de-DE" dirty="0" err="1"/>
              <a:t>holes</a:t>
            </a:r>
            <a:r>
              <a:rPr lang="de-DE" dirty="0"/>
              <a:t> </a:t>
            </a:r>
            <a:r>
              <a:rPr lang="de-DE" dirty="0" err="1"/>
              <a:t>can‘t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soldered</a:t>
            </a:r>
            <a:r>
              <a:rPr lang="de-DE" dirty="0"/>
              <a:t> out</a:t>
            </a:r>
          </a:p>
          <a:p>
            <a:pPr lvl="1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3528" y="2924944"/>
            <a:ext cx="3898180" cy="2880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E:\User\Phi\Powerpoint\Annecy September\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8" y="3178067"/>
            <a:ext cx="3474652" cy="24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ussdiagramm: Verbindungsstelle 14"/>
          <p:cNvSpPr/>
          <p:nvPr/>
        </p:nvSpPr>
        <p:spPr>
          <a:xfrm>
            <a:off x="745678" y="4769553"/>
            <a:ext cx="873993" cy="84076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6" name="Flussdiagramm: Verbindungsstelle 15"/>
          <p:cNvSpPr/>
          <p:nvPr/>
        </p:nvSpPr>
        <p:spPr>
          <a:xfrm>
            <a:off x="2627784" y="3178067"/>
            <a:ext cx="1080120" cy="75498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675417" y="4992219"/>
            <a:ext cx="63947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678466" y="5005271"/>
            <a:ext cx="6364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2"/>
                </a:solidFill>
              </a:rPr>
              <a:t>bad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806684" y="3370895"/>
            <a:ext cx="7200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2"/>
                </a:solidFill>
              </a:rPr>
              <a:t>good</a:t>
            </a: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7344831" y="3164083"/>
            <a:ext cx="288032" cy="945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Bridge </a:t>
            </a:r>
            <a:r>
              <a:rPr lang="de-DE" dirty="0" err="1" smtClean="0"/>
              <a:t>effect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26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92825" y="2340496"/>
            <a:ext cx="2808312" cy="2335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80125" y="2651502"/>
            <a:ext cx="360040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544221" y="3011542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544221" y="3947646"/>
            <a:ext cx="288032" cy="3063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1256189" y="250748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41639" y="24896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3079080" y="2340496"/>
            <a:ext cx="2808312" cy="2335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382128" y="2651502"/>
            <a:ext cx="360040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424541" y="30115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424541" y="3947646"/>
            <a:ext cx="288032" cy="3063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4136509" y="250748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109149" y="24752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8" name="Rechteck 27"/>
          <p:cNvSpPr/>
          <p:nvPr/>
        </p:nvSpPr>
        <p:spPr>
          <a:xfrm>
            <a:off x="5976679" y="2340496"/>
            <a:ext cx="2808312" cy="2335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8024941" y="2659886"/>
            <a:ext cx="360040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344831" y="301992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7344831" y="3956030"/>
            <a:ext cx="288032" cy="3063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7056799" y="251587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979643" y="25158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98760" y="4676110"/>
            <a:ext cx="2772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HBU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transported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(In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board</a:t>
            </a:r>
            <a:r>
              <a:rPr lang="de-DE" dirty="0"/>
              <a:t> </a:t>
            </a:r>
            <a:r>
              <a:rPr lang="de-DE" dirty="0" smtClean="0">
                <a:sym typeface="Symbol"/>
              </a:rPr>
              <a:t> </a:t>
            </a:r>
            <a:r>
              <a:rPr lang="de-DE" dirty="0" smtClean="0"/>
              <a:t>Wave </a:t>
            </a:r>
            <a:r>
              <a:rPr lang="de-DE" dirty="0" err="1" smtClean="0"/>
              <a:t>moved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3043076" y="4676109"/>
            <a:ext cx="277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pinholes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filled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solder</a:t>
            </a:r>
            <a:endParaRPr lang="de-DE" dirty="0"/>
          </a:p>
        </p:txBody>
      </p:sp>
      <p:sp>
        <p:nvSpPr>
          <p:cNvPr id="35" name="Ellipse 34"/>
          <p:cNvSpPr/>
          <p:nvPr/>
        </p:nvSpPr>
        <p:spPr>
          <a:xfrm>
            <a:off x="1616229" y="30835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1616229" y="403717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4496549" y="30835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496549" y="403717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7416839" y="309207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7416839" y="403717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mit Pfeil 45"/>
          <p:cNvCxnSpPr>
            <a:endCxn id="35" idx="6"/>
          </p:cNvCxnSpPr>
          <p:nvPr/>
        </p:nvCxnSpPr>
        <p:spPr>
          <a:xfrm flipH="1" flipV="1">
            <a:off x="1760245" y="3155558"/>
            <a:ext cx="324036" cy="85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endCxn id="36" idx="7"/>
          </p:cNvCxnSpPr>
          <p:nvPr/>
        </p:nvCxnSpPr>
        <p:spPr>
          <a:xfrm flipH="1">
            <a:off x="1739154" y="3307958"/>
            <a:ext cx="453141" cy="7503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2129141" y="29751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ins</a:t>
            </a:r>
            <a:endParaRPr lang="de-DE" dirty="0"/>
          </a:p>
        </p:txBody>
      </p:sp>
      <p:cxnSp>
        <p:nvCxnSpPr>
          <p:cNvPr id="52" name="Gerade Verbindung mit Pfeil 51"/>
          <p:cNvCxnSpPr>
            <a:endCxn id="18" idx="5"/>
          </p:cNvCxnSpPr>
          <p:nvPr/>
        </p:nvCxnSpPr>
        <p:spPr>
          <a:xfrm flipH="1" flipV="1">
            <a:off x="1790072" y="3257393"/>
            <a:ext cx="402223" cy="10049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19" idx="6"/>
          </p:cNvCxnSpPr>
          <p:nvPr/>
        </p:nvCxnSpPr>
        <p:spPr>
          <a:xfrm flipH="1" flipV="1">
            <a:off x="1832253" y="4100800"/>
            <a:ext cx="204794" cy="1615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1528924" y="42623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/>
              <a:t>p</a:t>
            </a:r>
            <a:r>
              <a:rPr lang="de-DE" dirty="0" err="1" smtClean="0"/>
              <a:t>in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/>
          </a:p>
        </p:txBody>
      </p:sp>
      <p:cxnSp>
        <p:nvCxnSpPr>
          <p:cNvPr id="70" name="Gerade Verbindung mit Pfeil 69"/>
          <p:cNvCxnSpPr/>
          <p:nvPr/>
        </p:nvCxnSpPr>
        <p:spPr>
          <a:xfrm flipH="1">
            <a:off x="860146" y="2742829"/>
            <a:ext cx="396043" cy="2323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1270999" y="2558163"/>
            <a:ext cx="165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Soldering</a:t>
            </a:r>
            <a:r>
              <a:rPr lang="de-DE" dirty="0" smtClean="0"/>
              <a:t> Wave</a:t>
            </a:r>
            <a:endParaRPr lang="de-DE" dirty="0"/>
          </a:p>
        </p:txBody>
      </p:sp>
      <p:cxnSp>
        <p:nvCxnSpPr>
          <p:cNvPr id="76" name="Gerade Verbindung mit Pfeil 75"/>
          <p:cNvCxnSpPr/>
          <p:nvPr/>
        </p:nvCxnSpPr>
        <p:spPr>
          <a:xfrm>
            <a:off x="7056799" y="3344487"/>
            <a:ext cx="432048" cy="338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6028471" y="2997106"/>
            <a:ext cx="119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bridge</a:t>
            </a:r>
            <a:endParaRPr lang="de-DE" dirty="0"/>
          </a:p>
        </p:txBody>
      </p:sp>
      <p:sp>
        <p:nvSpPr>
          <p:cNvPr id="81" name="Textfeld 80"/>
          <p:cNvSpPr txBox="1"/>
          <p:nvPr/>
        </p:nvSpPr>
        <p:spPr>
          <a:xfrm>
            <a:off x="5819604" y="4676108"/>
            <a:ext cx="331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orientation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bridge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endParaRPr lang="de-DE" dirty="0"/>
          </a:p>
        </p:txBody>
      </p:sp>
      <p:sp>
        <p:nvSpPr>
          <p:cNvPr id="4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3282" y="1736556"/>
            <a:ext cx="8841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In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orientation</a:t>
            </a:r>
            <a:r>
              <a:rPr lang="de-DE" sz="2400" dirty="0"/>
              <a:t> </a:t>
            </a:r>
            <a:r>
              <a:rPr lang="de-DE" sz="2400" dirty="0" smtClean="0">
                <a:sym typeface="Symbol"/>
              </a:rPr>
              <a:t> </a:t>
            </a:r>
            <a:r>
              <a:rPr lang="de-DE" sz="2400" dirty="0" err="1" smtClean="0"/>
              <a:t>problematic</a:t>
            </a:r>
            <a:r>
              <a:rPr lang="de-DE" sz="2400" dirty="0" smtClean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wave</a:t>
            </a:r>
            <a:r>
              <a:rPr lang="de-DE" sz="2400" dirty="0"/>
              <a:t> </a:t>
            </a:r>
            <a:r>
              <a:rPr lang="de-DE" sz="2400" dirty="0" err="1"/>
              <a:t>soldering</a:t>
            </a:r>
            <a:r>
              <a:rPr lang="de-DE" sz="2400" dirty="0"/>
              <a:t> </a:t>
            </a:r>
            <a:r>
              <a:rPr lang="de-DE" sz="2400" dirty="0" err="1"/>
              <a:t>machines</a:t>
            </a:r>
            <a:endParaRPr lang="de-DE" sz="2400" dirty="0"/>
          </a:p>
          <a:p>
            <a:endParaRPr lang="de-DE" dirty="0"/>
          </a:p>
        </p:txBody>
      </p:sp>
      <p:sp>
        <p:nvSpPr>
          <p:cNvPr id="5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1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ser\Phi\HBU-Board\Bilder\Neu 12.4\20130412_144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ssdiagramm: Verbindungsstelle 4"/>
          <p:cNvSpPr/>
          <p:nvPr/>
        </p:nvSpPr>
        <p:spPr>
          <a:xfrm>
            <a:off x="2915816" y="836712"/>
            <a:ext cx="504056" cy="432048"/>
          </a:xfrm>
          <a:prstGeom prst="flowChart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0" name="Flussdiagramm: Verbindungsstelle 9"/>
          <p:cNvSpPr/>
          <p:nvPr/>
        </p:nvSpPr>
        <p:spPr>
          <a:xfrm>
            <a:off x="1252439" y="2492896"/>
            <a:ext cx="504056" cy="432048"/>
          </a:xfrm>
          <a:prstGeom prst="flowChart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cxnSp>
        <p:nvCxnSpPr>
          <p:cNvPr id="3" name="Gerade Verbindung mit Pfeil 2"/>
          <p:cNvCxnSpPr>
            <a:stCxn id="5" idx="3"/>
          </p:cNvCxnSpPr>
          <p:nvPr/>
        </p:nvCxnSpPr>
        <p:spPr>
          <a:xfrm flipH="1">
            <a:off x="2411760" y="1205488"/>
            <a:ext cx="577873" cy="56732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0" idx="1"/>
          </p:cNvCxnSpPr>
          <p:nvPr/>
        </p:nvCxnSpPr>
        <p:spPr>
          <a:xfrm flipH="1" flipV="1">
            <a:off x="683568" y="1844824"/>
            <a:ext cx="642688" cy="7113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ussdiagramm: Verbindungsstelle 16"/>
          <p:cNvSpPr/>
          <p:nvPr/>
        </p:nvSpPr>
        <p:spPr>
          <a:xfrm>
            <a:off x="1161853" y="4149080"/>
            <a:ext cx="504056" cy="432048"/>
          </a:xfrm>
          <a:prstGeom prst="flowChart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609751" y="3437736"/>
            <a:ext cx="642688" cy="7113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ssdiagramm: Verbindungsstelle 18"/>
          <p:cNvSpPr/>
          <p:nvPr/>
        </p:nvSpPr>
        <p:spPr>
          <a:xfrm>
            <a:off x="4572000" y="4085456"/>
            <a:ext cx="504056" cy="432048"/>
          </a:xfrm>
          <a:prstGeom prst="flowChart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6300192" y="1268760"/>
            <a:ext cx="2304256" cy="2736304"/>
          </a:xfrm>
          <a:prstGeom prst="down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endParaRPr lang="de-DE" dirty="0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4836976" y="6285584"/>
            <a:ext cx="1838523" cy="251225"/>
          </a:xfrm>
        </p:spPr>
        <p:txBody>
          <a:bodyPr/>
          <a:lstStyle/>
          <a:p>
            <a:fld id="{21D5BA03-A3A9-44B0-88FB-79104A36B668}" type="slidenum">
              <a:rPr lang="de-DE" smtClean="0"/>
              <a:t>27</a:t>
            </a:fld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080980" y="6228696"/>
            <a:ext cx="0" cy="2387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4414987" y="6210778"/>
            <a:ext cx="9232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2418658" y="3097872"/>
            <a:ext cx="3077391" cy="695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411760" y="308120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a </a:t>
            </a:r>
            <a:r>
              <a:rPr lang="de-DE" dirty="0" err="1" smtClean="0"/>
              <a:t>rotation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possible</a:t>
            </a:r>
            <a:endParaRPr lang="de-DE" dirty="0" smtClean="0"/>
          </a:p>
          <a:p>
            <a:endParaRPr lang="de-DE" dirty="0"/>
          </a:p>
        </p:txBody>
      </p:sp>
      <p:cxnSp>
        <p:nvCxnSpPr>
          <p:cNvPr id="23" name="Gerade Verbindung mit Pfeil 22"/>
          <p:cNvCxnSpPr>
            <a:endCxn id="19" idx="1"/>
          </p:cNvCxnSpPr>
          <p:nvPr/>
        </p:nvCxnSpPr>
        <p:spPr>
          <a:xfrm>
            <a:off x="3995936" y="3793408"/>
            <a:ext cx="649881" cy="3553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902347" y="5183703"/>
            <a:ext cx="0" cy="23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1619673" y="5175112"/>
            <a:ext cx="60877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221710" y="5159034"/>
            <a:ext cx="54928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41860" y="5201721"/>
            <a:ext cx="8722628" cy="1251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41860" y="5201721"/>
            <a:ext cx="8722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Ideal </a:t>
            </a:r>
            <a:r>
              <a:rPr lang="de-DE" dirty="0" err="1"/>
              <a:t>conditions</a:t>
            </a:r>
            <a:r>
              <a:rPr lang="de-DE" dirty="0"/>
              <a:t>: Pin </a:t>
            </a:r>
            <a:r>
              <a:rPr lang="de-DE" dirty="0" err="1"/>
              <a:t>holes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preferred</a:t>
            </a:r>
            <a:r>
              <a:rPr lang="de-DE" dirty="0"/>
              <a:t> </a:t>
            </a:r>
            <a:r>
              <a:rPr lang="de-DE" dirty="0" err="1" smtClean="0"/>
              <a:t>directions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Newer</a:t>
            </a:r>
            <a:r>
              <a:rPr lang="de-DE" dirty="0" smtClean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soldering</a:t>
            </a:r>
            <a:r>
              <a:rPr lang="de-DE" dirty="0"/>
              <a:t> </a:t>
            </a:r>
            <a:r>
              <a:rPr lang="de-DE" dirty="0" err="1"/>
              <a:t>machines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handle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smtClean="0"/>
              <a:t>design </a:t>
            </a:r>
            <a:r>
              <a:rPr lang="de-DE" dirty="0" err="1" smtClean="0"/>
              <a:t>changes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/>
              <a:t>mask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 smtClean="0"/>
              <a:t>rotated</a:t>
            </a:r>
            <a:r>
              <a:rPr lang="de-DE" dirty="0"/>
              <a:t> </a:t>
            </a:r>
            <a:r>
              <a:rPr lang="de-DE" dirty="0" smtClean="0">
                <a:sym typeface="Symbol"/>
              </a:rPr>
              <a:t></a:t>
            </a:r>
            <a:r>
              <a:rPr lang="de-DE" dirty="0" smtClean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transportation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/>
              <a:t>bigger</a:t>
            </a:r>
            <a:r>
              <a:rPr lang="de-DE" dirty="0"/>
              <a:t> (just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soldering</a:t>
            </a:r>
            <a:r>
              <a:rPr lang="de-DE" dirty="0"/>
              <a:t> </a:t>
            </a:r>
            <a:r>
              <a:rPr lang="de-DE" dirty="0" err="1"/>
              <a:t>machines</a:t>
            </a:r>
            <a:r>
              <a:rPr lang="de-DE" dirty="0"/>
              <a:t>)</a:t>
            </a:r>
            <a:endParaRPr lang="de-DE" sz="1500" baseline="80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3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Additional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soldering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(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ave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HBU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Create a </a:t>
            </a:r>
            <a:r>
              <a:rPr lang="de-DE" dirty="0" err="1" smtClean="0">
                <a:sym typeface="Symbol"/>
              </a:rPr>
              <a:t>soldering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mask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soldering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tests</a:t>
            </a: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28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SMD </a:t>
            </a:r>
            <a:r>
              <a:rPr lang="de-DE" dirty="0" err="1" smtClean="0"/>
              <a:t>SiPMs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SMD </a:t>
            </a:r>
            <a:r>
              <a:rPr lang="de-DE" dirty="0" err="1" smtClean="0"/>
              <a:t>SiPMs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assembling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easier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won‘t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THT </a:t>
            </a:r>
            <a:r>
              <a:rPr lang="de-DE" dirty="0" err="1" smtClean="0"/>
              <a:t>optimization</a:t>
            </a:r>
            <a:endParaRPr lang="de-DE" dirty="0" smtClean="0"/>
          </a:p>
          <a:p>
            <a:pPr lvl="1"/>
            <a:r>
              <a:rPr lang="de-DE" dirty="0" smtClean="0"/>
              <a:t>More s.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Yong Liu</a:t>
            </a:r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29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5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an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AHCAL (final design)</a:t>
            </a:r>
          </a:p>
          <a:p>
            <a:pPr lvl="1"/>
            <a:r>
              <a:rPr lang="de-DE" dirty="0" err="1" smtClean="0"/>
              <a:t>About</a:t>
            </a:r>
            <a:r>
              <a:rPr lang="de-DE" dirty="0" smtClean="0"/>
              <a:t> 8.000.000 </a:t>
            </a:r>
            <a:r>
              <a:rPr lang="de-DE" dirty="0" err="1" smtClean="0"/>
              <a:t>tiles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on HBU </a:t>
            </a:r>
            <a:r>
              <a:rPr lang="de-DE" dirty="0" err="1" smtClean="0"/>
              <a:t>boards</a:t>
            </a:r>
            <a:endParaRPr lang="de-DE" dirty="0" smtClean="0"/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an </a:t>
            </a:r>
            <a:r>
              <a:rPr lang="de-DE" dirty="0" err="1" smtClean="0"/>
              <a:t>effort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10 s per </a:t>
            </a:r>
            <a:r>
              <a:rPr lang="de-DE" dirty="0" err="1" smtClean="0"/>
              <a:t>tile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~ 8 </a:t>
            </a:r>
            <a:r>
              <a:rPr lang="de-DE" dirty="0" err="1" smtClean="0">
                <a:sym typeface="Symbol"/>
              </a:rPr>
              <a:t>years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necessary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assembling</a:t>
            </a:r>
            <a:endParaRPr lang="de-DE" dirty="0">
              <a:sym typeface="Symbol"/>
            </a:endParaRPr>
          </a:p>
          <a:p>
            <a:pPr lvl="2">
              <a:buFont typeface="Symbol"/>
              <a:buChar char="®"/>
            </a:pP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We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need</a:t>
            </a:r>
            <a:r>
              <a:rPr lang="de-DE" sz="2800" dirty="0" smtClean="0">
                <a:sym typeface="Symbol"/>
              </a:rPr>
              <a:t> an </a:t>
            </a:r>
            <a:r>
              <a:rPr lang="de-DE" sz="2800" dirty="0" err="1" smtClean="0">
                <a:sym typeface="Symbol"/>
              </a:rPr>
              <a:t>automatic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placement</a:t>
            </a:r>
            <a:endParaRPr lang="de-DE" sz="2800" dirty="0">
              <a:sym typeface="Symbol"/>
            </a:endParaRPr>
          </a:p>
          <a:p>
            <a:pPr lvl="2">
              <a:buFont typeface="Symbol"/>
              <a:buChar char="®"/>
            </a:pP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With</a:t>
            </a:r>
            <a:r>
              <a:rPr lang="de-DE" sz="2800" dirty="0" smtClean="0">
                <a:sym typeface="Symbol"/>
              </a:rPr>
              <a:t> 1 </a:t>
            </a:r>
            <a:r>
              <a:rPr lang="de-DE" sz="2800" dirty="0" err="1" smtClean="0">
                <a:sym typeface="Symbol"/>
              </a:rPr>
              <a:t>second</a:t>
            </a:r>
            <a:r>
              <a:rPr lang="de-DE" sz="2800" dirty="0" smtClean="0">
                <a:sym typeface="Symbol"/>
              </a:rPr>
              <a:t> per </a:t>
            </a:r>
            <a:r>
              <a:rPr lang="de-DE" sz="2800" dirty="0" err="1" smtClean="0">
                <a:sym typeface="Symbol"/>
              </a:rPr>
              <a:t>placement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we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need</a:t>
            </a:r>
            <a:r>
              <a:rPr lang="de-DE" sz="2800" dirty="0" smtClean="0">
                <a:sym typeface="Symbol"/>
              </a:rPr>
              <a:t> 1 </a:t>
            </a:r>
            <a:r>
              <a:rPr lang="de-DE" sz="2800" dirty="0" err="1" smtClean="0">
                <a:sym typeface="Symbol"/>
              </a:rPr>
              <a:t>year</a:t>
            </a:r>
            <a:endParaRPr lang="de-DE" sz="2800" dirty="0" smtClean="0">
              <a:sym typeface="Symbo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3</a:t>
            </a:fld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9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>
              <a:sym typeface="Symbol"/>
            </a:endParaRPr>
          </a:p>
          <a:p>
            <a:r>
              <a:rPr lang="de-DE" dirty="0" err="1" smtClean="0">
                <a:sym typeface="Symbol"/>
              </a:rPr>
              <a:t>Functionality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tests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err="1" smtClean="0">
                <a:sym typeface="Symbol"/>
              </a:rPr>
              <a:t>Fully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assembled</a:t>
            </a:r>
            <a:r>
              <a:rPr lang="de-DE" dirty="0" smtClean="0">
                <a:sym typeface="Symbol"/>
              </a:rPr>
              <a:t> HBU </a:t>
            </a:r>
            <a:r>
              <a:rPr lang="de-DE" dirty="0" err="1" smtClean="0">
                <a:sym typeface="Symbol"/>
              </a:rPr>
              <a:t>test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set-up</a:t>
            </a:r>
            <a:r>
              <a:rPr lang="de-DE" dirty="0" smtClean="0">
                <a:sym typeface="Symbol"/>
              </a:rPr>
              <a:t> (</a:t>
            </a:r>
            <a:r>
              <a:rPr lang="de-DE" dirty="0" err="1" smtClean="0">
                <a:sym typeface="Symbol"/>
              </a:rPr>
              <a:t>with</a:t>
            </a:r>
            <a:r>
              <a:rPr lang="de-DE" dirty="0" smtClean="0">
                <a:sym typeface="Symbol"/>
              </a:rPr>
              <a:t> LEDs on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Board)</a:t>
            </a:r>
          </a:p>
          <a:p>
            <a:pPr lvl="1"/>
            <a:r>
              <a:rPr lang="de-DE" dirty="0" err="1" smtClean="0">
                <a:sym typeface="Symbol"/>
              </a:rPr>
              <a:t>Currently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setting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up</a:t>
            </a:r>
            <a:r>
              <a:rPr lang="de-DE" dirty="0" smtClean="0">
                <a:sym typeface="Symbol"/>
              </a:rPr>
              <a:t> AHCAL DAQ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fast </a:t>
            </a:r>
            <a:r>
              <a:rPr lang="de-DE" dirty="0" err="1" smtClean="0">
                <a:sym typeface="Symbol"/>
              </a:rPr>
              <a:t>testing</a:t>
            </a:r>
            <a:endParaRPr lang="de-DE" dirty="0" smtClean="0"/>
          </a:p>
          <a:p>
            <a:pPr marL="1314450" lvl="2" indent="-514350"/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30</a:t>
            </a:fld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99642" y="1741180"/>
            <a:ext cx="2376264" cy="828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311860" y="1741179"/>
            <a:ext cx="2376264" cy="82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956226" y="1741180"/>
            <a:ext cx="2448272" cy="828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849152" y="1985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Screen </a:t>
            </a:r>
            <a:r>
              <a:rPr lang="de-DE" dirty="0" err="1" smtClean="0"/>
              <a:t>printer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689902" y="18320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/>
              <a:t>-</a:t>
            </a:r>
            <a:r>
              <a:rPr lang="de-DE" dirty="0" smtClean="0"/>
              <a:t>place </a:t>
            </a:r>
            <a:r>
              <a:rPr lang="de-DE" dirty="0" err="1"/>
              <a:t>m</a:t>
            </a:r>
            <a:r>
              <a:rPr lang="de-DE" dirty="0" err="1" smtClean="0"/>
              <a:t>achine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444208" y="1847440"/>
            <a:ext cx="174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Wave </a:t>
            </a:r>
            <a:r>
              <a:rPr lang="de-DE" dirty="0" err="1" smtClean="0"/>
              <a:t>soldering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5" name="Pfeil nach rechts 24"/>
          <p:cNvSpPr/>
          <p:nvPr/>
        </p:nvSpPr>
        <p:spPr>
          <a:xfrm>
            <a:off x="2915816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>
            <a:off x="5508104" y="2064342"/>
            <a:ext cx="648072" cy="21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5956226" y="2742064"/>
            <a:ext cx="2448272" cy="828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6444208" y="2848324"/>
            <a:ext cx="174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Functionality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/>
          </a:p>
        </p:txBody>
      </p:sp>
      <p:sp>
        <p:nvSpPr>
          <p:cNvPr id="6" name="Pfeil nach unten 5"/>
          <p:cNvSpPr/>
          <p:nvPr/>
        </p:nvSpPr>
        <p:spPr>
          <a:xfrm>
            <a:off x="7062405" y="2478390"/>
            <a:ext cx="226293" cy="42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1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fast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endParaRPr lang="de-DE" dirty="0"/>
          </a:p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numerous</a:t>
            </a:r>
            <a:r>
              <a:rPr lang="de-DE" dirty="0" smtClean="0"/>
              <a:t> design </a:t>
            </a:r>
            <a:r>
              <a:rPr lang="de-DE" dirty="0" err="1" smtClean="0"/>
              <a:t>modifications</a:t>
            </a:r>
            <a:endParaRPr lang="de-DE" dirty="0" smtClean="0"/>
          </a:p>
          <a:p>
            <a:r>
              <a:rPr lang="de-DE" dirty="0" smtClean="0"/>
              <a:t>Initial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sucessful</a:t>
            </a:r>
            <a:endParaRPr lang="de-DE" dirty="0" smtClean="0"/>
          </a:p>
          <a:p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in Mainz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demonstrating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large prototype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31</a:t>
            </a:fld>
            <a:endParaRPr lang="de-DE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4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6864" cy="3528392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1979712" cy="11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594764" y="380779"/>
            <a:ext cx="75608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 descr="U:\Diplomarbeit und Projekt CALICE\ETAP\CALICE\Presentation\Cambridge Sep. 2012\Bilder\calic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23580"/>
            <a:ext cx="2087988" cy="9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14" y="5661248"/>
            <a:ext cx="3041090" cy="11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6864" cy="3528392"/>
          </a:xfrm>
        </p:spPr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1979712" cy="11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594764" y="380779"/>
            <a:ext cx="75608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 descr="U:\Diplomarbeit und Projekt CALICE\ETAP\CALICE\Presentation\Cambridge Sep. 2012\Bilder\calic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23580"/>
            <a:ext cx="2087988" cy="9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14" y="5661248"/>
            <a:ext cx="3041090" cy="11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Reference </a:t>
            </a:r>
            <a:r>
              <a:rPr lang="de-DE" dirty="0" err="1" smtClean="0"/>
              <a:t>labels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Finetuning</a:t>
            </a:r>
            <a:r>
              <a:rPr lang="de-DE" dirty="0" smtClean="0"/>
              <a:t> </a:t>
            </a:r>
            <a:r>
              <a:rPr lang="de-DE" dirty="0" err="1" smtClean="0"/>
              <a:t>advice</a:t>
            </a:r>
            <a:r>
              <a:rPr lang="de-DE" dirty="0" smtClean="0"/>
              <a:t>: More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perforated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(</a:t>
            </a:r>
            <a:r>
              <a:rPr lang="de-DE" dirty="0" err="1" smtClean="0"/>
              <a:t>Mydata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r>
              <a:rPr lang="de-DE" dirty="0" smtClean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recognized</a:t>
            </a:r>
            <a:r>
              <a:rPr lang="de-DE" dirty="0" smtClean="0"/>
              <a:t> after </a:t>
            </a:r>
            <a:r>
              <a:rPr lang="de-DE" dirty="0" err="1" smtClean="0"/>
              <a:t>assembling</a:t>
            </a:r>
            <a:endParaRPr lang="de-DE" dirty="0"/>
          </a:p>
          <a:p>
            <a:pPr lvl="1"/>
            <a:r>
              <a:rPr lang="de-DE" dirty="0" smtClean="0"/>
              <a:t>Reference </a:t>
            </a:r>
            <a:r>
              <a:rPr lang="de-DE" dirty="0" err="1" smtClean="0"/>
              <a:t>labels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34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7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Tiles</a:t>
            </a:r>
            <a:r>
              <a:rPr lang="de-DE" dirty="0" smtClean="0"/>
              <a:t>/</a:t>
            </a:r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35</a:t>
            </a:fld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1600200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/>
              <a:t>Mounting</a:t>
            </a:r>
            <a:r>
              <a:rPr lang="de-DE" sz="3000" dirty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Hamburg </a:t>
            </a:r>
            <a:r>
              <a:rPr lang="de-DE" sz="3000" dirty="0" err="1" smtClean="0"/>
              <a:t>tile</a:t>
            </a:r>
            <a:r>
              <a:rPr lang="de-DE" sz="3000" dirty="0" smtClean="0"/>
              <a:t> </a:t>
            </a:r>
            <a:r>
              <a:rPr lang="de-DE" sz="3000" dirty="0"/>
              <a:t>on HBU </a:t>
            </a:r>
            <a:r>
              <a:rPr lang="de-DE" sz="3000" dirty="0" err="1" smtClean="0"/>
              <a:t>board</a:t>
            </a:r>
            <a:r>
              <a:rPr lang="de-DE" sz="3000" dirty="0" smtClean="0"/>
              <a:t>:</a:t>
            </a:r>
          </a:p>
          <a:p>
            <a:pPr lvl="1"/>
            <a:r>
              <a:rPr lang="de-DE" dirty="0" smtClean="0"/>
              <a:t>Black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 smtClean="0"/>
              <a:t>tile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optical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capture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with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cameras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easier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realize</a:t>
            </a:r>
            <a:r>
              <a:rPr lang="de-DE" dirty="0" smtClean="0"/>
              <a:t> </a:t>
            </a:r>
          </a:p>
          <a:p>
            <a:endParaRPr lang="de-DE" dirty="0" smtClean="0"/>
          </a:p>
        </p:txBody>
      </p:sp>
      <p:sp>
        <p:nvSpPr>
          <p:cNvPr id="10" name="Rechteck 9"/>
          <p:cNvSpPr/>
          <p:nvPr/>
        </p:nvSpPr>
        <p:spPr>
          <a:xfrm>
            <a:off x="4644006" y="1734451"/>
            <a:ext cx="4193455" cy="363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104446" y="3296829"/>
            <a:ext cx="3037826" cy="1130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401454" y="3451770"/>
            <a:ext cx="2304256" cy="21602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104446" y="3685397"/>
            <a:ext cx="3037828" cy="2160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644008" y="173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Hamburg </a:t>
            </a:r>
            <a:r>
              <a:rPr lang="de-DE" dirty="0"/>
              <a:t>d</a:t>
            </a:r>
            <a:r>
              <a:rPr lang="de-DE" dirty="0" smtClean="0"/>
              <a:t>esign: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403490" y="3451770"/>
            <a:ext cx="148530" cy="216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423696" y="3192320"/>
            <a:ext cx="0" cy="2722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7868531" y="3148360"/>
            <a:ext cx="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5988585" y="2713120"/>
            <a:ext cx="106073" cy="64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241588" y="2974299"/>
            <a:ext cx="159866" cy="266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5196924" y="3547557"/>
            <a:ext cx="274588" cy="560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6331024" y="3848818"/>
            <a:ext cx="429863" cy="74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789387" y="2343788"/>
            <a:ext cx="97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HBU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754758" y="2604967"/>
            <a:ext cx="116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 (</a:t>
            </a:r>
            <a:r>
              <a:rPr lang="de-DE" dirty="0" err="1" smtClean="0"/>
              <a:t>SiPM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703747" y="4120971"/>
            <a:ext cx="84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754758" y="4603164"/>
            <a:ext cx="277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Pb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Fe</a:t>
            </a:r>
            <a:r>
              <a:rPr lang="de-DE" dirty="0"/>
              <a:t> </a:t>
            </a:r>
            <a:r>
              <a:rPr lang="de-DE" dirty="0" err="1"/>
              <a:t>absorption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6849420" y="3982472"/>
            <a:ext cx="196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ile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394508" y="3406051"/>
            <a:ext cx="216024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/>
          <p:cNvCxnSpPr/>
          <p:nvPr/>
        </p:nvCxnSpPr>
        <p:spPr>
          <a:xfrm flipH="1" flipV="1">
            <a:off x="7134160" y="3547559"/>
            <a:ext cx="571550" cy="434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endCxn id="27" idx="0"/>
          </p:cNvCxnSpPr>
          <p:nvPr/>
        </p:nvCxnSpPr>
        <p:spPr>
          <a:xfrm flipH="1">
            <a:off x="6502520" y="2592471"/>
            <a:ext cx="660436" cy="81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918136" y="2188566"/>
            <a:ext cx="178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Gluepoint</a:t>
            </a:r>
            <a:endParaRPr lang="de-DE" dirty="0"/>
          </a:p>
        </p:txBody>
      </p:sp>
      <p:sp>
        <p:nvSpPr>
          <p:cNvPr id="33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3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3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Tiles</a:t>
            </a:r>
            <a:r>
              <a:rPr lang="de-DE" dirty="0" smtClean="0"/>
              <a:t>/</a:t>
            </a:r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36</a:t>
            </a:fld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1600200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Mounting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Hamburg </a:t>
            </a:r>
            <a:r>
              <a:rPr lang="de-DE" dirty="0" err="1" smtClean="0"/>
              <a:t>tile</a:t>
            </a:r>
            <a:r>
              <a:rPr lang="de-DE" dirty="0" smtClean="0"/>
              <a:t> </a:t>
            </a:r>
            <a:r>
              <a:rPr lang="de-DE" dirty="0"/>
              <a:t>on HBU </a:t>
            </a:r>
            <a:r>
              <a:rPr lang="de-DE" dirty="0" err="1"/>
              <a:t>board</a:t>
            </a:r>
            <a:r>
              <a:rPr lang="de-DE" dirty="0"/>
              <a:t>: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 smtClean="0"/>
              <a:t>till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(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suction</a:t>
            </a:r>
            <a:r>
              <a:rPr lang="de-DE" dirty="0" smtClean="0"/>
              <a:t> </a:t>
            </a:r>
            <a:r>
              <a:rPr lang="de-DE" dirty="0" err="1" smtClean="0"/>
              <a:t>cup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pick-</a:t>
            </a:r>
            <a:r>
              <a:rPr lang="de-DE" dirty="0" err="1" smtClean="0"/>
              <a:t>and</a:t>
            </a:r>
            <a:r>
              <a:rPr lang="de-DE" dirty="0"/>
              <a:t>-</a:t>
            </a:r>
            <a:r>
              <a:rPr lang="de-DE" dirty="0" smtClean="0"/>
              <a:t>place </a:t>
            </a:r>
            <a:r>
              <a:rPr lang="de-DE" dirty="0" err="1" smtClean="0"/>
              <a:t>machine</a:t>
            </a:r>
            <a:r>
              <a:rPr lang="de-DE" dirty="0" smtClean="0"/>
              <a:t>)</a:t>
            </a:r>
          </a:p>
        </p:txBody>
      </p:sp>
      <p:sp>
        <p:nvSpPr>
          <p:cNvPr id="31" name="Rechteck 30"/>
          <p:cNvSpPr/>
          <p:nvPr/>
        </p:nvSpPr>
        <p:spPr>
          <a:xfrm>
            <a:off x="4644006" y="1734451"/>
            <a:ext cx="4193455" cy="363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5104446" y="3296829"/>
            <a:ext cx="3037826" cy="1130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5401454" y="3451770"/>
            <a:ext cx="2304256" cy="21602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5104446" y="3685397"/>
            <a:ext cx="3037828" cy="2160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4644008" y="173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Hamburg </a:t>
            </a:r>
            <a:r>
              <a:rPr lang="de-DE" dirty="0"/>
              <a:t>d</a:t>
            </a:r>
            <a:r>
              <a:rPr lang="de-DE" dirty="0" smtClean="0"/>
              <a:t>esign:</a:t>
            </a:r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5403490" y="3451770"/>
            <a:ext cx="148530" cy="216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38"/>
          <p:cNvCxnSpPr/>
          <p:nvPr/>
        </p:nvCxnSpPr>
        <p:spPr>
          <a:xfrm flipV="1">
            <a:off x="5423696" y="3192320"/>
            <a:ext cx="0" cy="2722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7868531" y="3148360"/>
            <a:ext cx="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5988585" y="2713120"/>
            <a:ext cx="106073" cy="64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5241588" y="2974299"/>
            <a:ext cx="159866" cy="266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5196924" y="3547557"/>
            <a:ext cx="274588" cy="560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6331024" y="3848818"/>
            <a:ext cx="429863" cy="74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5789387" y="2343788"/>
            <a:ext cx="97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HBU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4754758" y="2604967"/>
            <a:ext cx="116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 (</a:t>
            </a:r>
            <a:r>
              <a:rPr lang="de-DE" dirty="0" err="1" smtClean="0"/>
              <a:t>SiPM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4703747" y="4120971"/>
            <a:ext cx="84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4754758" y="4603164"/>
            <a:ext cx="277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Pb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Fe</a:t>
            </a:r>
            <a:r>
              <a:rPr lang="de-DE" dirty="0"/>
              <a:t> </a:t>
            </a:r>
            <a:r>
              <a:rPr lang="de-DE" dirty="0" err="1"/>
              <a:t>absorption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6849420" y="3982472"/>
            <a:ext cx="196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ile</a:t>
            </a:r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6394508" y="3406051"/>
            <a:ext cx="216024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/>
          <p:cNvCxnSpPr/>
          <p:nvPr/>
        </p:nvCxnSpPr>
        <p:spPr>
          <a:xfrm flipH="1" flipV="1">
            <a:off x="7134160" y="3547559"/>
            <a:ext cx="571550" cy="434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endCxn id="50" idx="0"/>
          </p:cNvCxnSpPr>
          <p:nvPr/>
        </p:nvCxnSpPr>
        <p:spPr>
          <a:xfrm flipH="1">
            <a:off x="6502520" y="2592471"/>
            <a:ext cx="660436" cy="81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6918136" y="2188566"/>
            <a:ext cx="178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Gluepoint</a:t>
            </a:r>
            <a:endParaRPr lang="de-DE" dirty="0"/>
          </a:p>
        </p:txBody>
      </p:sp>
      <p:sp>
        <p:nvSpPr>
          <p:cNvPr id="33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3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SiPM</a:t>
            </a:r>
            <a:r>
              <a:rPr lang="de-DE" dirty="0" smtClean="0"/>
              <a:t> </a:t>
            </a:r>
            <a:r>
              <a:rPr lang="de-DE" dirty="0" err="1" smtClean="0"/>
              <a:t>pin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dirty="0"/>
              <a:t>Round </a:t>
            </a:r>
            <a:r>
              <a:rPr lang="de-DE" dirty="0" err="1"/>
              <a:t>pins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easy, </a:t>
            </a:r>
            <a:r>
              <a:rPr lang="de-DE" dirty="0" err="1"/>
              <a:t>rectangular</a:t>
            </a:r>
            <a:r>
              <a:rPr lang="de-DE" dirty="0"/>
              <a:t> </a:t>
            </a:r>
            <a:r>
              <a:rPr lang="de-DE" dirty="0" err="1"/>
              <a:t>pins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solder</a:t>
            </a:r>
            <a:r>
              <a:rPr lang="de-DE" dirty="0"/>
              <a:t> ( </a:t>
            </a:r>
            <a:r>
              <a:rPr lang="de-DE" dirty="0" err="1"/>
              <a:t>distances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hole </a:t>
            </a:r>
            <a:r>
              <a:rPr lang="de-DE" dirty="0" err="1"/>
              <a:t>aren‘t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)</a:t>
            </a:r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37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7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DESY: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HBU </a:t>
            </a:r>
            <a:r>
              <a:rPr lang="de-DE" dirty="0" err="1" smtClean="0"/>
              <a:t>boards</a:t>
            </a:r>
            <a:endParaRPr lang="de-DE" dirty="0" smtClean="0"/>
          </a:p>
          <a:p>
            <a:r>
              <a:rPr lang="de-DE" dirty="0" smtClean="0"/>
              <a:t>ITEP: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tiles</a:t>
            </a:r>
            <a:endParaRPr lang="de-DE" dirty="0"/>
          </a:p>
          <a:p>
            <a:r>
              <a:rPr lang="de-DE" sz="2800" dirty="0" smtClean="0">
                <a:sym typeface="Symbol"/>
              </a:rPr>
              <a:t>Heidelberg University: </a:t>
            </a:r>
            <a:r>
              <a:rPr lang="de-DE" sz="2800" dirty="0" err="1" smtClean="0">
                <a:sym typeface="Symbol"/>
              </a:rPr>
              <a:t>Characterisation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of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tiles</a:t>
            </a:r>
            <a:r>
              <a:rPr lang="de-DE" sz="2800" dirty="0" smtClean="0">
                <a:sym typeface="Symbol"/>
              </a:rPr>
              <a:t>/</a:t>
            </a:r>
            <a:r>
              <a:rPr lang="de-DE" sz="2800" dirty="0" err="1" smtClean="0">
                <a:sym typeface="Symbol"/>
              </a:rPr>
              <a:t>SiPM</a:t>
            </a:r>
            <a:endParaRPr lang="de-DE" sz="2800" dirty="0" smtClean="0">
              <a:sym typeface="Symbol"/>
            </a:endParaRPr>
          </a:p>
          <a:p>
            <a:r>
              <a:rPr lang="de-DE" sz="2800" dirty="0" smtClean="0">
                <a:sym typeface="Symbol"/>
              </a:rPr>
              <a:t>Wuppertal: LEDs</a:t>
            </a:r>
          </a:p>
          <a:p>
            <a:r>
              <a:rPr lang="de-DE" sz="2800" dirty="0" smtClean="0">
                <a:sym typeface="Symbol"/>
              </a:rPr>
              <a:t>Mainz University: Placement </a:t>
            </a:r>
            <a:r>
              <a:rPr lang="de-DE" sz="2800" dirty="0" err="1" smtClean="0">
                <a:sym typeface="Symbol"/>
              </a:rPr>
              <a:t>of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the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tiles</a:t>
            </a:r>
            <a:r>
              <a:rPr lang="de-DE" sz="2800" dirty="0" smtClean="0">
                <a:sym typeface="Symbol"/>
              </a:rPr>
              <a:t> on </a:t>
            </a:r>
            <a:r>
              <a:rPr lang="de-DE" sz="2800" dirty="0" err="1" smtClean="0">
                <a:sym typeface="Symbol"/>
              </a:rPr>
              <a:t>the</a:t>
            </a:r>
            <a:r>
              <a:rPr lang="de-DE" sz="2800" dirty="0" smtClean="0">
                <a:sym typeface="Symbol"/>
              </a:rPr>
              <a:t> HBU </a:t>
            </a:r>
            <a:r>
              <a:rPr lang="de-DE" sz="2800" dirty="0" err="1" smtClean="0">
                <a:sym typeface="Symbol"/>
              </a:rPr>
              <a:t>board</a:t>
            </a:r>
            <a:r>
              <a:rPr lang="de-DE" sz="2800" dirty="0" smtClean="0">
                <a:sym typeface="Symbol"/>
              </a:rPr>
              <a:t>, </a:t>
            </a:r>
            <a:r>
              <a:rPr lang="de-DE" sz="2800" dirty="0" err="1" smtClean="0">
                <a:sym typeface="Symbol"/>
              </a:rPr>
              <a:t>functionality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tests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of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the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assembled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800" dirty="0" err="1" smtClean="0">
                <a:sym typeface="Symbol"/>
              </a:rPr>
              <a:t>boards</a:t>
            </a:r>
            <a:endParaRPr lang="de-DE" sz="2800" dirty="0" smtClean="0">
              <a:sym typeface="Symbo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4</a:t>
            </a:fld>
            <a:endParaRPr lang="de-DE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5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placement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 smtClean="0"/>
              <a:t>-place </a:t>
            </a:r>
            <a:r>
              <a:rPr lang="de-DE" dirty="0" err="1" smtClean="0"/>
              <a:t>machine</a:t>
            </a:r>
            <a:endParaRPr lang="de-DE" dirty="0"/>
          </a:p>
          <a:p>
            <a:pPr lvl="2"/>
            <a:r>
              <a:rPr lang="de-DE" dirty="0" err="1" smtClean="0"/>
              <a:t>Camera</a:t>
            </a:r>
            <a:r>
              <a:rPr lang="de-DE" dirty="0" smtClean="0"/>
              <a:t> </a:t>
            </a:r>
            <a:r>
              <a:rPr lang="de-DE" dirty="0" err="1" smtClean="0"/>
              <a:t>detects</a:t>
            </a:r>
            <a:r>
              <a:rPr lang="de-DE" dirty="0" smtClean="0"/>
              <a:t> </a:t>
            </a:r>
            <a:r>
              <a:rPr lang="de-DE" dirty="0" err="1" smtClean="0"/>
              <a:t>tiles</a:t>
            </a:r>
            <a:r>
              <a:rPr lang="de-DE" dirty="0" smtClean="0"/>
              <a:t>/</a:t>
            </a:r>
            <a:r>
              <a:rPr lang="de-DE" dirty="0" err="1" smtClean="0"/>
              <a:t>SiPMs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suction</a:t>
            </a:r>
            <a:r>
              <a:rPr lang="de-DE" dirty="0" smtClean="0"/>
              <a:t> </a:t>
            </a:r>
            <a:r>
              <a:rPr lang="de-DE" dirty="0" err="1" smtClean="0"/>
              <a:t>cup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HBU (</a:t>
            </a:r>
            <a:r>
              <a:rPr lang="de-DE" dirty="0" err="1" smtClean="0"/>
              <a:t>SiPM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pin</a:t>
            </a:r>
            <a:r>
              <a:rPr lang="de-DE" dirty="0"/>
              <a:t> </a:t>
            </a:r>
            <a:r>
              <a:rPr lang="de-DE" dirty="0" err="1" smtClean="0"/>
              <a:t>holes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Vision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detects</a:t>
            </a:r>
            <a:r>
              <a:rPr lang="de-DE" dirty="0"/>
              <a:t> </a:t>
            </a:r>
            <a:r>
              <a:rPr lang="de-DE" dirty="0" err="1" smtClean="0"/>
              <a:t>tiles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SiPM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assurance</a:t>
            </a:r>
            <a:endParaRPr lang="de-DE" dirty="0" smtClean="0"/>
          </a:p>
          <a:p>
            <a:pPr lvl="2"/>
            <a:r>
              <a:rPr lang="de-DE" dirty="0" smtClean="0"/>
              <a:t>Problem: </a:t>
            </a:r>
            <a:r>
              <a:rPr lang="de-DE" dirty="0" err="1" smtClean="0"/>
              <a:t>Reflective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tiles</a:t>
            </a:r>
            <a:endParaRPr lang="de-DE" dirty="0" smtClean="0"/>
          </a:p>
          <a:p>
            <a:pPr marL="1771650" lvl="3" indent="-514350"/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 smtClean="0"/>
              <a:t>-place </a:t>
            </a:r>
            <a:r>
              <a:rPr lang="de-DE" dirty="0" err="1"/>
              <a:t>maschines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Vision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marL="1257300" lvl="3" indent="0">
              <a:buNone/>
            </a:pPr>
            <a:r>
              <a:rPr lang="de-DE" dirty="0" smtClean="0"/>
              <a:t>	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light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endParaRPr lang="de-DE" dirty="0"/>
          </a:p>
          <a:p>
            <a:pPr marL="1314450" lvl="2" indent="-514350"/>
            <a:endParaRPr lang="de-DE" dirty="0"/>
          </a:p>
          <a:p>
            <a:pPr marL="1314450" lvl="2" indent="-514350"/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5</a:t>
            </a:fld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311860" y="1741179"/>
            <a:ext cx="2376264" cy="82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3689902" y="1832059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Pick-</a:t>
            </a:r>
            <a:r>
              <a:rPr lang="de-DE" dirty="0" err="1" smtClean="0"/>
              <a:t>and</a:t>
            </a:r>
            <a:r>
              <a:rPr lang="de-DE" dirty="0"/>
              <a:t>-</a:t>
            </a:r>
            <a:r>
              <a:rPr lang="de-DE" dirty="0" smtClean="0"/>
              <a:t>place </a:t>
            </a:r>
            <a:r>
              <a:rPr lang="de-DE" dirty="0" err="1"/>
              <a:t>m</a:t>
            </a:r>
            <a:r>
              <a:rPr lang="de-DE" dirty="0" err="1" smtClean="0"/>
              <a:t>achine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4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Camera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dummy</a:t>
            </a:r>
            <a:r>
              <a:rPr lang="de-DE" dirty="0" smtClean="0"/>
              <a:t> </a:t>
            </a:r>
            <a:r>
              <a:rPr lang="de-DE" dirty="0" err="1" smtClean="0"/>
              <a:t>tiles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cameratests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manufactors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3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confirmed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vision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handle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tiles</a:t>
            </a:r>
            <a:endParaRPr lang="de-DE" dirty="0" smtClean="0"/>
          </a:p>
          <a:p>
            <a:endParaRPr lang="de-DE" sz="1500" baseline="80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6</a:t>
            </a:fld>
            <a:endParaRPr lang="de-DE"/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pic>
        <p:nvPicPr>
          <p:cNvPr id="16" name="Picture 4" descr="E:\User\Phi\Tiles\Dummies\Bilder\Dummi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3346"/>
            <a:ext cx="3567822" cy="25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7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Current</a:t>
            </a:r>
            <a:r>
              <a:rPr lang="de-DE" dirty="0" smtClean="0"/>
              <a:t> design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89687"/>
          </a:xfrm>
        </p:spPr>
        <p:txBody>
          <a:bodyPr>
            <a:normAutofit lnSpcReduction="10000"/>
          </a:bodyPr>
          <a:lstStyle/>
          <a:p>
            <a:r>
              <a:rPr lang="de-DE" sz="3000" dirty="0" err="1" smtClean="0"/>
              <a:t>Mounting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tile</a:t>
            </a:r>
            <a:r>
              <a:rPr lang="de-DE" sz="3000" dirty="0" smtClean="0"/>
              <a:t> on HBU </a:t>
            </a:r>
            <a:r>
              <a:rPr lang="de-DE" sz="3000" dirty="0" err="1" smtClean="0"/>
              <a:t>board</a:t>
            </a:r>
            <a:r>
              <a:rPr lang="de-DE" sz="3000" dirty="0" smtClean="0"/>
              <a:t>:</a:t>
            </a:r>
          </a:p>
          <a:p>
            <a:pPr lvl="1"/>
            <a:r>
              <a:rPr lang="de-DE" dirty="0" err="1" smtClean="0"/>
              <a:t>Tiles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pushed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pin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endParaRPr lang="de-DE" dirty="0" smtClean="0"/>
          </a:p>
          <a:p>
            <a:pPr lvl="1"/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tolerances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fit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4 </a:t>
            </a:r>
            <a:r>
              <a:rPr lang="de-DE" dirty="0" err="1" smtClean="0"/>
              <a:t>pins</a:t>
            </a:r>
            <a:r>
              <a:rPr lang="de-DE" dirty="0" smtClean="0"/>
              <a:t> (2 </a:t>
            </a:r>
            <a:r>
              <a:rPr lang="de-DE" dirty="0" err="1" smtClean="0"/>
              <a:t>SiPM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, 2 </a:t>
            </a:r>
            <a:r>
              <a:rPr lang="de-DE" dirty="0" err="1" smtClean="0"/>
              <a:t>allignment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), </a:t>
            </a:r>
            <a:r>
              <a:rPr lang="de-DE" dirty="0" err="1" smtClean="0"/>
              <a:t>tolerances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quite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7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44006" y="1734451"/>
            <a:ext cx="4193455" cy="363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104446" y="3296829"/>
            <a:ext cx="3037826" cy="1130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104446" y="3409883"/>
            <a:ext cx="3037828" cy="457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401454" y="3451770"/>
            <a:ext cx="230425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104357" y="3669287"/>
            <a:ext cx="3037827" cy="470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4446" y="3716317"/>
            <a:ext cx="3037828" cy="2160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644008" y="173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Original </a:t>
            </a:r>
            <a:r>
              <a:rPr lang="de-DE" dirty="0"/>
              <a:t>d</a:t>
            </a:r>
            <a:r>
              <a:rPr lang="de-DE" dirty="0" smtClean="0"/>
              <a:t>esign: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094658" y="3296828"/>
            <a:ext cx="216024" cy="154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918136" y="3287090"/>
            <a:ext cx="216024" cy="165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401454" y="3452471"/>
            <a:ext cx="148530" cy="216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5423696" y="3192320"/>
            <a:ext cx="0" cy="2722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7054943" y="2592471"/>
            <a:ext cx="108012" cy="658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918136" y="2188566"/>
            <a:ext cx="178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endParaRPr lang="de-DE" dirty="0"/>
          </a:p>
        </p:txBody>
      </p:sp>
      <p:cxnSp>
        <p:nvCxnSpPr>
          <p:cNvPr id="22" name="Gerade Verbindung mit Pfeil 21"/>
          <p:cNvCxnSpPr>
            <a:endCxn id="11" idx="3"/>
          </p:cNvCxnSpPr>
          <p:nvPr/>
        </p:nvCxnSpPr>
        <p:spPr>
          <a:xfrm flipH="1" flipV="1">
            <a:off x="8142274" y="3432743"/>
            <a:ext cx="281286" cy="997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8161408" y="3686914"/>
            <a:ext cx="262152" cy="743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386100" y="44903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endParaRPr lang="de-DE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6202670" y="2592471"/>
            <a:ext cx="715466" cy="658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7868531" y="3148360"/>
            <a:ext cx="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5988585" y="2713120"/>
            <a:ext cx="106073" cy="64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241588" y="2974299"/>
            <a:ext cx="159866" cy="266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5196924" y="3547557"/>
            <a:ext cx="274588" cy="560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6331024" y="3848818"/>
            <a:ext cx="429863" cy="74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789387" y="2343788"/>
            <a:ext cx="97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HBU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754758" y="2604967"/>
            <a:ext cx="116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 (</a:t>
            </a:r>
            <a:r>
              <a:rPr lang="de-DE" dirty="0" err="1" smtClean="0"/>
              <a:t>SiPM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703747" y="4120971"/>
            <a:ext cx="84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509247" y="4606288"/>
            <a:ext cx="277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bsorption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3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1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Modified</a:t>
            </a:r>
            <a:r>
              <a:rPr lang="de-DE" dirty="0" smtClean="0"/>
              <a:t> design: Option 1 – Not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 smtClean="0"/>
              <a:t>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09120"/>
          </a:xfrm>
        </p:spPr>
        <p:txBody>
          <a:bodyPr>
            <a:normAutofit lnSpcReduction="10000"/>
          </a:bodyPr>
          <a:lstStyle/>
          <a:p>
            <a:r>
              <a:rPr lang="de-DE" sz="3000" dirty="0" err="1" smtClean="0"/>
              <a:t>Mounting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modified</a:t>
            </a:r>
            <a:r>
              <a:rPr lang="de-DE" sz="3000" dirty="0" smtClean="0"/>
              <a:t> </a:t>
            </a:r>
            <a:r>
              <a:rPr lang="de-DE" sz="3000" dirty="0" err="1" smtClean="0"/>
              <a:t>tile</a:t>
            </a:r>
            <a:r>
              <a:rPr lang="de-DE" sz="3000" dirty="0" smtClean="0"/>
              <a:t> on HBU </a:t>
            </a:r>
            <a:r>
              <a:rPr lang="de-DE" sz="3000" dirty="0" err="1" smtClean="0"/>
              <a:t>board</a:t>
            </a:r>
            <a:r>
              <a:rPr lang="de-DE" sz="3000" dirty="0" smtClean="0"/>
              <a:t>:</a:t>
            </a:r>
          </a:p>
          <a:p>
            <a:pPr lvl="1"/>
            <a:r>
              <a:rPr lang="de-DE" dirty="0" smtClean="0"/>
              <a:t>Plane </a:t>
            </a:r>
            <a:r>
              <a:rPr lang="de-DE" dirty="0" err="1" smtClean="0"/>
              <a:t>tiles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endParaRPr lang="de-DE" dirty="0" smtClean="0"/>
          </a:p>
          <a:p>
            <a:pPr lvl="1"/>
            <a:r>
              <a:rPr lang="de-DE" dirty="0" err="1" smtClean="0"/>
              <a:t>Requires</a:t>
            </a:r>
            <a:r>
              <a:rPr lang="de-DE" dirty="0" smtClean="0"/>
              <a:t>: Fixation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tile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/>
              <a:t>gluepoint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 smtClean="0"/>
              <a:t>tile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endParaRPr lang="de-DE" dirty="0" smtClean="0"/>
          </a:p>
          <a:p>
            <a:pPr lvl="1"/>
            <a:r>
              <a:rPr lang="de-DE" dirty="0" smtClean="0"/>
              <a:t>Just 2 </a:t>
            </a:r>
            <a:r>
              <a:rPr lang="de-DE" dirty="0" err="1" smtClean="0"/>
              <a:t>pins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SiPM</a:t>
            </a:r>
            <a:r>
              <a:rPr lang="de-DE" dirty="0" smtClean="0"/>
              <a:t>)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tolerances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less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demanding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8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44006" y="1734451"/>
            <a:ext cx="4193455" cy="363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104446" y="3296829"/>
            <a:ext cx="3037826" cy="1130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104446" y="3409883"/>
            <a:ext cx="3037828" cy="457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401454" y="3451770"/>
            <a:ext cx="230425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104357" y="3669287"/>
            <a:ext cx="3037827" cy="470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4446" y="3716317"/>
            <a:ext cx="3037828" cy="2160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644008" y="173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Original </a:t>
            </a:r>
            <a:r>
              <a:rPr lang="de-DE" dirty="0"/>
              <a:t>d</a:t>
            </a:r>
            <a:r>
              <a:rPr lang="de-DE" dirty="0" smtClean="0"/>
              <a:t>esign: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5401454" y="3452471"/>
            <a:ext cx="148530" cy="216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5423696" y="3192320"/>
            <a:ext cx="0" cy="2722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endCxn id="11" idx="3"/>
          </p:cNvCxnSpPr>
          <p:nvPr/>
        </p:nvCxnSpPr>
        <p:spPr>
          <a:xfrm flipH="1" flipV="1">
            <a:off x="8142274" y="3432743"/>
            <a:ext cx="281286" cy="997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8161408" y="3686914"/>
            <a:ext cx="262152" cy="743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386100" y="44903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7868531" y="3148360"/>
            <a:ext cx="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5988585" y="2713120"/>
            <a:ext cx="106073" cy="64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241588" y="2974299"/>
            <a:ext cx="159866" cy="266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5196924" y="3547557"/>
            <a:ext cx="274588" cy="560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6331024" y="3848818"/>
            <a:ext cx="429863" cy="74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789387" y="2343788"/>
            <a:ext cx="97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HBU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754758" y="2604967"/>
            <a:ext cx="116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 (</a:t>
            </a:r>
            <a:r>
              <a:rPr lang="de-DE" dirty="0" err="1" smtClean="0"/>
              <a:t>SiPM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703747" y="4120971"/>
            <a:ext cx="84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6394508" y="3406051"/>
            <a:ext cx="216024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/>
          <p:cNvCxnSpPr>
            <a:endCxn id="35" idx="0"/>
          </p:cNvCxnSpPr>
          <p:nvPr/>
        </p:nvCxnSpPr>
        <p:spPr>
          <a:xfrm flipH="1">
            <a:off x="6502520" y="2592471"/>
            <a:ext cx="660436" cy="81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918136" y="2188566"/>
            <a:ext cx="178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Gluepoint</a:t>
            </a:r>
            <a:endParaRPr lang="de-DE" dirty="0"/>
          </a:p>
        </p:txBody>
      </p:sp>
      <p:sp>
        <p:nvSpPr>
          <p:cNvPr id="38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5509247" y="4606288"/>
            <a:ext cx="277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bsorption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0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Modified</a:t>
            </a:r>
            <a:r>
              <a:rPr lang="de-DE" dirty="0"/>
              <a:t> design: Option </a:t>
            </a:r>
            <a:r>
              <a:rPr lang="de-DE" dirty="0" smtClean="0"/>
              <a:t>2 </a:t>
            </a:r>
            <a:r>
              <a:rPr lang="de-DE" dirty="0"/>
              <a:t>–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 smtClean="0"/>
              <a:t>tile</a:t>
            </a:r>
            <a:r>
              <a:rPr lang="de-DE" dirty="0" smtClean="0"/>
              <a:t> (Uni Hamburg)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449327"/>
            <a:ext cx="8208912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U:\Diplomarbeit und Projekt CALICE\ETAP\CALICE\Presentation\Cambridge Sep. 2012\Bilder\Mainz_JGU-Logo_far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1862361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BA03-A3A9-44B0-88FB-79104A36B668}" type="slidenum">
              <a:rPr lang="de-DE" smtClean="0"/>
              <a:t>9</a:t>
            </a:fld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1600200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/>
              <a:t>Mounting</a:t>
            </a:r>
            <a:r>
              <a:rPr lang="de-DE" sz="3000" dirty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modified</a:t>
            </a:r>
            <a:r>
              <a:rPr lang="de-DE" sz="3000" dirty="0" smtClean="0"/>
              <a:t> </a:t>
            </a:r>
            <a:r>
              <a:rPr lang="de-DE" sz="3000" dirty="0" err="1" smtClean="0"/>
              <a:t>wrapped</a:t>
            </a:r>
            <a:r>
              <a:rPr lang="de-DE" sz="3000" dirty="0" smtClean="0"/>
              <a:t> </a:t>
            </a:r>
            <a:r>
              <a:rPr lang="de-DE" sz="3000" dirty="0" err="1" smtClean="0"/>
              <a:t>tile</a:t>
            </a:r>
            <a:r>
              <a:rPr lang="de-DE" sz="3000" dirty="0" smtClean="0"/>
              <a:t> </a:t>
            </a:r>
            <a:r>
              <a:rPr lang="de-DE" sz="3000" dirty="0"/>
              <a:t>on HBU </a:t>
            </a:r>
            <a:r>
              <a:rPr lang="de-DE" sz="3000" dirty="0" err="1" smtClean="0"/>
              <a:t>board</a:t>
            </a:r>
            <a:r>
              <a:rPr lang="de-DE" sz="3000" dirty="0" smtClean="0"/>
              <a:t>:</a:t>
            </a:r>
          </a:p>
          <a:p>
            <a:pPr lvl="1"/>
            <a:r>
              <a:rPr lang="de-DE" dirty="0" err="1" smtClean="0"/>
              <a:t>Tile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flex</a:t>
            </a:r>
            <a:r>
              <a:rPr lang="de-DE" dirty="0" smtClean="0"/>
              <a:t> </a:t>
            </a:r>
            <a:r>
              <a:rPr lang="de-DE" dirty="0" err="1" smtClean="0"/>
              <a:t>pin</a:t>
            </a:r>
            <a:r>
              <a:rPr lang="de-DE" dirty="0" smtClean="0"/>
              <a:t> </a:t>
            </a:r>
            <a:r>
              <a:rPr lang="de-DE" dirty="0" err="1" smtClean="0"/>
              <a:t>connector</a:t>
            </a:r>
            <a:endParaRPr lang="de-DE" dirty="0" smtClean="0"/>
          </a:p>
          <a:p>
            <a:pPr lvl="1"/>
            <a:r>
              <a:rPr lang="de-DE" dirty="0"/>
              <a:t>Fixation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tile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gluepoint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smtClean="0"/>
              <a:t>HBU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reflector</a:t>
            </a:r>
            <a:r>
              <a:rPr lang="de-DE" dirty="0"/>
              <a:t> </a:t>
            </a:r>
            <a:r>
              <a:rPr lang="de-DE" dirty="0" err="1" smtClean="0"/>
              <a:t>foil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10" name="Rechteck 9"/>
          <p:cNvSpPr/>
          <p:nvPr/>
        </p:nvSpPr>
        <p:spPr>
          <a:xfrm>
            <a:off x="4644006" y="1734451"/>
            <a:ext cx="4193455" cy="363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104446" y="3296829"/>
            <a:ext cx="3037826" cy="1130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401454" y="3451770"/>
            <a:ext cx="2304256" cy="21602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104446" y="3685397"/>
            <a:ext cx="3037828" cy="2160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644008" y="173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Hamburg </a:t>
            </a:r>
            <a:r>
              <a:rPr lang="de-DE" dirty="0"/>
              <a:t>d</a:t>
            </a:r>
            <a:r>
              <a:rPr lang="de-DE" dirty="0" smtClean="0"/>
              <a:t>esign: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403490" y="3451770"/>
            <a:ext cx="148530" cy="216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423696" y="3192320"/>
            <a:ext cx="0" cy="2722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7868531" y="3148360"/>
            <a:ext cx="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5988585" y="2713120"/>
            <a:ext cx="106073" cy="64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241588" y="2974299"/>
            <a:ext cx="159866" cy="266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5196924" y="3547557"/>
            <a:ext cx="274588" cy="560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6331024" y="3848818"/>
            <a:ext cx="429863" cy="74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789387" y="2343788"/>
            <a:ext cx="97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HBU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754758" y="2604967"/>
            <a:ext cx="116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Pin (</a:t>
            </a:r>
            <a:r>
              <a:rPr lang="de-DE" dirty="0" err="1" smtClean="0"/>
              <a:t>SiPM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703747" y="4120971"/>
            <a:ext cx="84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SiPM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6849420" y="3982472"/>
            <a:ext cx="196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reflector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wrapped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ile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394508" y="3406051"/>
            <a:ext cx="216024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/>
          <p:cNvCxnSpPr/>
          <p:nvPr/>
        </p:nvCxnSpPr>
        <p:spPr>
          <a:xfrm flipH="1" flipV="1">
            <a:off x="7134160" y="3547559"/>
            <a:ext cx="571550" cy="434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endCxn id="27" idx="0"/>
          </p:cNvCxnSpPr>
          <p:nvPr/>
        </p:nvCxnSpPr>
        <p:spPr>
          <a:xfrm flipH="1">
            <a:off x="6502520" y="2592471"/>
            <a:ext cx="660436" cy="81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918136" y="2188566"/>
            <a:ext cx="178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Gluepoint</a:t>
            </a:r>
            <a:endParaRPr lang="de-DE" dirty="0"/>
          </a:p>
        </p:txBody>
      </p:sp>
      <p:sp>
        <p:nvSpPr>
          <p:cNvPr id="33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10.09.2013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5509247" y="4606288"/>
            <a:ext cx="277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bsorption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3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3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Bildschirmpräsentation (4:3)</PresentationFormat>
  <Paragraphs>420</Paragraphs>
  <Slides>37</Slides>
  <Notes>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Calibri</vt:lpstr>
      <vt:lpstr>Symbol</vt:lpstr>
      <vt:lpstr>Larissa</vt:lpstr>
      <vt:lpstr>Mass Assembly</vt:lpstr>
      <vt:lpstr>Wing LDA/CCC Status</vt:lpstr>
      <vt:lpstr>Need for an automatic production</vt:lpstr>
      <vt:lpstr>Mass production</vt:lpstr>
      <vt:lpstr>Automatic placement</vt:lpstr>
      <vt:lpstr>Camera tests</vt:lpstr>
      <vt:lpstr>Current design</vt:lpstr>
      <vt:lpstr>Modified design: Option 1 – Not wrapped tile</vt:lpstr>
      <vt:lpstr>Modified design: Option 2 – wrapped tile (Uni Hamburg)</vt:lpstr>
      <vt:lpstr>Automatic placement</vt:lpstr>
      <vt:lpstr>Measurement Set-up</vt:lpstr>
      <vt:lpstr>Measurement Set-up</vt:lpstr>
      <vt:lpstr>First measurement</vt:lpstr>
      <vt:lpstr>First results</vt:lpstr>
      <vt:lpstr>Result</vt:lpstr>
      <vt:lpstr>Automatic placement</vt:lpstr>
      <vt:lpstr>PowerPoint-Präsentation</vt:lpstr>
      <vt:lpstr>Automatic placement</vt:lpstr>
      <vt:lpstr>Wave soldering machine</vt:lpstr>
      <vt:lpstr>Automatic placement</vt:lpstr>
      <vt:lpstr>Soldering mask</vt:lpstr>
      <vt:lpstr>Automatic placement</vt:lpstr>
      <vt:lpstr>SiPM pin-, boreholediameter and shape</vt:lpstr>
      <vt:lpstr>SiPM pin-, boreholediameter and shape</vt:lpstr>
      <vt:lpstr>PowerPoint-Präsentation</vt:lpstr>
      <vt:lpstr>Bridge effect</vt:lpstr>
      <vt:lpstr>PowerPoint-Präsentation</vt:lpstr>
      <vt:lpstr>Additional tests for soldering</vt:lpstr>
      <vt:lpstr>SMD SiPMs</vt:lpstr>
      <vt:lpstr>Automatic placement</vt:lpstr>
      <vt:lpstr>Conclusion</vt:lpstr>
      <vt:lpstr>Thank you for your attention!</vt:lpstr>
      <vt:lpstr>Backup</vt:lpstr>
      <vt:lpstr>Reference labels</vt:lpstr>
      <vt:lpstr>Tiles/SiPM</vt:lpstr>
      <vt:lpstr>Tiles/SiPM</vt:lpstr>
      <vt:lpstr>SiPM pin shape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and Place Machine</dc:title>
  <dc:creator>Chau, Phi</dc:creator>
  <cp:lastModifiedBy>Schäfer, Dr. Ulrich</cp:lastModifiedBy>
  <cp:revision>426</cp:revision>
  <cp:lastPrinted>2013-06-20T12:26:32Z</cp:lastPrinted>
  <dcterms:created xsi:type="dcterms:W3CDTF">2013-03-11T12:09:39Z</dcterms:created>
  <dcterms:modified xsi:type="dcterms:W3CDTF">2013-09-10T11:00:07Z</dcterms:modified>
</cp:coreProperties>
</file>