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1" r:id="rId2"/>
    <p:sldId id="439" r:id="rId3"/>
    <p:sldId id="440" r:id="rId4"/>
    <p:sldId id="433" r:id="rId5"/>
    <p:sldId id="434" r:id="rId6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7B97E"/>
    <a:srgbClr val="D703DC"/>
    <a:srgbClr val="FF9900"/>
    <a:srgbClr val="0CB428"/>
    <a:srgbClr val="0AFC44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0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363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363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040"/>
            <a:ext cx="2946135" cy="49363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55" y="9379040"/>
            <a:ext cx="2946135" cy="49363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17.09.2013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Format noch korrigieren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9822-3815-4879-B127-07032C6DADC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6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CALICE / Silicon PM 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Detector and readout electronics development</a:t>
            </a:r>
          </a:p>
          <a:p>
            <a:r>
              <a:rPr lang="en-GB" dirty="0"/>
              <a:t>Development of a system for mass production of AHCAL “HBU” scintillator/PCB sandwich</a:t>
            </a:r>
          </a:p>
          <a:p>
            <a:pPr lvl="1"/>
            <a:r>
              <a:rPr lang="en-GB" dirty="0"/>
              <a:t> P. </a:t>
            </a:r>
            <a:r>
              <a:rPr lang="en-GB" dirty="0" err="1"/>
              <a:t>Chau</a:t>
            </a:r>
            <a:endParaRPr lang="en-GB" dirty="0"/>
          </a:p>
          <a:p>
            <a:r>
              <a:rPr lang="en-GB" dirty="0" smtClean="0"/>
              <a:t>Data aggregator and timing unit for CALICE / AHCAL</a:t>
            </a:r>
          </a:p>
          <a:p>
            <a:pPr lvl="1"/>
            <a:r>
              <a:rPr lang="en-GB" dirty="0" smtClean="0"/>
              <a:t>A. Welker, R. </a:t>
            </a:r>
            <a:r>
              <a:rPr lang="en-GB" dirty="0" err="1" smtClean="0"/>
              <a:t>Spreckels</a:t>
            </a:r>
            <a:r>
              <a:rPr lang="en-GB" dirty="0" smtClean="0"/>
              <a:t>, J. </a:t>
            </a:r>
            <a:r>
              <a:rPr lang="en-GB" dirty="0" err="1" smtClean="0"/>
              <a:t>Caudron</a:t>
            </a:r>
            <a:endParaRPr lang="en-GB" dirty="0" smtClean="0"/>
          </a:p>
          <a:p>
            <a:r>
              <a:rPr lang="en-GB" dirty="0" smtClean="0"/>
              <a:t>Optimization of scintillator tile geometries for surface mount (digital) </a:t>
            </a:r>
            <a:r>
              <a:rPr lang="en-GB" dirty="0" err="1" smtClean="0"/>
              <a:t>SiPMs</a:t>
            </a:r>
            <a:endParaRPr lang="en-GB" dirty="0" smtClean="0"/>
          </a:p>
          <a:p>
            <a:pPr lvl="1"/>
            <a:r>
              <a:rPr lang="en-GB" dirty="0" smtClean="0"/>
              <a:t>Y. Liu</a:t>
            </a:r>
          </a:p>
          <a:p>
            <a:r>
              <a:rPr lang="en-GB" dirty="0" smtClean="0"/>
              <a:t>Generic Silicon PM R&amp;D</a:t>
            </a:r>
          </a:p>
          <a:p>
            <a:pPr lvl="1"/>
            <a:r>
              <a:rPr lang="en-GB" dirty="0" smtClean="0"/>
              <a:t>S. Krause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 smtClean="0"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dirty="0" smtClean="0">
                <a:latin typeface="Verdana"/>
                <a:ea typeface="Verdana"/>
              </a:rPr>
              <a:t>Technical </a:t>
            </a:r>
            <a:r>
              <a:rPr lang="de-DE" dirty="0" smtClean="0">
                <a:latin typeface="Verdana"/>
                <a:ea typeface="Verdana"/>
              </a:rPr>
              <a:t>Support </a:t>
            </a:r>
            <a:r>
              <a:rPr lang="de-DE" dirty="0">
                <a:latin typeface="Verdana"/>
                <a:ea typeface="Verdana"/>
              </a:rPr>
              <a:t>:</a:t>
            </a: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dirty="0">
                <a:latin typeface="Verdana"/>
                <a:ea typeface="Verdana"/>
              </a:rPr>
              <a:t> B. </a:t>
            </a:r>
            <a:r>
              <a:rPr lang="de-DE" dirty="0" err="1">
                <a:latin typeface="Verdana"/>
                <a:ea typeface="Verdana"/>
              </a:rPr>
              <a:t>Bauss</a:t>
            </a:r>
            <a:r>
              <a:rPr lang="de-DE" dirty="0">
                <a:latin typeface="Verdana"/>
                <a:ea typeface="Verdana"/>
              </a:rPr>
              <a:t>, R. </a:t>
            </a:r>
            <a:r>
              <a:rPr lang="de-DE" dirty="0" err="1">
                <a:latin typeface="Verdana"/>
                <a:ea typeface="Verdana"/>
              </a:rPr>
              <a:t>Degele</a:t>
            </a:r>
            <a:r>
              <a:rPr lang="de-DE" dirty="0">
                <a:latin typeface="Verdana"/>
                <a:ea typeface="Verdana"/>
              </a:rPr>
              <a:t>, K.-H. </a:t>
            </a:r>
            <a:r>
              <a:rPr lang="de-DE" dirty="0" err="1">
                <a:latin typeface="Verdana"/>
                <a:ea typeface="Verdana"/>
              </a:rPr>
              <a:t>Geib</a:t>
            </a: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dirty="0">
                <a:latin typeface="Verdana"/>
                <a:ea typeface="Verdana"/>
              </a:rPr>
              <a:t>Supervision:</a:t>
            </a: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dirty="0">
                <a:latin typeface="Verdana"/>
                <a:ea typeface="Verdana"/>
              </a:rPr>
              <a:t> V. Büscher, L. </a:t>
            </a:r>
            <a:r>
              <a:rPr lang="de-DE" dirty="0" err="1">
                <a:latin typeface="Verdana"/>
                <a:ea typeface="Verdana"/>
              </a:rPr>
              <a:t>Masetti</a:t>
            </a:r>
            <a:r>
              <a:rPr lang="de-DE" dirty="0">
                <a:latin typeface="Verdana"/>
                <a:ea typeface="Verdana"/>
              </a:rPr>
              <a:t>, U. Schäfer, S. </a:t>
            </a:r>
            <a:r>
              <a:rPr lang="de-DE" dirty="0" err="1">
                <a:latin typeface="Verdana"/>
                <a:ea typeface="Verdana"/>
              </a:rPr>
              <a:t>Tapprogge</a:t>
            </a:r>
            <a:r>
              <a:rPr lang="de-DE" dirty="0">
                <a:latin typeface="Verdana"/>
                <a:ea typeface="Verdana"/>
              </a:rPr>
              <a:t>, R. Wanke </a:t>
            </a: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61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12961"/>
          </a:xfrm>
        </p:spPr>
        <p:txBody>
          <a:bodyPr>
            <a:normAutofit/>
          </a:bodyPr>
          <a:lstStyle/>
          <a:p>
            <a:r>
              <a:rPr lang="en-GB" dirty="0" smtClean="0"/>
              <a:t>Mass Assembly of AHCAL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606" y="620688"/>
            <a:ext cx="8864890" cy="6237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Motivation:</a:t>
            </a:r>
          </a:p>
          <a:p>
            <a:r>
              <a:rPr lang="en-GB" sz="2000" dirty="0" smtClean="0"/>
              <a:t>About 8.000.000 tile scintillators have to be placed on boards</a:t>
            </a:r>
          </a:p>
          <a:p>
            <a:pPr marL="457200" lvl="1" indent="0">
              <a:buNone/>
            </a:pPr>
            <a:r>
              <a:rPr lang="en-GB" sz="1800" dirty="0" smtClean="0">
                <a:sym typeface="Symbol"/>
              </a:rPr>
              <a:t> Automatic assembly is needed</a:t>
            </a:r>
            <a:endParaRPr lang="en-GB" sz="1800" dirty="0" smtClean="0"/>
          </a:p>
          <a:p>
            <a:pPr marL="0" indent="0">
              <a:buNone/>
            </a:pPr>
            <a:r>
              <a:rPr lang="en-GB" sz="2000" dirty="0" smtClean="0"/>
              <a:t>Status:</a:t>
            </a:r>
          </a:p>
          <a:p>
            <a:r>
              <a:rPr lang="en-GB" sz="2000" dirty="0" smtClean="0"/>
              <a:t>Procedure for fast mass assembly has been defined</a:t>
            </a:r>
          </a:p>
          <a:p>
            <a:pPr marL="457200" lvl="1" indent="0">
              <a:buNone/>
            </a:pPr>
            <a:r>
              <a:rPr lang="en-GB" sz="1800" dirty="0" smtClean="0">
                <a:sym typeface="Symbol"/>
              </a:rPr>
              <a:t> Mass assembly requires numerous design modifications</a:t>
            </a:r>
            <a:endParaRPr lang="en-GB" sz="1600" dirty="0" smtClean="0"/>
          </a:p>
          <a:p>
            <a:r>
              <a:rPr lang="en-GB" sz="2000" dirty="0" smtClean="0"/>
              <a:t>Tests of modified tile design (optical properties) are running with cosmic rays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457200" lvl="1" indent="0">
              <a:buNone/>
            </a:pPr>
            <a:endParaRPr lang="en-GB" sz="3000" dirty="0" smtClean="0"/>
          </a:p>
          <a:p>
            <a:pPr marL="457200" lvl="1" indent="0">
              <a:buNone/>
            </a:pPr>
            <a:r>
              <a:rPr lang="en-GB" sz="1800" dirty="0" smtClean="0">
                <a:sym typeface="Symbol"/>
              </a:rPr>
              <a:t> </a:t>
            </a:r>
            <a:r>
              <a:rPr lang="en-GB" sz="1800" dirty="0" smtClean="0"/>
              <a:t>First results: Better/similar properties than with current design</a:t>
            </a:r>
          </a:p>
          <a:p>
            <a:r>
              <a:rPr lang="en-GB" sz="2000" dirty="0" smtClean="0"/>
              <a:t>Camera tests (for tile detection) are successful</a:t>
            </a:r>
          </a:p>
          <a:p>
            <a:r>
              <a:rPr lang="en-GB" sz="2000" dirty="0" smtClean="0"/>
              <a:t>HBU board design changes for automatic soldering process are defined</a:t>
            </a:r>
          </a:p>
          <a:p>
            <a:pPr marL="0" indent="0">
              <a:buNone/>
            </a:pPr>
            <a:r>
              <a:rPr lang="en-GB" sz="2000" dirty="0" smtClean="0"/>
              <a:t>Outlook: </a:t>
            </a:r>
          </a:p>
          <a:p>
            <a:r>
              <a:rPr lang="en-GB" sz="2000" dirty="0" smtClean="0"/>
              <a:t>Temperature tests, optimization of modified tile design</a:t>
            </a:r>
          </a:p>
          <a:p>
            <a:r>
              <a:rPr lang="en-GB" sz="2000" dirty="0" smtClean="0"/>
              <a:t>Functionality tests for assembled boards</a:t>
            </a:r>
          </a:p>
        </p:txBody>
      </p:sp>
      <p:pic>
        <p:nvPicPr>
          <p:cNvPr id="11" name="Picture 2" descr="E:\User\Phi\Phi\842GGLUF\IMG_4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32" y="2787699"/>
            <a:ext cx="2412658" cy="18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H="1" flipV="1">
            <a:off x="3839193" y="3554630"/>
            <a:ext cx="526079" cy="47837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3675999" y="3793819"/>
            <a:ext cx="554388" cy="2909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7" idx="2"/>
          </p:cNvCxnSpPr>
          <p:nvPr/>
        </p:nvCxnSpPr>
        <p:spPr>
          <a:xfrm>
            <a:off x="4524170" y="3149170"/>
            <a:ext cx="26107" cy="4054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365272" y="4084763"/>
            <a:ext cx="882618" cy="411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6" name="Textfeld 19"/>
          <p:cNvSpPr txBox="1"/>
          <p:nvPr/>
        </p:nvSpPr>
        <p:spPr>
          <a:xfrm>
            <a:off x="4365272" y="4084763"/>
            <a:ext cx="116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Trigger </a:t>
            </a:r>
            <a:r>
              <a:rPr lang="de-DE" sz="1200" dirty="0" err="1" smtClean="0"/>
              <a:t>scintillator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4102233" y="2906680"/>
            <a:ext cx="843874" cy="242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8" name="Textfeld 25"/>
          <p:cNvSpPr txBox="1"/>
          <p:nvPr/>
        </p:nvSpPr>
        <p:spPr>
          <a:xfrm>
            <a:off x="4114490" y="2889425"/>
            <a:ext cx="104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Amplifier</a:t>
            </a:r>
            <a:endParaRPr lang="de-DE" sz="1200" dirty="0"/>
          </a:p>
        </p:txBody>
      </p:sp>
      <p:pic>
        <p:nvPicPr>
          <p:cNvPr id="25" name="Picture 3" descr="E:\User\Phi\Phi\842GGLUF\IMG_4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10" y="2782474"/>
            <a:ext cx="1332148" cy="17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mit Pfeil 26"/>
          <p:cNvCxnSpPr/>
          <p:nvPr/>
        </p:nvCxnSpPr>
        <p:spPr>
          <a:xfrm flipH="1" flipV="1">
            <a:off x="6102905" y="3674242"/>
            <a:ext cx="212602" cy="5400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6209206" y="4246839"/>
            <a:ext cx="377766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6" name="Textfeld 29"/>
          <p:cNvSpPr txBox="1"/>
          <p:nvPr/>
        </p:nvSpPr>
        <p:spPr>
          <a:xfrm>
            <a:off x="6200693" y="4219532"/>
            <a:ext cx="60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Tile</a:t>
            </a:r>
            <a:endParaRPr lang="de-DE" sz="1200" dirty="0"/>
          </a:p>
        </p:txBody>
      </p:sp>
      <p:pic>
        <p:nvPicPr>
          <p:cNvPr id="30" name="Picture 2" descr="E:\User\Phi\Phi\842GGLUF\IMG_4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" y="2782474"/>
            <a:ext cx="2419653" cy="18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hteck 34"/>
          <p:cNvSpPr/>
          <p:nvPr/>
        </p:nvSpPr>
        <p:spPr>
          <a:xfrm>
            <a:off x="340360" y="4104346"/>
            <a:ext cx="984537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36" name="Textfeld 14"/>
          <p:cNvSpPr txBox="1"/>
          <p:nvPr/>
        </p:nvSpPr>
        <p:spPr>
          <a:xfrm>
            <a:off x="349242" y="4104346"/>
            <a:ext cx="139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Tile</a:t>
            </a:r>
            <a:r>
              <a:rPr lang="de-DE" sz="1200" dirty="0" smtClean="0"/>
              <a:t> </a:t>
            </a:r>
            <a:r>
              <a:rPr lang="de-DE" sz="1200" dirty="0" err="1" smtClean="0"/>
              <a:t>glued</a:t>
            </a:r>
            <a:r>
              <a:rPr lang="de-DE" sz="1200" dirty="0" smtClean="0"/>
              <a:t> on </a:t>
            </a:r>
            <a:r>
              <a:rPr lang="de-DE" sz="1200" dirty="0" err="1" smtClean="0"/>
              <a:t>reflector</a:t>
            </a:r>
            <a:r>
              <a:rPr lang="de-DE" sz="1200" dirty="0" smtClean="0"/>
              <a:t> </a:t>
            </a:r>
            <a:r>
              <a:rPr lang="de-DE" sz="1200" dirty="0" err="1" smtClean="0"/>
              <a:t>foil</a:t>
            </a:r>
            <a:endParaRPr lang="de-DE" sz="1200" dirty="0"/>
          </a:p>
        </p:txBody>
      </p:sp>
      <p:pic>
        <p:nvPicPr>
          <p:cNvPr id="45" name="Picture 2" descr="E:\User\Phi\Powerpoint\Annecy September\Preamp+Si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94" y="2782474"/>
            <a:ext cx="1967688" cy="17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hteck 46"/>
          <p:cNvSpPr/>
          <p:nvPr/>
        </p:nvSpPr>
        <p:spPr>
          <a:xfrm>
            <a:off x="7909926" y="3561164"/>
            <a:ext cx="725995" cy="300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8" name="Textfeld 13"/>
          <p:cNvSpPr txBox="1"/>
          <p:nvPr/>
        </p:nvSpPr>
        <p:spPr>
          <a:xfrm>
            <a:off x="7883410" y="3554630"/>
            <a:ext cx="104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Amplifier</a:t>
            </a:r>
            <a:endParaRPr lang="de-DE" sz="1200" dirty="0"/>
          </a:p>
        </p:txBody>
      </p:sp>
      <p:cxnSp>
        <p:nvCxnSpPr>
          <p:cNvPr id="49" name="Gerade Verbindung mit Pfeil 48"/>
          <p:cNvCxnSpPr/>
          <p:nvPr/>
        </p:nvCxnSpPr>
        <p:spPr>
          <a:xfrm flipH="1">
            <a:off x="7361802" y="4381344"/>
            <a:ext cx="276584" cy="9233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7638387" y="4185019"/>
            <a:ext cx="519061" cy="300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1" name="Textfeld 18"/>
          <p:cNvSpPr txBox="1"/>
          <p:nvPr/>
        </p:nvSpPr>
        <p:spPr>
          <a:xfrm>
            <a:off x="7638387" y="4196678"/>
            <a:ext cx="670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 smtClean="0"/>
              <a:t>SiPM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54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904919" y="1124744"/>
            <a:ext cx="4227840" cy="187164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Shape 2"/>
          <p:cNvSpPr txBox="1"/>
          <p:nvPr/>
        </p:nvSpPr>
        <p:spPr>
          <a:xfrm>
            <a:off x="468000" y="44640"/>
            <a:ext cx="8229240" cy="95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rgbClr val="0F01BF"/>
                </a:solidFill>
                <a:latin typeface="Verdana"/>
                <a:ea typeface="Verdana"/>
              </a:rPr>
              <a:t>Study of scintillator tiles geometry using Surface Mounted </a:t>
            </a:r>
            <a:r>
              <a:rPr lang="en-GB" sz="3200" dirty="0" err="1" smtClean="0">
                <a:solidFill>
                  <a:srgbClr val="0F01BF"/>
                </a:solidFill>
                <a:latin typeface="Verdana"/>
                <a:ea typeface="Verdana"/>
              </a:rPr>
              <a:t>SiPM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71606" y="1340769"/>
            <a:ext cx="8864890" cy="5231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Motivation:</a:t>
            </a:r>
          </a:p>
          <a:p>
            <a:r>
              <a:rPr lang="en-GB" sz="2000" dirty="0" smtClean="0"/>
              <a:t>Surface mounted </a:t>
            </a:r>
            <a:r>
              <a:rPr lang="en-GB" sz="2000" dirty="0" err="1" smtClean="0"/>
              <a:t>SiPM</a:t>
            </a:r>
            <a:r>
              <a:rPr lang="en-GB" sz="2000" dirty="0" smtClean="0"/>
              <a:t> are easier to </a:t>
            </a:r>
          </a:p>
          <a:p>
            <a:pPr marL="0" indent="0">
              <a:buNone/>
            </a:pPr>
            <a:r>
              <a:rPr lang="en-GB" sz="2000" dirty="0" smtClean="0"/>
              <a:t>     solder on HBU board automatically</a:t>
            </a:r>
          </a:p>
          <a:p>
            <a:r>
              <a:rPr lang="en-GB" sz="2000" dirty="0" err="1" smtClean="0"/>
              <a:t>SiPM</a:t>
            </a:r>
            <a:r>
              <a:rPr lang="en-GB" sz="2000" dirty="0" smtClean="0"/>
              <a:t> can be placed at the centre of </a:t>
            </a:r>
          </a:p>
          <a:p>
            <a:pPr marL="0" indent="0">
              <a:buNone/>
            </a:pPr>
            <a:r>
              <a:rPr lang="en-GB" sz="2000" dirty="0" smtClean="0"/>
              <a:t>     the tile </a:t>
            </a:r>
            <a:r>
              <a:rPr lang="en-GB" sz="1800" dirty="0" smtClean="0">
                <a:sym typeface="Symbol"/>
              </a:rPr>
              <a:t> Better uniformity</a:t>
            </a:r>
            <a:endParaRPr lang="en-GB" sz="18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Status:</a:t>
            </a:r>
          </a:p>
          <a:p>
            <a:r>
              <a:rPr lang="en-GB" sz="2000" dirty="0" smtClean="0"/>
              <a:t>Exploration of a large quantity of scenarios:</a:t>
            </a:r>
          </a:p>
          <a:p>
            <a:pPr lvl="1"/>
            <a:r>
              <a:rPr lang="en-GB" sz="2000" dirty="0" smtClean="0"/>
              <a:t>Geometry, optical surface, reflectivity of the wrapping, …</a:t>
            </a:r>
            <a:endParaRPr lang="en-GB" sz="1600" dirty="0" smtClean="0"/>
          </a:p>
          <a:p>
            <a:r>
              <a:rPr lang="en-GB" sz="2000" dirty="0" smtClean="0"/>
              <a:t>Based on simulation (Geant4) </a:t>
            </a:r>
          </a:p>
          <a:p>
            <a:pPr marL="0" indent="0">
              <a:buNone/>
            </a:pPr>
            <a:r>
              <a:rPr lang="en-GB" sz="2000" dirty="0" smtClean="0"/>
              <a:t>    with consistent modelling</a:t>
            </a:r>
          </a:p>
          <a:p>
            <a:pPr marL="0" indent="0">
              <a:buNone/>
            </a:pPr>
            <a:r>
              <a:rPr lang="en-GB" sz="2000" dirty="0" smtClean="0"/>
              <a:t>    (PDE, Scintillator Emission Spectra, …)</a:t>
            </a:r>
          </a:p>
          <a:p>
            <a:r>
              <a:rPr lang="en-GB" sz="2000" dirty="0" smtClean="0"/>
              <a:t>Computing power required</a:t>
            </a:r>
          </a:p>
          <a:p>
            <a:r>
              <a:rPr lang="en-GB" sz="2000" dirty="0" smtClean="0"/>
              <a:t>Comparison with Data recorded</a:t>
            </a:r>
          </a:p>
          <a:p>
            <a:pPr marL="0" indent="0">
              <a:buNone/>
            </a:pPr>
            <a:r>
              <a:rPr lang="en-GB" sz="2000" dirty="0" smtClean="0"/>
              <a:t>     in Aug 2013 by MPI </a:t>
            </a:r>
            <a:r>
              <a:rPr lang="en-GB" sz="2000" dirty="0" err="1" smtClean="0"/>
              <a:t>Physik</a:t>
            </a:r>
            <a:r>
              <a:rPr lang="en-GB" sz="2000" dirty="0" smtClean="0"/>
              <a:t>, Munich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Outlook:</a:t>
            </a:r>
            <a:endParaRPr lang="en-GB" sz="3000" dirty="0" smtClean="0"/>
          </a:p>
          <a:p>
            <a:r>
              <a:rPr lang="en-GB" sz="2000" dirty="0" smtClean="0"/>
              <a:t>Few scenarios have been ruled out</a:t>
            </a:r>
          </a:p>
          <a:p>
            <a:r>
              <a:rPr lang="en-GB" sz="2000" dirty="0" smtClean="0"/>
              <a:t>Some parameters seem promising</a:t>
            </a:r>
          </a:p>
          <a:p>
            <a:r>
              <a:rPr lang="en-GB" sz="2000" dirty="0" smtClean="0"/>
              <a:t>Comparison with Data on-going</a:t>
            </a:r>
          </a:p>
          <a:p>
            <a:r>
              <a:rPr lang="en-GB" sz="2000" dirty="0" smtClean="0"/>
              <a:t>Development of more realistic modelling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&lt;&lt;&lt; Activities throughout 2013/14 &gt;&gt;&gt;</a:t>
            </a:r>
            <a:endParaRPr lang="en-GB" dirty="0"/>
          </a:p>
        </p:txBody>
      </p:sp>
      <p:pic>
        <p:nvPicPr>
          <p:cNvPr id="12" name="Grafi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227924" y="3861048"/>
            <a:ext cx="3199680" cy="19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6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AHCAL wing LDA and CCC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2030794"/>
            <a:ext cx="8715436" cy="46385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Development of a data aggregator for the </a:t>
            </a:r>
            <a:r>
              <a:rPr lang="en-GB" dirty="0" smtClean="0"/>
              <a:t>“Analogue” </a:t>
            </a:r>
            <a:r>
              <a:rPr lang="en-GB" dirty="0"/>
              <a:t>HCAL of CALICE</a:t>
            </a:r>
          </a:p>
          <a:p>
            <a:r>
              <a:rPr lang="en-GB" dirty="0"/>
              <a:t>Consolidation of data received from the </a:t>
            </a:r>
            <a:r>
              <a:rPr lang="en-GB" dirty="0" smtClean="0"/>
              <a:t>HBU </a:t>
            </a:r>
            <a:r>
              <a:rPr lang="en-GB" dirty="0"/>
              <a:t>active detector </a:t>
            </a:r>
            <a:r>
              <a:rPr lang="en-GB" dirty="0" smtClean="0"/>
              <a:t>units (~ millions of channels)</a:t>
            </a:r>
            <a:endParaRPr lang="en-GB" dirty="0"/>
          </a:p>
          <a:p>
            <a:r>
              <a:rPr lang="en-GB" dirty="0"/>
              <a:t>FPGA and Xilinx Zynq based</a:t>
            </a:r>
          </a:p>
          <a:p>
            <a:r>
              <a:rPr lang="en-GB" dirty="0"/>
              <a:t>Data transmission into DAQ via </a:t>
            </a:r>
            <a:r>
              <a:rPr lang="en-GB" dirty="0" smtClean="0"/>
              <a:t>Ethernet</a:t>
            </a:r>
            <a:endParaRPr lang="en-GB" dirty="0"/>
          </a:p>
          <a:p>
            <a:r>
              <a:rPr lang="en-GB" dirty="0"/>
              <a:t>PCB geometries adapted to final detector </a:t>
            </a:r>
            <a:r>
              <a:rPr lang="en-GB" dirty="0" smtClean="0"/>
              <a:t>geometry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1.1m long </a:t>
            </a:r>
            <a:r>
              <a:rPr lang="en-GB" dirty="0"/>
              <a:t>structure consisting of central body and two </a:t>
            </a:r>
            <a:r>
              <a:rPr lang="en-GB" dirty="0" smtClean="0"/>
              <a:t>wings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Status</a:t>
            </a:r>
          </a:p>
          <a:p>
            <a:pPr lvl="1"/>
            <a:r>
              <a:rPr lang="en-GB" dirty="0"/>
              <a:t>Initial prototype successfully built</a:t>
            </a:r>
          </a:p>
          <a:p>
            <a:pPr lvl="1"/>
            <a:r>
              <a:rPr lang="en-GB" dirty="0"/>
              <a:t>Firmware work, software integration and tests </a:t>
            </a:r>
            <a:r>
              <a:rPr lang="en-GB" dirty="0" smtClean="0"/>
              <a:t>on-going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Development of a timing unit for CALICE</a:t>
            </a:r>
          </a:p>
          <a:p>
            <a:r>
              <a:rPr lang="en-GB" dirty="0"/>
              <a:t>Distribution of central clock</a:t>
            </a:r>
          </a:p>
          <a:p>
            <a:r>
              <a:rPr lang="en-GB" dirty="0"/>
              <a:t>Synchronous commands to all sub-detectors</a:t>
            </a:r>
          </a:p>
          <a:p>
            <a:r>
              <a:rPr lang="en-GB" dirty="0"/>
              <a:t>Busy </a:t>
            </a:r>
            <a:r>
              <a:rPr lang="en-GB" dirty="0" smtClean="0"/>
              <a:t>handling, asynchronous trigger (for beam tests)</a:t>
            </a:r>
            <a:endParaRPr lang="en-GB" dirty="0"/>
          </a:p>
          <a:p>
            <a:r>
              <a:rPr lang="en-GB" dirty="0"/>
              <a:t>Status</a:t>
            </a:r>
          </a:p>
          <a:p>
            <a:pPr lvl="1"/>
            <a:r>
              <a:rPr lang="en-GB" dirty="0"/>
              <a:t>Successful operation in ECAL beam tests </a:t>
            </a:r>
          </a:p>
          <a:p>
            <a:pPr lvl="1"/>
            <a:r>
              <a:rPr lang="en-GB" dirty="0"/>
              <a:t>Initial version made available to AHCAL collaboration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+ Development of various test and support modules (FPGA/Zynq based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&gt;&gt;&gt; ongoing development throughout 2013/14 &lt;&lt;&lt;</a:t>
            </a:r>
            <a:endParaRPr lang="en-GB" dirty="0"/>
          </a:p>
          <a:p>
            <a:endParaRPr lang="de-DE" sz="2800" dirty="0">
              <a:sym typeface="Symbol"/>
            </a:endParaRP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3" y="802847"/>
            <a:ext cx="8122281" cy="11394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81" y="3937797"/>
            <a:ext cx="1409437" cy="16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Characterisation of </a:t>
            </a:r>
            <a:r>
              <a:rPr lang="en-GB" dirty="0" err="1" smtClean="0"/>
              <a:t>SiPMs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2"/>
            <a:ext cx="8715436" cy="5883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Explore properties of analogue </a:t>
            </a:r>
            <a:r>
              <a:rPr lang="en-GB" sz="2000" dirty="0" err="1" smtClean="0"/>
              <a:t>SiPMs</a:t>
            </a:r>
            <a:endParaRPr lang="en-GB" sz="2000" dirty="0"/>
          </a:p>
          <a:p>
            <a:r>
              <a:rPr lang="en-GB" sz="2000" dirty="0" smtClean="0"/>
              <a:t>Signal shapes</a:t>
            </a:r>
          </a:p>
          <a:p>
            <a:pPr lvl="1"/>
            <a:r>
              <a:rPr lang="en-GB" sz="2000" dirty="0" smtClean="0"/>
              <a:t>After pulses</a:t>
            </a:r>
          </a:p>
          <a:p>
            <a:pPr lvl="1"/>
            <a:r>
              <a:rPr lang="en-GB" sz="2000" dirty="0" smtClean="0"/>
              <a:t>Cross talk</a:t>
            </a:r>
          </a:p>
          <a:p>
            <a:r>
              <a:rPr lang="en-GB" sz="2000" dirty="0" smtClean="0"/>
              <a:t>Dark </a:t>
            </a:r>
            <a:r>
              <a:rPr lang="en-GB" sz="2000" dirty="0"/>
              <a:t>rates</a:t>
            </a:r>
          </a:p>
          <a:p>
            <a:r>
              <a:rPr lang="en-GB" sz="2000" dirty="0" smtClean="0"/>
              <a:t>Absolute gain calibration</a:t>
            </a:r>
          </a:p>
          <a:p>
            <a:r>
              <a:rPr lang="en-GB" sz="2000" dirty="0" smtClean="0"/>
              <a:t>Uniformity in sensitivity, gain and </a:t>
            </a:r>
            <a:r>
              <a:rPr lang="en-GB" sz="2000" dirty="0"/>
              <a:t>c</a:t>
            </a:r>
            <a:r>
              <a:rPr lang="en-GB" sz="2000" dirty="0" smtClean="0"/>
              <a:t>ross talk</a:t>
            </a:r>
          </a:p>
          <a:p>
            <a:r>
              <a:rPr lang="en-GB" sz="2000" dirty="0" smtClean="0"/>
              <a:t>Thermal properties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Require</a:t>
            </a:r>
          </a:p>
          <a:p>
            <a:r>
              <a:rPr lang="en-GB" sz="2000" dirty="0"/>
              <a:t>Readout chain for charge </a:t>
            </a:r>
            <a:r>
              <a:rPr lang="en-GB" sz="2000" dirty="0" smtClean="0"/>
              <a:t>measurement</a:t>
            </a:r>
          </a:p>
          <a:p>
            <a:r>
              <a:rPr lang="en-GB" sz="2000" dirty="0" smtClean="0"/>
              <a:t>Pre-Amp (provided by KPH)</a:t>
            </a:r>
            <a:endParaRPr lang="en-GB" sz="2000" dirty="0"/>
          </a:p>
          <a:p>
            <a:r>
              <a:rPr lang="en-GB" sz="2000" dirty="0"/>
              <a:t>Pulse shape determination with </a:t>
            </a:r>
            <a:r>
              <a:rPr lang="en-GB" sz="2000" dirty="0" smtClean="0"/>
              <a:t>FADC</a:t>
            </a:r>
          </a:p>
          <a:p>
            <a:r>
              <a:rPr lang="en-GB" sz="2000" dirty="0"/>
              <a:t>Pulsed laser </a:t>
            </a:r>
            <a:r>
              <a:rPr lang="en-GB" sz="2000" dirty="0" smtClean="0"/>
              <a:t>diodes</a:t>
            </a:r>
            <a:endParaRPr lang="en-GB" sz="2000" dirty="0"/>
          </a:p>
          <a:p>
            <a:r>
              <a:rPr lang="en-GB" sz="2000" dirty="0" smtClean="0"/>
              <a:t>Optical </a:t>
            </a:r>
            <a:r>
              <a:rPr lang="en-GB" sz="2000" dirty="0"/>
              <a:t>table, positioning </a:t>
            </a:r>
            <a:r>
              <a:rPr lang="en-GB" sz="2000" dirty="0" smtClean="0"/>
              <a:t>stage / stepper control</a:t>
            </a:r>
            <a:endParaRPr lang="en-GB" sz="2000" dirty="0"/>
          </a:p>
          <a:p>
            <a:r>
              <a:rPr lang="en-GB" sz="2000" dirty="0" smtClean="0"/>
              <a:t>Absolute charge measurements via </a:t>
            </a:r>
            <a:r>
              <a:rPr lang="en-GB" sz="2000" dirty="0" err="1" smtClean="0"/>
              <a:t>pico</a:t>
            </a:r>
            <a:r>
              <a:rPr lang="en-GB" sz="2000" dirty="0" smtClean="0"/>
              <a:t>-amp current readout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Xe</a:t>
            </a:r>
            <a:r>
              <a:rPr lang="en-GB" sz="2000" dirty="0" smtClean="0"/>
              <a:t>-Lamp / </a:t>
            </a:r>
            <a:r>
              <a:rPr lang="en-GB" sz="2000" dirty="0" err="1"/>
              <a:t>monochromator</a:t>
            </a:r>
            <a:r>
              <a:rPr lang="en-GB" sz="2000" dirty="0"/>
              <a:t>, </a:t>
            </a:r>
            <a:r>
              <a:rPr lang="en-GB" sz="2000" dirty="0" smtClean="0"/>
              <a:t>calibrated reference diode)</a:t>
            </a:r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Status</a:t>
            </a:r>
            <a:endParaRPr lang="en-GB" sz="2000" dirty="0"/>
          </a:p>
          <a:p>
            <a:r>
              <a:rPr lang="en-GB" sz="2000" dirty="0" smtClean="0"/>
              <a:t>First simple readout chain working</a:t>
            </a:r>
          </a:p>
          <a:p>
            <a:r>
              <a:rPr lang="en-GB" sz="2000" dirty="0" smtClean="0"/>
              <a:t>Simulating signal response</a:t>
            </a:r>
          </a:p>
          <a:p>
            <a:r>
              <a:rPr lang="en-GB" sz="2000" dirty="0" smtClean="0"/>
              <a:t>Working on fast calibration </a:t>
            </a:r>
            <a:r>
              <a:rPr lang="en-GB" sz="2000" dirty="0" err="1" smtClean="0"/>
              <a:t>pulser</a:t>
            </a:r>
            <a:r>
              <a:rPr lang="en-GB" sz="2000" dirty="0" smtClean="0"/>
              <a:t> design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omponents procurement</a:t>
            </a:r>
            <a:br>
              <a:rPr lang="en-GB" sz="2000" dirty="0" smtClean="0"/>
            </a:br>
            <a:r>
              <a:rPr lang="en-GB" sz="2000" dirty="0" smtClean="0"/>
              <a:t>on-going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&lt;&lt;&lt; Activities throughout 2013/14 &gt;&gt;&gt;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3" y="2996952"/>
            <a:ext cx="2714172" cy="129614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203200">
              <a:prstClr val="black"/>
            </a:innerShdw>
          </a:effectLst>
        </p:spPr>
      </p:pic>
      <p:pic>
        <p:nvPicPr>
          <p:cNvPr id="7" name="Picture 2" descr="E:\User\skrause\DIPLOM\Simulation\ltc6409-ltspice\ex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437112"/>
            <a:ext cx="4536505" cy="9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50" y="836712"/>
            <a:ext cx="2841042" cy="20162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30" y="5589240"/>
            <a:ext cx="4536505" cy="9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329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Bildschirmpräsentation (4:3)</PresentationFormat>
  <Paragraphs>120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Verdana</vt:lpstr>
      <vt:lpstr>Wingdings</vt:lpstr>
      <vt:lpstr>Larissa-Design</vt:lpstr>
      <vt:lpstr>CALICE / Silicon PM activities</vt:lpstr>
      <vt:lpstr>Mass Assembly of AHCAL</vt:lpstr>
      <vt:lpstr>PowerPoint-Präsentation</vt:lpstr>
      <vt:lpstr>AHCAL wing LDA and CCC</vt:lpstr>
      <vt:lpstr>Characterisation of SiPMs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1199</cp:revision>
  <cp:lastPrinted>2013-07-10T08:09:03Z</cp:lastPrinted>
  <dcterms:created xsi:type="dcterms:W3CDTF">2009-12-08T11:59:40Z</dcterms:created>
  <dcterms:modified xsi:type="dcterms:W3CDTF">2013-09-17T15:47:22Z</dcterms:modified>
</cp:coreProperties>
</file>