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38" r:id="rId2"/>
    <p:sldId id="431" r:id="rId3"/>
    <p:sldId id="433" r:id="rId4"/>
    <p:sldId id="434" r:id="rId5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7B97E"/>
    <a:srgbClr val="D703DC"/>
    <a:srgbClr val="FF9900"/>
    <a:srgbClr val="0CB428"/>
    <a:srgbClr val="0AFC44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0" autoAdjust="0"/>
    <p:restoredTop sz="94683" autoAdjust="0"/>
  </p:normalViewPr>
  <p:slideViewPr>
    <p:cSldViewPr>
      <p:cViewPr varScale="1">
        <p:scale>
          <a:sx n="110" d="100"/>
          <a:sy n="110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363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363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16/09/2013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9040"/>
            <a:ext cx="2946135" cy="493633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55" y="9379040"/>
            <a:ext cx="2946135" cy="493633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16.09.2013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038" tIns="45519" rIns="91038" bIns="45519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folgenden</a:t>
            </a:r>
            <a:r>
              <a:rPr lang="en-GB" dirty="0" smtClean="0"/>
              <a:t> slides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Zeit</a:t>
            </a:r>
            <a:r>
              <a:rPr lang="en-GB" dirty="0" smtClean="0"/>
              <a:t> </a:t>
            </a:r>
            <a:r>
              <a:rPr lang="en-GB" dirty="0" err="1" smtClean="0"/>
              <a:t>noch</a:t>
            </a:r>
            <a:r>
              <a:rPr lang="en-GB" dirty="0" smtClean="0"/>
              <a:t> </a:t>
            </a:r>
            <a:r>
              <a:rPr lang="en-GB" dirty="0" err="1" smtClean="0"/>
              <a:t>überarbeitet</a:t>
            </a:r>
            <a:endParaRPr lang="en-GB" dirty="0" smtClean="0"/>
          </a:p>
          <a:p>
            <a:r>
              <a:rPr lang="en-GB" dirty="0" smtClean="0"/>
              <a:t>1 slide pro </a:t>
            </a:r>
            <a:r>
              <a:rPr lang="en-GB" dirty="0" err="1" smtClean="0"/>
              <a:t>aktivität</a:t>
            </a:r>
            <a:endParaRPr lang="en-GB" dirty="0" smtClean="0"/>
          </a:p>
          <a:p>
            <a:endParaRPr lang="en-GB" sz="2400" dirty="0"/>
          </a:p>
          <a:p>
            <a:pPr marL="0" indent="0">
              <a:buNone/>
            </a:pPr>
            <a:r>
              <a:rPr lang="de-DE" dirty="0"/>
              <a:t>Wichtig ist die Information:</a:t>
            </a:r>
          </a:p>
          <a:p>
            <a:endParaRPr lang="de-DE" dirty="0"/>
          </a:p>
          <a:p>
            <a:r>
              <a:rPr lang="de-DE" dirty="0"/>
              <a:t> 1. Motivation: worum geht es? Was sind die Ziele?</a:t>
            </a:r>
          </a:p>
          <a:p>
            <a:r>
              <a:rPr lang="de-DE" dirty="0"/>
              <a:t> 2. Arbeiten: was ist bislang passiert?, Ergebnisse, Veröffentlichungen (?)</a:t>
            </a:r>
          </a:p>
          <a:p>
            <a:r>
              <a:rPr lang="de-DE" dirty="0"/>
              <a:t> 3. Pläne im kommenden Jahr.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79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CALICE / Silicon PM activities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Detector and readout electronics development</a:t>
            </a:r>
          </a:p>
          <a:p>
            <a:r>
              <a:rPr lang="en-GB" dirty="0"/>
              <a:t>Development of a system for mass production of AHCAL “HBU” scintillator/PCB sandwich</a:t>
            </a:r>
          </a:p>
          <a:p>
            <a:pPr lvl="1"/>
            <a:r>
              <a:rPr lang="en-GB" dirty="0"/>
              <a:t> P. </a:t>
            </a:r>
            <a:r>
              <a:rPr lang="en-GB" dirty="0" err="1"/>
              <a:t>Chau</a:t>
            </a:r>
            <a:endParaRPr lang="en-GB" dirty="0"/>
          </a:p>
          <a:p>
            <a:r>
              <a:rPr lang="en-GB" dirty="0" smtClean="0"/>
              <a:t>Data aggregator and timing unit for CALICE / AHCAL</a:t>
            </a:r>
          </a:p>
          <a:p>
            <a:pPr lvl="1"/>
            <a:r>
              <a:rPr lang="en-GB" dirty="0" smtClean="0"/>
              <a:t>A. Welker/R. </a:t>
            </a:r>
            <a:r>
              <a:rPr lang="en-GB" dirty="0" err="1" smtClean="0"/>
              <a:t>Spreckels</a:t>
            </a:r>
            <a:endParaRPr lang="en-GB" dirty="0" smtClean="0"/>
          </a:p>
          <a:p>
            <a:r>
              <a:rPr lang="en-GB" dirty="0" smtClean="0"/>
              <a:t>Optimization of scintillator tile geometries for surface mount (digital) </a:t>
            </a:r>
            <a:r>
              <a:rPr lang="en-GB" dirty="0" err="1" smtClean="0"/>
              <a:t>SiPMs</a:t>
            </a:r>
            <a:endParaRPr lang="en-GB" dirty="0" smtClean="0"/>
          </a:p>
          <a:p>
            <a:pPr lvl="1"/>
            <a:r>
              <a:rPr lang="en-GB" dirty="0" smtClean="0"/>
              <a:t>Y. Liu</a:t>
            </a:r>
          </a:p>
          <a:p>
            <a:r>
              <a:rPr lang="en-GB" dirty="0" smtClean="0"/>
              <a:t>Generic Silicon PM R&amp;D</a:t>
            </a:r>
          </a:p>
          <a:p>
            <a:pPr lvl="1"/>
            <a:r>
              <a:rPr lang="en-GB" dirty="0" smtClean="0"/>
              <a:t>S. Krause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61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AHCAL wing LDA and CCC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2030794"/>
            <a:ext cx="8715436" cy="46385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Development of a data aggregator for the </a:t>
            </a:r>
            <a:r>
              <a:rPr lang="en-GB" dirty="0" smtClean="0"/>
              <a:t>“Analogue” </a:t>
            </a:r>
            <a:r>
              <a:rPr lang="en-GB" dirty="0"/>
              <a:t>HCAL of CALICE</a:t>
            </a:r>
          </a:p>
          <a:p>
            <a:r>
              <a:rPr lang="en-GB" dirty="0"/>
              <a:t>Consolidation of data received from the “HBU” active detector units</a:t>
            </a:r>
          </a:p>
          <a:p>
            <a:r>
              <a:rPr lang="en-GB" dirty="0"/>
              <a:t>FPGA and Xilinx Zynq based</a:t>
            </a:r>
          </a:p>
          <a:p>
            <a:r>
              <a:rPr lang="en-GB" dirty="0"/>
              <a:t>Data transmission into DAQ via </a:t>
            </a:r>
            <a:r>
              <a:rPr lang="en-GB" dirty="0" smtClean="0"/>
              <a:t>Ethernet</a:t>
            </a:r>
            <a:endParaRPr lang="en-GB" dirty="0"/>
          </a:p>
          <a:p>
            <a:r>
              <a:rPr lang="en-GB" dirty="0"/>
              <a:t>PCB geometries adapted to final detector </a:t>
            </a:r>
            <a:r>
              <a:rPr lang="en-GB" dirty="0" smtClean="0"/>
              <a:t>geometry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1.1m long </a:t>
            </a:r>
            <a:r>
              <a:rPr lang="en-GB" dirty="0"/>
              <a:t>structure consisting of central body and two </a:t>
            </a:r>
            <a:r>
              <a:rPr lang="en-GB" dirty="0" smtClean="0"/>
              <a:t>wings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Status</a:t>
            </a:r>
          </a:p>
          <a:p>
            <a:pPr lvl="1"/>
            <a:r>
              <a:rPr lang="en-GB" dirty="0"/>
              <a:t>Initial prototype successfully built</a:t>
            </a:r>
          </a:p>
          <a:p>
            <a:pPr lvl="1"/>
            <a:r>
              <a:rPr lang="en-GB" dirty="0"/>
              <a:t>Firmware work, software integration and tests </a:t>
            </a:r>
            <a:r>
              <a:rPr lang="en-GB" dirty="0" smtClean="0"/>
              <a:t>on-going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Development of a timing unit for CALICE</a:t>
            </a:r>
          </a:p>
          <a:p>
            <a:r>
              <a:rPr lang="en-GB" dirty="0"/>
              <a:t>Distribution of central clock</a:t>
            </a:r>
          </a:p>
          <a:p>
            <a:r>
              <a:rPr lang="en-GB" dirty="0"/>
              <a:t>Synchronous commands to all sub-detectors</a:t>
            </a:r>
          </a:p>
          <a:p>
            <a:r>
              <a:rPr lang="en-GB" dirty="0"/>
              <a:t>Busy </a:t>
            </a:r>
            <a:r>
              <a:rPr lang="en-GB" dirty="0" smtClean="0"/>
              <a:t>handling, asynchronous trigger (for beam tests)</a:t>
            </a:r>
            <a:endParaRPr lang="en-GB" dirty="0"/>
          </a:p>
          <a:p>
            <a:r>
              <a:rPr lang="en-GB" dirty="0"/>
              <a:t>Status</a:t>
            </a:r>
          </a:p>
          <a:p>
            <a:pPr lvl="1"/>
            <a:r>
              <a:rPr lang="en-GB" dirty="0"/>
              <a:t>Successful operation in ECAL beam tests </a:t>
            </a:r>
          </a:p>
          <a:p>
            <a:pPr lvl="1"/>
            <a:r>
              <a:rPr lang="en-GB" dirty="0"/>
              <a:t>Initial version made available to AHCAL collaboration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+ Development of various test and support modules (FPGA/Zynq based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&gt;&gt;&gt; ongoing development throughout 2013/14 &lt;&lt;&lt;</a:t>
            </a:r>
            <a:endParaRPr lang="en-GB" dirty="0"/>
          </a:p>
          <a:p>
            <a:endParaRPr lang="de-DE" sz="2800" dirty="0">
              <a:sym typeface="Symbol"/>
            </a:endParaRP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3" y="802847"/>
            <a:ext cx="8122281" cy="11394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81" y="3937797"/>
            <a:ext cx="1409437" cy="16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9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Characterisation of </a:t>
            </a:r>
            <a:r>
              <a:rPr lang="en-GB" dirty="0" err="1" smtClean="0"/>
              <a:t>SiPMs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2"/>
            <a:ext cx="8715436" cy="5883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000" dirty="0" smtClean="0"/>
              <a:t>Explore properties of analogue </a:t>
            </a:r>
            <a:r>
              <a:rPr lang="en-GB" sz="2000" dirty="0" err="1" smtClean="0"/>
              <a:t>SiPMs</a:t>
            </a:r>
            <a:endParaRPr lang="en-GB" sz="2000" dirty="0"/>
          </a:p>
          <a:p>
            <a:r>
              <a:rPr lang="en-GB" sz="2000" dirty="0" smtClean="0"/>
              <a:t>Signal shapes</a:t>
            </a:r>
          </a:p>
          <a:p>
            <a:pPr lvl="1"/>
            <a:r>
              <a:rPr lang="en-GB" sz="2000" dirty="0" smtClean="0"/>
              <a:t>After pulses</a:t>
            </a:r>
          </a:p>
          <a:p>
            <a:pPr lvl="1"/>
            <a:r>
              <a:rPr lang="en-GB" sz="2000" dirty="0" smtClean="0"/>
              <a:t>Cross talk</a:t>
            </a:r>
          </a:p>
          <a:p>
            <a:r>
              <a:rPr lang="en-GB" sz="2000" dirty="0" smtClean="0"/>
              <a:t>Uniformity </a:t>
            </a:r>
          </a:p>
          <a:p>
            <a:r>
              <a:rPr lang="en-GB" sz="2000" dirty="0" smtClean="0"/>
              <a:t>Absolute gain calibration</a:t>
            </a:r>
          </a:p>
          <a:p>
            <a:r>
              <a:rPr lang="en-GB" sz="2000" dirty="0" smtClean="0"/>
              <a:t>Dark rates</a:t>
            </a:r>
          </a:p>
          <a:p>
            <a:r>
              <a:rPr lang="en-GB" sz="2000" dirty="0" smtClean="0"/>
              <a:t>Thermal properties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Require</a:t>
            </a:r>
          </a:p>
          <a:p>
            <a:r>
              <a:rPr lang="en-GB" sz="2000" dirty="0" smtClean="0"/>
              <a:t>Optical </a:t>
            </a:r>
            <a:r>
              <a:rPr lang="en-GB" sz="2000" dirty="0"/>
              <a:t>table, positioning </a:t>
            </a:r>
            <a:r>
              <a:rPr lang="en-GB" sz="2000" dirty="0" smtClean="0"/>
              <a:t>stage / stepper control</a:t>
            </a:r>
            <a:endParaRPr lang="en-GB" sz="2000" dirty="0"/>
          </a:p>
          <a:p>
            <a:r>
              <a:rPr lang="en-GB" sz="2000" dirty="0" smtClean="0"/>
              <a:t>Pulsed laser diodes</a:t>
            </a:r>
            <a:endParaRPr lang="en-GB" sz="2000" dirty="0"/>
          </a:p>
          <a:p>
            <a:r>
              <a:rPr lang="en-GB" sz="2000" dirty="0" smtClean="0"/>
              <a:t>Pre-Amp</a:t>
            </a:r>
            <a:endParaRPr lang="en-GB" sz="2000" dirty="0"/>
          </a:p>
          <a:p>
            <a:r>
              <a:rPr lang="en-GB" sz="2000" dirty="0" smtClean="0"/>
              <a:t>Readout chain for charge measurement</a:t>
            </a:r>
          </a:p>
          <a:p>
            <a:r>
              <a:rPr lang="en-GB" sz="2000" dirty="0" smtClean="0"/>
              <a:t>Pulse shape determination with FADC</a:t>
            </a:r>
          </a:p>
          <a:p>
            <a:r>
              <a:rPr lang="en-GB" sz="2000" dirty="0" smtClean="0"/>
              <a:t>Absolute charge measurements via </a:t>
            </a:r>
            <a:r>
              <a:rPr lang="en-GB" sz="2000" dirty="0" err="1" smtClean="0"/>
              <a:t>pico</a:t>
            </a:r>
            <a:r>
              <a:rPr lang="en-GB" sz="2000" dirty="0" smtClean="0"/>
              <a:t>-amp current readout</a:t>
            </a:r>
            <a:br>
              <a:rPr lang="en-GB" sz="2000" dirty="0" smtClean="0"/>
            </a:br>
            <a:r>
              <a:rPr lang="en-GB" sz="2000" dirty="0" smtClean="0"/>
              <a:t>(</a:t>
            </a:r>
            <a:r>
              <a:rPr lang="en-GB" sz="2000" dirty="0" err="1" smtClean="0"/>
              <a:t>Xe</a:t>
            </a:r>
            <a:r>
              <a:rPr lang="en-GB" sz="2000" dirty="0" smtClean="0"/>
              <a:t>-Lamp / </a:t>
            </a:r>
            <a:r>
              <a:rPr lang="en-GB" sz="2000" dirty="0" err="1"/>
              <a:t>monochromator</a:t>
            </a:r>
            <a:r>
              <a:rPr lang="en-GB" sz="2000" dirty="0"/>
              <a:t>, </a:t>
            </a:r>
            <a:r>
              <a:rPr lang="en-GB" sz="2000" dirty="0" smtClean="0"/>
              <a:t>calibrated reference diode)</a:t>
            </a:r>
            <a:endParaRPr lang="en-GB" sz="2000" dirty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Status</a:t>
            </a:r>
            <a:endParaRPr lang="en-GB" sz="2000" dirty="0"/>
          </a:p>
          <a:p>
            <a:r>
              <a:rPr lang="en-GB" sz="2000" dirty="0" smtClean="0"/>
              <a:t>Setting up readout chain</a:t>
            </a:r>
          </a:p>
          <a:p>
            <a:r>
              <a:rPr lang="en-GB" sz="2000" dirty="0" smtClean="0"/>
              <a:t>Simulating signal response</a:t>
            </a:r>
          </a:p>
          <a:p>
            <a:r>
              <a:rPr lang="en-GB" sz="2000" dirty="0" smtClean="0"/>
              <a:t>Working on fast calibration </a:t>
            </a:r>
            <a:r>
              <a:rPr lang="en-GB" sz="2000" dirty="0" err="1" smtClean="0"/>
              <a:t>pulser</a:t>
            </a:r>
            <a:r>
              <a:rPr lang="en-GB" sz="2000" dirty="0" smtClean="0"/>
              <a:t> design</a:t>
            </a:r>
          </a:p>
          <a:p>
            <a:r>
              <a:rPr lang="en-GB" sz="2000" dirty="0"/>
              <a:t>C</a:t>
            </a:r>
            <a:r>
              <a:rPr lang="en-GB" sz="2000" dirty="0" smtClean="0"/>
              <a:t>omponents procurement</a:t>
            </a:r>
            <a:br>
              <a:rPr lang="en-GB" sz="2000" dirty="0" smtClean="0"/>
            </a:br>
            <a:r>
              <a:rPr lang="en-GB" sz="2000" dirty="0" smtClean="0"/>
              <a:t>on-going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&lt;&lt;&lt; Activities throughout 2013/14 &gt;&gt;&gt;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12" y="4031736"/>
            <a:ext cx="2714172" cy="1296144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203200">
              <a:prstClr val="black"/>
            </a:innerShdw>
          </a:effectLst>
        </p:spPr>
      </p:pic>
      <p:pic>
        <p:nvPicPr>
          <p:cNvPr id="7" name="Picture 2" descr="E:\User\skrause\DIPLOM\Simulation\ltc6409-ltspice\exp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07" y="5606534"/>
            <a:ext cx="4968552" cy="98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9329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Bildschirmpräsentation (4:3)</PresentationFormat>
  <Paragraphs>73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Symbol</vt:lpstr>
      <vt:lpstr>Verdana</vt:lpstr>
      <vt:lpstr>Wingdings</vt:lpstr>
      <vt:lpstr>Larissa-Design</vt:lpstr>
      <vt:lpstr>PowerPoint-Präsentation</vt:lpstr>
      <vt:lpstr>CALICE / Silicon PM activities</vt:lpstr>
      <vt:lpstr>AHCAL wing LDA and CCC</vt:lpstr>
      <vt:lpstr>Characterisation of SiPMs</vt:lpstr>
    </vt:vector>
  </TitlesOfParts>
  <Company>Johannes Gutenberg-Universität Mainz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1191</cp:revision>
  <cp:lastPrinted>2013-07-10T08:09:03Z</cp:lastPrinted>
  <dcterms:created xsi:type="dcterms:W3CDTF">2009-12-08T11:59:40Z</dcterms:created>
  <dcterms:modified xsi:type="dcterms:W3CDTF">2013-09-16T13:32:33Z</dcterms:modified>
</cp:coreProperties>
</file>