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428"/>
    <a:srgbClr val="0F01BF"/>
    <a:srgbClr val="0EDC30"/>
    <a:srgbClr val="D703DC"/>
    <a:srgbClr val="48C489"/>
    <a:srgbClr val="BC03C1"/>
    <a:srgbClr val="4A7EBB"/>
    <a:srgbClr val="FF7C80"/>
    <a:srgbClr val="FFFFCC"/>
    <a:srgbClr val="0AF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4675" autoAdjust="0"/>
  </p:normalViewPr>
  <p:slideViewPr>
    <p:cSldViewPr>
      <p:cViewPr>
        <p:scale>
          <a:sx n="100" d="100"/>
          <a:sy n="100" d="100"/>
        </p:scale>
        <p:origin x="-1932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01/12/2011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01.12.2011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wr.org/projects/fmc-mtlu/wik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Clock module (and other hardware)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smtClean="0"/>
              <a:t>questions rather than answers -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p</a:t>
            </a:r>
            <a:r>
              <a:rPr lang="de-DE" dirty="0" err="1" smtClean="0"/>
              <a:t>ost</a:t>
            </a:r>
            <a:r>
              <a:rPr lang="de-DE" dirty="0" smtClean="0"/>
              <a:t> </a:t>
            </a:r>
            <a:r>
              <a:rPr lang="de-DE" dirty="0" err="1" smtClean="0"/>
              <a:t>Palaiseau</a:t>
            </a:r>
            <a:r>
              <a:rPr lang="de-DE" dirty="0" smtClean="0"/>
              <a:t> / </a:t>
            </a:r>
            <a:r>
              <a:rPr lang="de-DE" dirty="0" err="1" smtClean="0"/>
              <a:t>pre</a:t>
            </a:r>
            <a:r>
              <a:rPr lang="de-DE" dirty="0" smtClean="0"/>
              <a:t> DESY</a:t>
            </a:r>
            <a:endParaRPr lang="de-DE" dirty="0"/>
          </a:p>
          <a:p>
            <a:endParaRPr lang="de-DE" i="1" dirty="0">
              <a:latin typeface="Segoe Print" pitchFamily="2" charset="0"/>
            </a:endParaRPr>
          </a:p>
          <a:p>
            <a:r>
              <a:rPr lang="de-DE" i="1" dirty="0" smtClean="0">
                <a:latin typeface="Segoe Print" pitchFamily="2" charset="0"/>
              </a:rPr>
              <a:t>nach dem </a:t>
            </a:r>
            <a:r>
              <a:rPr lang="de-DE" i="1" dirty="0" err="1" smtClean="0">
                <a:latin typeface="Segoe Print" pitchFamily="2" charset="0"/>
              </a:rPr>
              <a:t>meeting</a:t>
            </a:r>
            <a:r>
              <a:rPr lang="de-DE" i="1" dirty="0" smtClean="0">
                <a:latin typeface="Segoe Print" pitchFamily="2" charset="0"/>
              </a:rPr>
              <a:t> ist vor dem </a:t>
            </a:r>
            <a:r>
              <a:rPr lang="de-DE" i="1" dirty="0" err="1" smtClean="0">
                <a:latin typeface="Segoe Print" pitchFamily="2" charset="0"/>
              </a:rPr>
              <a:t>meeting</a:t>
            </a:r>
            <a:endParaRPr lang="de-DE" i="1" dirty="0">
              <a:latin typeface="Segoe Print" pitchFamily="2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Mainz CCC saga, so far…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822214" cy="5715040"/>
          </a:xfrm>
        </p:spPr>
        <p:txBody>
          <a:bodyPr>
            <a:normAutofit/>
          </a:bodyPr>
          <a:lstStyle/>
          <a:p>
            <a:r>
              <a:rPr lang="en-GB" dirty="0" smtClean="0"/>
              <a:t>no requirements known  </a:t>
            </a:r>
            <a:r>
              <a:rPr lang="en-GB" dirty="0" smtClean="0">
                <a:sym typeface="Wingdings" pitchFamily="2" charset="2"/>
              </a:rPr>
              <a:t>   n</a:t>
            </a:r>
            <a:r>
              <a:rPr lang="en-GB" dirty="0" smtClean="0"/>
              <a:t>o specifications written</a:t>
            </a:r>
            <a:endParaRPr lang="en-GB" dirty="0" smtClean="0"/>
          </a:p>
          <a:p>
            <a:pPr lvl="1"/>
            <a:r>
              <a:rPr lang="en-GB" dirty="0" smtClean="0"/>
              <a:t>„improve reliability, connectivity, jitter, and logic resources“</a:t>
            </a:r>
          </a:p>
          <a:p>
            <a:r>
              <a:rPr lang="en-GB" dirty="0" smtClean="0"/>
              <a:t>Current CCC schematics available from the Web</a:t>
            </a:r>
          </a:p>
          <a:p>
            <a:pPr lvl="1"/>
            <a:r>
              <a:rPr lang="en-GB" dirty="0" smtClean="0"/>
              <a:t>Reverse-engineer the CCC (A.W.+R.D.)</a:t>
            </a:r>
          </a:p>
          <a:p>
            <a:pPr lvl="1"/>
            <a:r>
              <a:rPr lang="en-GB" dirty="0" smtClean="0"/>
              <a:t>Put “all” active components into single FPGA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 Xilinx evaluation board (V6/7) + FMC daughter(s)</a:t>
            </a:r>
          </a:p>
          <a:p>
            <a:r>
              <a:rPr lang="en-GB" dirty="0" smtClean="0"/>
              <a:t>Reinhold &amp; Andre working on initial scheme/layout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Open questions :</a:t>
            </a:r>
          </a:p>
          <a:p>
            <a:r>
              <a:rPr lang="en-GB" dirty="0" smtClean="0"/>
              <a:t>What </a:t>
            </a:r>
            <a:r>
              <a:rPr lang="en-GB" dirty="0"/>
              <a:t>active components </a:t>
            </a:r>
            <a:r>
              <a:rPr lang="en-GB" b="1" dirty="0" smtClean="0"/>
              <a:t>cannot</a:t>
            </a:r>
            <a:r>
              <a:rPr lang="en-GB" dirty="0" smtClean="0"/>
              <a:t> </a:t>
            </a:r>
            <a:r>
              <a:rPr lang="en-GB" dirty="0"/>
              <a:t>be moved into FPGA (level translators, comparators…) </a:t>
            </a:r>
            <a:r>
              <a:rPr lang="en-GB" dirty="0" smtClean="0"/>
              <a:t>?</a:t>
            </a:r>
          </a:p>
          <a:p>
            <a:r>
              <a:rPr lang="en-GB" dirty="0" smtClean="0"/>
              <a:t>Protection of FPGA signal lines (2.5V maximum…) ?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5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CCC vs. TLU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30.11.11: phone call D. </a:t>
            </a:r>
            <a:r>
              <a:rPr lang="en-GB" dirty="0" err="1"/>
              <a:t>Cussans</a:t>
            </a:r>
            <a:endParaRPr lang="en-GB" dirty="0"/>
          </a:p>
          <a:p>
            <a:r>
              <a:rPr lang="en-GB" dirty="0"/>
              <a:t>Build an „AIDA style TLU“, followed by a simple </a:t>
            </a:r>
            <a:r>
              <a:rPr lang="en-GB" dirty="0" smtClean="0"/>
              <a:t>fan-out, i.e. trigger replicator is distinct from trigger generator </a:t>
            </a:r>
            <a:endParaRPr lang="en-GB" dirty="0"/>
          </a:p>
          <a:p>
            <a:r>
              <a:rPr lang="en-GB" dirty="0"/>
              <a:t>Do </a:t>
            </a:r>
            <a:r>
              <a:rPr lang="en-GB" dirty="0" smtClean="0"/>
              <a:t>the h/w </a:t>
            </a:r>
            <a:r>
              <a:rPr lang="en-GB" dirty="0"/>
              <a:t>in Mainz</a:t>
            </a:r>
          </a:p>
          <a:p>
            <a:r>
              <a:rPr lang="en-GB" dirty="0"/>
              <a:t>TLU-cum-CCC is FMC daughter</a:t>
            </a:r>
          </a:p>
          <a:p>
            <a:r>
              <a:rPr lang="en-GB" dirty="0"/>
              <a:t>Use reprogrammed DCC for fan-out (not finally agreed)</a:t>
            </a:r>
          </a:p>
          <a:p>
            <a:r>
              <a:rPr lang="en-GB" dirty="0"/>
              <a:t>Understand what asynchronous vs. synchronous trigger means for designers and consumers of clock unit</a:t>
            </a:r>
          </a:p>
          <a:p>
            <a:r>
              <a:rPr lang="en-GB" dirty="0"/>
              <a:t>Non-existent TLU design is non-documented at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www.ohwr.org/projects/fmc-mtlu/wiki</a:t>
            </a:r>
            <a:r>
              <a:rPr lang="en-GB" dirty="0" smtClean="0"/>
              <a:t> (will improve)</a:t>
            </a:r>
            <a:endParaRPr lang="en-GB" dirty="0"/>
          </a:p>
          <a:p>
            <a:r>
              <a:rPr lang="en-GB" dirty="0"/>
              <a:t>Preferably CERN Cadence libraries to be used for common design(s) – trying to get access to CERN repositories</a:t>
            </a:r>
          </a:p>
          <a:p>
            <a:endParaRPr lang="en-GB" dirty="0" smtClean="0"/>
          </a:p>
          <a:p>
            <a:r>
              <a:rPr lang="en-GB" dirty="0" smtClean="0"/>
              <a:t>Hope </a:t>
            </a:r>
            <a:r>
              <a:rPr lang="en-GB" dirty="0"/>
              <a:t>for some s/w &amp; f/w support from Bristol (how realistic ?)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6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issues…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Either have to rely on LAPP for providing and programming DCCs (Spartan-3?)</a:t>
            </a:r>
          </a:p>
          <a:p>
            <a:r>
              <a:rPr lang="en-GB" dirty="0"/>
              <a:t>Or </a:t>
            </a:r>
            <a:r>
              <a:rPr lang="en-GB" dirty="0" smtClean="0"/>
              <a:t>MZ build </a:t>
            </a:r>
            <a:r>
              <a:rPr lang="en-GB" dirty="0"/>
              <a:t>both the clock and the fan-out module with FMC </a:t>
            </a:r>
            <a:r>
              <a:rPr lang="en-GB" dirty="0" smtClean="0"/>
              <a:t>connectors </a:t>
            </a:r>
            <a:r>
              <a:rPr lang="en-GB" dirty="0"/>
              <a:t>to hook up on Xilinx ML605</a:t>
            </a:r>
          </a:p>
          <a:p>
            <a:r>
              <a:rPr lang="en-GB" dirty="0" smtClean="0"/>
              <a:t>Or Mainz provide hard wired fan-out board</a:t>
            </a:r>
          </a:p>
          <a:p>
            <a:pPr lvl="1"/>
            <a:r>
              <a:rPr lang="en-GB" dirty="0" smtClean="0"/>
              <a:t>Understand fan-out/busy scheme and AC coupling (bias might be different for asynchronous trigger line, A.W./R.D.)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Long-term </a:t>
            </a:r>
            <a:r>
              <a:rPr lang="en-GB" dirty="0"/>
              <a:t>plans (</a:t>
            </a:r>
            <a:r>
              <a:rPr lang="en-GB" dirty="0" err="1"/>
              <a:t>Palaiseau</a:t>
            </a:r>
            <a:r>
              <a:rPr lang="en-GB" dirty="0"/>
              <a:t> meeting) are assuming crate based rather than </a:t>
            </a:r>
            <a:r>
              <a:rPr lang="en-GB" dirty="0" smtClean="0"/>
              <a:t>table-top installations. Could be 1</a:t>
            </a:r>
            <a:r>
              <a:rPr lang="en-GB" baseline="30000" dirty="0" smtClean="0"/>
              <a:t>st</a:t>
            </a:r>
            <a:r>
              <a:rPr lang="en-GB" dirty="0" smtClean="0"/>
              <a:t> candidate. 6U-VME format ?</a:t>
            </a:r>
            <a:endParaRPr lang="en-GB" dirty="0"/>
          </a:p>
          <a:p>
            <a:r>
              <a:rPr lang="en-GB" dirty="0" smtClean="0"/>
              <a:t>Fully synchronous processing </a:t>
            </a:r>
            <a:r>
              <a:rPr lang="en-GB" b="1" dirty="0" smtClean="0"/>
              <a:t>strongly</a:t>
            </a:r>
            <a:r>
              <a:rPr lang="en-GB" dirty="0" smtClean="0"/>
              <a:t> recommended for FPGA based designs</a:t>
            </a:r>
          </a:p>
          <a:p>
            <a:r>
              <a:rPr lang="en-GB" dirty="0" smtClean="0"/>
              <a:t>Synchronous triggering requires additional TDC firmware on all asynchronous inputs (machine interface), plus readout of measured TDC values…</a:t>
            </a:r>
          </a:p>
          <a:p>
            <a:r>
              <a:rPr lang="en-GB" dirty="0" smtClean="0"/>
              <a:t>If compatibility to asynchronous triggers were required there would be quite some bias towards a design that is *not* fully FPGA based (discrete replicators at least for the trigger line)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01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/ at DESY meeting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Come to a conclusion what </a:t>
            </a:r>
            <a:r>
              <a:rPr lang="en-GB" b="1" dirty="0" smtClean="0"/>
              <a:t>we</a:t>
            </a:r>
            <a:r>
              <a:rPr lang="en-GB" dirty="0" smtClean="0"/>
              <a:t> want and talk to David again</a:t>
            </a:r>
          </a:p>
          <a:p>
            <a:r>
              <a:rPr lang="en-GB" dirty="0" smtClean="0"/>
              <a:t>Try to get more information on Kintex-7 board (connectivity!), assuming that we’d rather </a:t>
            </a:r>
            <a:r>
              <a:rPr lang="en-GB" b="1" dirty="0" smtClean="0"/>
              <a:t>not</a:t>
            </a:r>
            <a:r>
              <a:rPr lang="en-GB" dirty="0" smtClean="0"/>
              <a:t> buy additional V6 hardware</a:t>
            </a:r>
          </a:p>
          <a:p>
            <a:r>
              <a:rPr lang="en-GB" dirty="0" smtClean="0"/>
              <a:t>Finalise (any) one suggested scheme/layout</a:t>
            </a:r>
          </a:p>
          <a:p>
            <a:r>
              <a:rPr lang="en-GB" dirty="0" smtClean="0"/>
              <a:t>Will most likely never be built as designed</a:t>
            </a:r>
          </a:p>
          <a:p>
            <a:r>
              <a:rPr lang="en-GB" dirty="0" smtClean="0"/>
              <a:t>Get prepared for discussions on synchronous trigger</a:t>
            </a:r>
          </a:p>
          <a:p>
            <a:r>
              <a:rPr lang="en-GB" dirty="0"/>
              <a:t>Prepare slides on clock module development and future LDA ! Who will go / who will present ?</a:t>
            </a:r>
          </a:p>
          <a:p>
            <a:endParaRPr lang="en-GB" dirty="0"/>
          </a:p>
          <a:p>
            <a:r>
              <a:rPr lang="en-GB" dirty="0" smtClean="0"/>
              <a:t>Collect input for</a:t>
            </a:r>
          </a:p>
          <a:p>
            <a:pPr lvl="1"/>
            <a:r>
              <a:rPr lang="en-GB" dirty="0" smtClean="0"/>
              <a:t>Number of HDMI fan-out channels</a:t>
            </a:r>
          </a:p>
          <a:p>
            <a:pPr lvl="1"/>
            <a:r>
              <a:rPr lang="en-GB" dirty="0" smtClean="0"/>
              <a:t>Jitter</a:t>
            </a:r>
          </a:p>
          <a:p>
            <a:pPr lvl="1"/>
            <a:r>
              <a:rPr lang="en-GB" dirty="0" smtClean="0"/>
              <a:t>Form factor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next: </a:t>
            </a:r>
          </a:p>
          <a:p>
            <a:pPr marL="0" indent="0">
              <a:buNone/>
            </a:pPr>
            <a:r>
              <a:rPr lang="en-GB" dirty="0" smtClean="0"/>
              <a:t>- Reinhold </a:t>
            </a:r>
            <a:r>
              <a:rPr lang="en-GB" dirty="0"/>
              <a:t>status clock </a:t>
            </a:r>
            <a:r>
              <a:rPr lang="en-GB" dirty="0" smtClean="0"/>
              <a:t>module</a:t>
            </a:r>
          </a:p>
          <a:p>
            <a:pPr marL="0" indent="0">
              <a:buNone/>
            </a:pPr>
            <a:r>
              <a:rPr lang="en-GB" dirty="0" smtClean="0"/>
              <a:t>- Bruno </a:t>
            </a:r>
            <a:r>
              <a:rPr lang="en-GB" dirty="0"/>
              <a:t>drawing LDA</a:t>
            </a:r>
            <a:r>
              <a:rPr lang="en-GB" dirty="0" smtClean="0"/>
              <a:t>++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- ???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9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1857"/>
            <a:ext cx="9144000" cy="714356"/>
          </a:xfrm>
        </p:spPr>
        <p:txBody>
          <a:bodyPr/>
          <a:lstStyle/>
          <a:p>
            <a:r>
              <a:rPr lang="en-GB" dirty="0" smtClean="0"/>
              <a:t>And the final solution to it all: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i="1" dirty="0" smtClean="0"/>
              <a:t>Dear </a:t>
            </a:r>
            <a:r>
              <a:rPr lang="en-GB" i="1" dirty="0" err="1"/>
              <a:t>Uli</a:t>
            </a:r>
            <a:r>
              <a:rPr lang="en-GB" i="1" dirty="0"/>
              <a:t> Schaefer,</a:t>
            </a:r>
            <a:endParaRPr lang="en-GB" i="1" dirty="0"/>
          </a:p>
          <a:p>
            <a:pPr marL="0" indent="0">
              <a:buNone/>
            </a:pPr>
            <a:r>
              <a:rPr lang="en-GB" i="1" dirty="0"/>
              <a:t>The Microelectronics Support Centre is pleased to announce that it has finalised an agreement with </a:t>
            </a:r>
            <a:r>
              <a:rPr lang="en-GB" i="1" dirty="0" err="1"/>
              <a:t>Calypto</a:t>
            </a:r>
            <a:r>
              <a:rPr lang="en-GB" i="1" dirty="0"/>
              <a:t> for the supply of Catapult via EUROPRACTICE. </a:t>
            </a:r>
            <a:endParaRPr lang="en-GB" i="1" dirty="0"/>
          </a:p>
          <a:p>
            <a:pPr marL="0" indent="0">
              <a:buNone/>
            </a:pPr>
            <a:r>
              <a:rPr lang="en-GB" i="1" dirty="0"/>
              <a:t>Catapult High Level Synthesis reduces design time and verification effort by allowing hardware designers to use pure, untimed C/C++ for ASIC and FPGA design entry. 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>No </a:t>
            </a:r>
            <a:r>
              <a:rPr lang="en-GB" i="1" dirty="0"/>
              <a:t>timing or architectural information is required in the C++ source, but is instead automatically added during the Catapult C synthesis process. This allows designers to quickly evaluate different architectures for given performance/area requirement without modification to the C++ source code. </a:t>
            </a:r>
            <a:br>
              <a:rPr lang="en-GB" i="1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The only missing link in the tool chain is the </a:t>
            </a:r>
          </a:p>
          <a:p>
            <a:pPr marL="0" indent="0">
              <a:buNone/>
            </a:pPr>
            <a:r>
              <a:rPr lang="en-GB" dirty="0" smtClean="0"/>
              <a:t>PowerPoint-to-C++ converter !!!!!!!!!!!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72419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Bildschirmpräsentation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Clock module (and other hardware) - questions rather than answers -</vt:lpstr>
      <vt:lpstr>Mainz CCC saga, so far…</vt:lpstr>
      <vt:lpstr>CCC vs. TLU</vt:lpstr>
      <vt:lpstr>Some issues…</vt:lpstr>
      <vt:lpstr>Before / at DESY meeting</vt:lpstr>
      <vt:lpstr>And the final solution to it all: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513</cp:revision>
  <cp:lastPrinted>2011-04-05T13:18:26Z</cp:lastPrinted>
  <dcterms:created xsi:type="dcterms:W3CDTF">2009-12-08T11:59:40Z</dcterms:created>
  <dcterms:modified xsi:type="dcterms:W3CDTF">2011-12-01T14:49:52Z</dcterms:modified>
</cp:coreProperties>
</file>