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65" r:id="rId4"/>
    <p:sldId id="270" r:id="rId5"/>
    <p:sldId id="266" r:id="rId6"/>
    <p:sldId id="267" r:id="rId7"/>
    <p:sldId id="268" r:id="rId8"/>
    <p:sldId id="278" r:id="rId9"/>
    <p:sldId id="279" r:id="rId10"/>
    <p:sldId id="269" r:id="rId11"/>
    <p:sldId id="280" r:id="rId12"/>
    <p:sldId id="272" r:id="rId13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28"/>
    <a:srgbClr val="0F01BF"/>
    <a:srgbClr val="0EDC30"/>
    <a:srgbClr val="D703DC"/>
    <a:srgbClr val="48C489"/>
    <a:srgbClr val="BC03C1"/>
    <a:srgbClr val="4A7EBB"/>
    <a:srgbClr val="FF7C80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675" autoAdjust="0"/>
  </p:normalViewPr>
  <p:slideViewPr>
    <p:cSldViewPr>
      <p:cViewPr varScale="1">
        <p:scale>
          <a:sx n="74" d="100"/>
          <a:sy n="74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11/12/2011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11.12.2011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C69-5AA2-4517-AE3E-F3A88411F7F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3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lock module for TB spring 2012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de-DE" i="1" dirty="0" err="1" smtClean="0">
                <a:latin typeface="Segoe Print" pitchFamily="2" charset="0"/>
              </a:rPr>
              <a:t>R.Degele</a:t>
            </a:r>
            <a:r>
              <a:rPr lang="de-DE" i="1" dirty="0" smtClean="0">
                <a:latin typeface="Segoe Print" pitchFamily="2" charset="0"/>
              </a:rPr>
              <a:t>, </a:t>
            </a:r>
            <a:r>
              <a:rPr lang="de-DE" i="1" dirty="0" err="1" smtClean="0">
                <a:latin typeface="Segoe Print" pitchFamily="2" charset="0"/>
              </a:rPr>
              <a:t>P.Kiese</a:t>
            </a:r>
            <a:r>
              <a:rPr lang="de-DE" i="1" dirty="0" smtClean="0">
                <a:latin typeface="Segoe Print" pitchFamily="2" charset="0"/>
              </a:rPr>
              <a:t>, </a:t>
            </a:r>
            <a:r>
              <a:rPr lang="de-DE" i="1" dirty="0" err="1" smtClean="0">
                <a:latin typeface="Segoe Print" pitchFamily="2" charset="0"/>
              </a:rPr>
              <a:t>U.Schäfer</a:t>
            </a:r>
            <a:r>
              <a:rPr lang="de-DE" i="1" dirty="0" smtClean="0">
                <a:latin typeface="Segoe Print" pitchFamily="2" charset="0"/>
              </a:rPr>
              <a:t>, </a:t>
            </a:r>
            <a:r>
              <a:rPr lang="de-DE" i="1" dirty="0" err="1" smtClean="0">
                <a:latin typeface="Segoe Print" pitchFamily="2" charset="0"/>
              </a:rPr>
              <a:t>A.Welker</a:t>
            </a:r>
            <a:endParaRPr lang="de-DE" i="1" dirty="0" smtClean="0">
              <a:latin typeface="Segoe Print" pitchFamily="2" charset="0"/>
            </a:endParaRPr>
          </a:p>
          <a:p>
            <a:r>
              <a:rPr lang="de-DE" i="1" dirty="0" smtClean="0">
                <a:latin typeface="Segoe Print" pitchFamily="2" charset="0"/>
              </a:rPr>
              <a:t>Mainz</a:t>
            </a:r>
            <a:endParaRPr lang="de-DE" i="1" dirty="0">
              <a:latin typeface="Segoe Print" pitchFamily="2" charset="0"/>
            </a:endParaRPr>
          </a:p>
        </p:txBody>
      </p:sp>
      <p:pic>
        <p:nvPicPr>
          <p:cNvPr id="7" name="Picture 6" descr="\\fs02\uschaefe$\Bilder\JGU-Logo_farbe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1949"/>
            <a:ext cx="1870348" cy="9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s02\uschaefe$\Bilder\EMG_Logo_cmyk-klein_rdax_190x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248618" cy="5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Clock module: current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Reverse engineered current CCC </a:t>
            </a:r>
            <a:br>
              <a:rPr lang="en-GB" dirty="0" smtClean="0"/>
            </a:br>
            <a:r>
              <a:rPr lang="en-GB" dirty="0" smtClean="0"/>
              <a:t>no requirements, no specs, just schematics</a:t>
            </a:r>
          </a:p>
          <a:p>
            <a:r>
              <a:rPr lang="en-GB" dirty="0" smtClean="0"/>
              <a:t>Schematic capture almost finished</a:t>
            </a:r>
          </a:p>
          <a:p>
            <a:r>
              <a:rPr lang="en-GB" dirty="0" smtClean="0"/>
              <a:t>Initial floor plan available</a:t>
            </a:r>
          </a:p>
          <a:p>
            <a:r>
              <a:rPr lang="en-GB" dirty="0" smtClean="0"/>
              <a:t>Layout started</a:t>
            </a:r>
          </a:p>
          <a:p>
            <a:r>
              <a:rPr lang="en-GB" dirty="0" smtClean="0"/>
              <a:t>Machine interface and trigger generation well isolated from trigger replication</a:t>
            </a:r>
          </a:p>
          <a:p>
            <a:pPr lvl="1"/>
            <a:r>
              <a:rPr lang="en-GB" dirty="0" smtClean="0"/>
              <a:t>Using both FMC connectors on ML605 board</a:t>
            </a:r>
          </a:p>
          <a:p>
            <a:pPr lvl="1"/>
            <a:r>
              <a:rPr lang="en-GB" dirty="0" smtClean="0"/>
              <a:t>“HPC” connector to machine interface and TLU style interface</a:t>
            </a:r>
          </a:p>
          <a:p>
            <a:pPr lvl="1"/>
            <a:r>
              <a:rPr lang="en-GB" dirty="0" smtClean="0"/>
              <a:t>“LPC” connector to HDMI trigger </a:t>
            </a:r>
            <a:r>
              <a:rPr lang="en-GB" dirty="0" err="1" smtClean="0"/>
              <a:t>fanout</a:t>
            </a:r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www.staff.uni-mainz.de/degele/Calice/CCC/CCC_XILINX.SCH.pdf</a:t>
            </a:r>
            <a:endParaRPr lang="en-GB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and PCB Stack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709199" cy="499492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14" y="2636912"/>
            <a:ext cx="2083890" cy="25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version of new/interim clock module ready for production</a:t>
            </a:r>
          </a:p>
          <a:p>
            <a:r>
              <a:rPr lang="en-GB" dirty="0" smtClean="0"/>
              <a:t>Open for modifications/improvements</a:t>
            </a:r>
          </a:p>
          <a:p>
            <a:r>
              <a:rPr lang="en-GB" dirty="0" smtClean="0"/>
              <a:t>To be finalised very soon</a:t>
            </a:r>
          </a:p>
          <a:p>
            <a:r>
              <a:rPr lang="en-GB" dirty="0" smtClean="0"/>
              <a:t>Input required </a:t>
            </a:r>
            <a:r>
              <a:rPr lang="en-GB" b="1" dirty="0" smtClean="0"/>
              <a:t>now</a:t>
            </a:r>
            <a:endParaRPr lang="en-GB" dirty="0" smtClean="0"/>
          </a:p>
          <a:p>
            <a:r>
              <a:rPr lang="en-GB" dirty="0" smtClean="0"/>
              <a:t>Some firmware required</a:t>
            </a:r>
          </a:p>
          <a:p>
            <a:r>
              <a:rPr lang="en-GB" dirty="0" smtClean="0"/>
              <a:t>Online-software ?</a:t>
            </a:r>
          </a:p>
          <a:p>
            <a:r>
              <a:rPr lang="en-GB" dirty="0" smtClean="0"/>
              <a:t>To be ready for 2012 beam test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0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Clock module: CCC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785794"/>
            <a:ext cx="4536504" cy="4382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Handling of trigger and machine signals, trigger fan-out, busy logic.</a:t>
            </a:r>
          </a:p>
          <a:p>
            <a:pPr marL="0" indent="0">
              <a:buNone/>
            </a:pPr>
            <a:r>
              <a:rPr lang="en-GB" dirty="0" smtClean="0"/>
              <a:t>Current status:</a:t>
            </a:r>
          </a:p>
          <a:p>
            <a:r>
              <a:rPr lang="en-GB" dirty="0" smtClean="0"/>
              <a:t>UK-developed CCC exists and is being used for clock distribution in beam tests and in the lab</a:t>
            </a:r>
          </a:p>
          <a:p>
            <a:r>
              <a:rPr lang="en-GB" dirty="0"/>
              <a:t>M</a:t>
            </a:r>
            <a:r>
              <a:rPr lang="en-GB" dirty="0" smtClean="0"/>
              <a:t>ature design, based on CPLD and discrete fan-out / drivers </a:t>
            </a:r>
          </a:p>
          <a:p>
            <a:r>
              <a:rPr lang="en-GB" dirty="0" smtClean="0"/>
              <a:t>Jitter specs seem rather unclear</a:t>
            </a:r>
          </a:p>
          <a:p>
            <a:r>
              <a:rPr lang="en-GB" dirty="0" smtClean="0"/>
              <a:t>CPLD seems rather full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6442" y="692696"/>
            <a:ext cx="4377555" cy="4320480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251520" y="5168107"/>
            <a:ext cx="8381782" cy="14292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Not </a:t>
            </a:r>
            <a:r>
              <a:rPr lang="en-GB" sz="2000" dirty="0"/>
              <a:t>designed for future use </a:t>
            </a:r>
            <a:r>
              <a:rPr lang="en-GB" sz="2000" dirty="0" smtClean="0"/>
              <a:t>: </a:t>
            </a:r>
            <a:r>
              <a:rPr lang="en-GB" sz="2000" dirty="0" err="1" smtClean="0"/>
              <a:t>Calice</a:t>
            </a:r>
            <a:r>
              <a:rPr lang="en-GB" sz="2000" dirty="0" smtClean="0"/>
              <a:t> </a:t>
            </a:r>
            <a:r>
              <a:rPr lang="en-GB" sz="2000" dirty="0"/>
              <a:t>integration with EUDET / AIDA TLU (“Timing Logic Unit”) / beam telescope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2000" dirty="0" smtClean="0"/>
              <a:t>(Disclaimer: That’s my personal level of (</a:t>
            </a:r>
            <a:r>
              <a:rPr lang="en-GB" sz="2000" dirty="0" err="1" smtClean="0"/>
              <a:t>mis</a:t>
            </a:r>
            <a:r>
              <a:rPr lang="en-GB" sz="2000" dirty="0" smtClean="0"/>
              <a:t>-)understanding)</a:t>
            </a:r>
          </a:p>
        </p:txBody>
      </p:sp>
    </p:spTree>
    <p:extLst>
      <p:ext uri="{BB962C8B-B14F-4D97-AF65-F5344CB8AC3E}">
        <p14:creationId xmlns:p14="http://schemas.microsoft.com/office/powerpoint/2010/main" val="16168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Clock module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1" y="785794"/>
            <a:ext cx="4933783" cy="5715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CCC </a:t>
            </a:r>
            <a:r>
              <a:rPr lang="en-GB" dirty="0"/>
              <a:t>situation has been discussed at CALICE </a:t>
            </a:r>
            <a:r>
              <a:rPr lang="en-GB" dirty="0" smtClean="0"/>
              <a:t>&amp; AIDA </a:t>
            </a:r>
            <a:r>
              <a:rPr lang="en-GB" dirty="0"/>
              <a:t>mini </a:t>
            </a:r>
            <a:r>
              <a:rPr lang="en-GB" dirty="0" smtClean="0"/>
              <a:t>workshop (9/10 Nov, 2011, </a:t>
            </a:r>
            <a:r>
              <a:rPr lang="en-GB" dirty="0" err="1" smtClean="0"/>
              <a:t>Palaiseau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Provide improved/extended module at a timescale spring 2012 (beam test), addressing main issues. Scope for further improvements thereafter. </a:t>
            </a:r>
          </a:p>
          <a:p>
            <a:pPr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n-GB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GB" dirty="0"/>
              <a:t>Mini TLU design has been presented by D. </a:t>
            </a:r>
            <a:r>
              <a:rPr lang="en-GB" dirty="0" err="1"/>
              <a:t>Cussans</a:t>
            </a:r>
            <a:r>
              <a:rPr lang="en-GB" dirty="0"/>
              <a:t>/Bristol</a:t>
            </a:r>
            <a:br>
              <a:rPr lang="en-GB" dirty="0"/>
            </a:b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GB" dirty="0" smtClean="0"/>
              <a:t>Meanwhile: discussions </a:t>
            </a:r>
            <a:r>
              <a:rPr lang="en-GB" dirty="0"/>
              <a:t>with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</a:t>
            </a:r>
            <a:r>
              <a:rPr lang="en-GB" dirty="0"/>
              <a:t>. </a:t>
            </a:r>
            <a:r>
              <a:rPr lang="en-GB" dirty="0" err="1"/>
              <a:t>Cussans</a:t>
            </a:r>
            <a:r>
              <a:rPr lang="en-GB" dirty="0"/>
              <a:t> </a:t>
            </a:r>
            <a:r>
              <a:rPr lang="en-GB" dirty="0" smtClean="0"/>
              <a:t>on a common </a:t>
            </a:r>
            <a:r>
              <a:rPr lang="en-GB" dirty="0"/>
              <a:t>hardware development </a:t>
            </a:r>
            <a:r>
              <a:rPr lang="en-GB" dirty="0" smtClean="0"/>
              <a:t>for </a:t>
            </a:r>
            <a:r>
              <a:rPr lang="en-GB" dirty="0" err="1" smtClean="0"/>
              <a:t>Calice</a:t>
            </a:r>
            <a:r>
              <a:rPr lang="en-GB" dirty="0" smtClean="0"/>
              <a:t> </a:t>
            </a:r>
            <a:r>
              <a:rPr lang="en-GB" dirty="0"/>
              <a:t>clock module / mini TLU</a:t>
            </a:r>
          </a:p>
          <a:p>
            <a:pPr>
              <a:buFont typeface="Wingdings"/>
              <a:buChar char="à"/>
            </a:pPr>
            <a:endParaRPr lang="en-GB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033607" y="468581"/>
            <a:ext cx="4089309" cy="3578120"/>
            <a:chOff x="-348111" y="1052736"/>
            <a:chExt cx="5669267" cy="4253486"/>
          </a:xfrm>
        </p:grpSpPr>
        <p:cxnSp>
          <p:nvCxnSpPr>
            <p:cNvPr id="7" name="Gerade Verbindung 6"/>
            <p:cNvCxnSpPr>
              <a:stCxn id="16" idx="0"/>
              <a:endCxn id="38" idx="2"/>
            </p:cNvCxnSpPr>
            <p:nvPr/>
          </p:nvCxnSpPr>
          <p:spPr>
            <a:xfrm flipH="1" flipV="1">
              <a:off x="4520234" y="4022765"/>
              <a:ext cx="2287" cy="5925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>
              <a:stCxn id="38" idx="0"/>
              <a:endCxn id="17" idx="2"/>
            </p:cNvCxnSpPr>
            <p:nvPr/>
          </p:nvCxnSpPr>
          <p:spPr>
            <a:xfrm flipV="1">
              <a:off x="4520234" y="1728102"/>
              <a:ext cx="0" cy="8170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8"/>
            <p:cNvGrpSpPr/>
            <p:nvPr/>
          </p:nvGrpSpPr>
          <p:grpSpPr>
            <a:xfrm>
              <a:off x="1691678" y="2078551"/>
              <a:ext cx="1035256" cy="1944216"/>
              <a:chOff x="1673676" y="2078551"/>
              <a:chExt cx="1294070" cy="1944216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1763688" y="2078551"/>
                <a:ext cx="1080120" cy="1944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1673676" y="2564904"/>
                <a:ext cx="1294070" cy="1097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 smtClean="0"/>
                  <a:t>level</a:t>
                </a:r>
                <a:endParaRPr lang="de-DE" dirty="0" smtClean="0"/>
              </a:p>
              <a:p>
                <a:pPr algn="ctr"/>
                <a:r>
                  <a:rPr lang="de-DE" dirty="0" err="1"/>
                  <a:t>t</a:t>
                </a:r>
                <a:r>
                  <a:rPr lang="de-DE" dirty="0" err="1" smtClean="0"/>
                  <a:t>rans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err="1" smtClean="0"/>
                  <a:t>lation</a:t>
                </a:r>
                <a:endParaRPr lang="de-DE" dirty="0"/>
              </a:p>
            </p:txBody>
          </p:sp>
        </p:grpSp>
        <p:sp>
          <p:nvSpPr>
            <p:cNvPr id="10" name="Rechteck 9"/>
            <p:cNvSpPr/>
            <p:nvPr/>
          </p:nvSpPr>
          <p:spPr>
            <a:xfrm>
              <a:off x="37232" y="2078551"/>
              <a:ext cx="934367" cy="1944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-85381" y="2545117"/>
              <a:ext cx="1138096" cy="109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SMA</a:t>
              </a:r>
              <a:br>
                <a:rPr lang="de-DE" dirty="0" smtClean="0"/>
              </a:b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LEMO</a:t>
              </a:r>
              <a:endParaRPr lang="de-DE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1043608" y="2780928"/>
              <a:ext cx="648072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1052715" y="3248226"/>
              <a:ext cx="648072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1043608" y="2879542"/>
              <a:ext cx="648072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14"/>
            <p:cNvSpPr/>
            <p:nvPr/>
          </p:nvSpPr>
          <p:spPr>
            <a:xfrm>
              <a:off x="3774698" y="4660970"/>
              <a:ext cx="1521346" cy="6452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723885" y="4615317"/>
              <a:ext cx="1597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8</a:t>
              </a:r>
              <a:r>
                <a:rPr lang="de-DE" dirty="0" smtClean="0"/>
                <a:t> HDMI</a:t>
              </a:r>
              <a:br>
                <a:rPr lang="de-DE" dirty="0" smtClean="0"/>
              </a:br>
              <a:r>
                <a:rPr lang="de-DE" dirty="0" err="1" smtClean="0"/>
                <a:t>fanout</a:t>
              </a:r>
              <a:endParaRPr lang="de-DE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744424" y="1052736"/>
              <a:ext cx="1551620" cy="6753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675395" y="1196752"/>
              <a:ext cx="157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HDMI IN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-348111" y="4013692"/>
              <a:ext cx="1663554" cy="1097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global </a:t>
              </a:r>
              <a:r>
                <a:rPr lang="de-DE" dirty="0" err="1" smtClean="0"/>
                <a:t>clock</a:t>
              </a:r>
              <a:endParaRPr lang="de-DE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err="1" smtClean="0"/>
                <a:t>trigger</a:t>
              </a:r>
              <a:endParaRPr lang="de-DE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805019" y="4437112"/>
              <a:ext cx="684076" cy="6491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691680" y="4439905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local</a:t>
              </a:r>
              <a:r>
                <a:rPr lang="de-DE" dirty="0" smtClean="0"/>
                <a:t> </a:t>
              </a:r>
              <a:r>
                <a:rPr lang="de-DE" dirty="0" err="1" smtClean="0"/>
                <a:t>clock</a:t>
              </a:r>
              <a:endParaRPr lang="de-DE" dirty="0"/>
            </a:p>
          </p:txBody>
        </p:sp>
        <p:sp>
          <p:nvSpPr>
            <p:cNvPr id="22" name="Trapezoid 21"/>
            <p:cNvSpPr/>
            <p:nvPr/>
          </p:nvSpPr>
          <p:spPr>
            <a:xfrm rot="5400000">
              <a:off x="3043367" y="3623299"/>
              <a:ext cx="779212" cy="223145"/>
            </a:xfrm>
            <a:prstGeom prst="trapezoid">
              <a:avLst>
                <a:gd name="adj" fmla="val 45449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23" name="Gerade Verbindung 22"/>
            <p:cNvCxnSpPr/>
            <p:nvPr/>
          </p:nvCxnSpPr>
          <p:spPr>
            <a:xfrm>
              <a:off x="2611397" y="3468448"/>
              <a:ext cx="6897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3544546" y="3722774"/>
              <a:ext cx="2616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2611397" y="3609227"/>
              <a:ext cx="6897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2611397" y="3750006"/>
              <a:ext cx="6897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endCxn id="22" idx="3"/>
            </p:cNvCxnSpPr>
            <p:nvPr/>
          </p:nvCxnSpPr>
          <p:spPr>
            <a:xfrm flipV="1">
              <a:off x="3432973" y="4073769"/>
              <a:ext cx="0" cy="3713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477333" y="4764036"/>
              <a:ext cx="4992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2976541" y="3933056"/>
              <a:ext cx="3448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V="1">
              <a:off x="2976541" y="3933056"/>
              <a:ext cx="0" cy="8286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ieren 30"/>
            <p:cNvGrpSpPr/>
            <p:nvPr/>
          </p:nvGrpSpPr>
          <p:grpSpPr>
            <a:xfrm>
              <a:off x="3744424" y="2545117"/>
              <a:ext cx="1551620" cy="1477648"/>
              <a:chOff x="4059460" y="3281672"/>
              <a:chExt cx="1551620" cy="1044491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4059460" y="3281672"/>
                <a:ext cx="1551620" cy="10444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4089735" y="3498566"/>
                <a:ext cx="1521345" cy="77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CPLD</a:t>
                </a:r>
              </a:p>
              <a:p>
                <a:pPr algn="ctr"/>
                <a:r>
                  <a:rPr lang="en-US" dirty="0" err="1"/>
                  <a:t>c</a:t>
                </a:r>
                <a:r>
                  <a:rPr lang="en-US" dirty="0" err="1" smtClean="0"/>
                  <a:t>ombina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torial</a:t>
                </a:r>
                <a:endParaRPr lang="en-US" dirty="0"/>
              </a:p>
            </p:txBody>
          </p:sp>
        </p:grpSp>
        <p:sp>
          <p:nvSpPr>
            <p:cNvPr id="32" name="Textfeld 31"/>
            <p:cNvSpPr txBox="1"/>
            <p:nvPr/>
          </p:nvSpPr>
          <p:spPr>
            <a:xfrm>
              <a:off x="2930143" y="444706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MUX</a:t>
              </a:r>
              <a:endParaRPr lang="de-DE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4103323" y="1921232"/>
              <a:ext cx="864096" cy="314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2611397" y="3220920"/>
              <a:ext cx="11330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4090473" y="4190046"/>
              <a:ext cx="864096" cy="314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2590574" y="3050659"/>
              <a:ext cx="11538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2620848" y="2879542"/>
              <a:ext cx="11538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feld 77"/>
          <p:cNvSpPr txBox="1"/>
          <p:nvPr/>
        </p:nvSpPr>
        <p:spPr>
          <a:xfrm>
            <a:off x="5085977" y="852047"/>
            <a:ext cx="315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CCC  </a:t>
            </a:r>
            <a:r>
              <a:rPr lang="de-DE" dirty="0" err="1" smtClean="0"/>
              <a:t>simplified</a:t>
            </a:r>
            <a:r>
              <a:rPr lang="de-DE" dirty="0" smtClean="0"/>
              <a:t>  </a:t>
            </a:r>
            <a:r>
              <a:rPr lang="de-DE" dirty="0" err="1" smtClean="0"/>
              <a:t>scheme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99" y="4221088"/>
            <a:ext cx="3802002" cy="26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Gerade Verbindung 42"/>
          <p:cNvCxnSpPr/>
          <p:nvPr/>
        </p:nvCxnSpPr>
        <p:spPr>
          <a:xfrm>
            <a:off x="0" y="4221088"/>
            <a:ext cx="91229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7" name="Textfeld 46"/>
          <p:cNvSpPr txBox="1"/>
          <p:nvPr/>
        </p:nvSpPr>
        <p:spPr>
          <a:xfrm>
            <a:off x="5709542" y="61943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mTLU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0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TLU integration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Sketch by D. Cussans:</a:t>
            </a:r>
          </a:p>
          <a:p>
            <a:pPr marL="0" indent="0">
              <a:buNone/>
            </a:pPr>
            <a:r>
              <a:rPr lang="en-GB" dirty="0" smtClean="0"/>
              <a:t>Combining TLU / BIF and CCC 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11560" y="3068960"/>
            <a:ext cx="8068103" cy="2892187"/>
            <a:chOff x="323528" y="1933211"/>
            <a:chExt cx="8068103" cy="289218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991" y="1933212"/>
              <a:ext cx="2781640" cy="289218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933211"/>
              <a:ext cx="2295535" cy="289218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802" y="1933211"/>
              <a:ext cx="2251382" cy="2836557"/>
            </a:xfrm>
            <a:prstGeom prst="rect">
              <a:avLst/>
            </a:prstGeom>
          </p:spPr>
        </p:pic>
      </p:grpSp>
      <p:cxnSp>
        <p:nvCxnSpPr>
          <p:cNvPr id="11" name="Gerade Verbindung 10"/>
          <p:cNvCxnSpPr/>
          <p:nvPr/>
        </p:nvCxnSpPr>
        <p:spPr>
          <a:xfrm>
            <a:off x="2987824" y="2636912"/>
            <a:ext cx="0" cy="367240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724128" y="2678850"/>
            <a:ext cx="0" cy="367240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preferences / issues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7598078" cy="5715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As of Nov.2011 (Palaiseau</a:t>
            </a:r>
            <a:r>
              <a:rPr lang="en-GB" dirty="0"/>
              <a:t>) for future </a:t>
            </a:r>
            <a:r>
              <a:rPr lang="en-GB" dirty="0" smtClean="0"/>
              <a:t>electronics we would consider:</a:t>
            </a:r>
          </a:p>
          <a:p>
            <a:r>
              <a:rPr lang="en-GB" dirty="0" smtClean="0"/>
              <a:t>FPGA based modules</a:t>
            </a:r>
          </a:p>
          <a:p>
            <a:r>
              <a:rPr lang="en-GB" dirty="0" smtClean="0"/>
              <a:t>Custom designs make use of FMC standard (mezzanine modules)</a:t>
            </a:r>
          </a:p>
          <a:p>
            <a:r>
              <a:rPr lang="en-GB" dirty="0" smtClean="0"/>
              <a:t>Think about crate based modules rather than table-top (VME-6U?)</a:t>
            </a:r>
          </a:p>
          <a:p>
            <a:r>
              <a:rPr lang="en-GB" dirty="0" smtClean="0"/>
              <a:t>For readout and control consider Ethernet (direct FPGA-based, not micro controller(core))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Medium term (common test beams): Remember need for integration of Calice clock modules with EUDET/AIDA TLU </a:t>
            </a:r>
            <a:endParaRPr lang="en-GB" dirty="0"/>
          </a:p>
          <a:p>
            <a:r>
              <a:rPr lang="en-GB" dirty="0" smtClean="0"/>
              <a:t>Agreed with </a:t>
            </a:r>
            <a:r>
              <a:rPr lang="en-GB" dirty="0" err="1" smtClean="0"/>
              <a:t>UoB</a:t>
            </a:r>
            <a:r>
              <a:rPr lang="en-GB" dirty="0" smtClean="0"/>
              <a:t> on </a:t>
            </a:r>
            <a:r>
              <a:rPr lang="en-GB" dirty="0"/>
              <a:t>c</a:t>
            </a:r>
            <a:r>
              <a:rPr lang="en-GB" dirty="0" smtClean="0"/>
              <a:t>ommon hardware development effort for </a:t>
            </a:r>
            <a:r>
              <a:rPr lang="en-GB" dirty="0" err="1" smtClean="0"/>
              <a:t>Calice</a:t>
            </a:r>
            <a:r>
              <a:rPr lang="en-GB" dirty="0" smtClean="0"/>
              <a:t> clock module / mini TLU</a:t>
            </a:r>
          </a:p>
          <a:p>
            <a:r>
              <a:rPr lang="en-GB" dirty="0" smtClean="0"/>
              <a:t>TLU distributing synchronous triggers,</a:t>
            </a:r>
            <a:br>
              <a:rPr lang="en-GB" dirty="0" smtClean="0"/>
            </a:br>
            <a:r>
              <a:rPr lang="en-GB" dirty="0" smtClean="0"/>
              <a:t>Calice (CCC) triggers are asynchronous signals !!!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7634" y="2469470"/>
            <a:ext cx="3894426" cy="120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812360" y="1124744"/>
            <a:ext cx="102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FMC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Something to think about (for the experts)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It has been suggested to go for FPGA based modules</a:t>
            </a:r>
          </a:p>
          <a:p>
            <a:r>
              <a:rPr lang="en-GB" dirty="0" smtClean="0"/>
              <a:t>Asynchronous code in FPGAs is </a:t>
            </a:r>
            <a:r>
              <a:rPr lang="en-GB" b="1" dirty="0" smtClean="0"/>
              <a:t>horrible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TLU is operating on synchronous signals for exactly that reason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Can we operate Calice detectors/electronics on synchronous triggers ?</a:t>
            </a: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Measure phase of all incoming signals on machine interface (scintillators, test beam signals,…) </a:t>
            </a:r>
            <a:r>
              <a:rPr lang="en-GB" dirty="0" err="1" smtClean="0"/>
              <a:t>wrt</a:t>
            </a:r>
            <a:r>
              <a:rPr lang="en-GB" dirty="0" smtClean="0"/>
              <a:t> to global clock (TDC)</a:t>
            </a:r>
          </a:p>
          <a:p>
            <a:r>
              <a:rPr lang="en-GB" dirty="0" smtClean="0"/>
              <a:t>Issue synchronized (to global clock - or multiple - ) trigger signals to LDAs </a:t>
            </a:r>
            <a:r>
              <a:rPr lang="en-GB" dirty="0" smtClean="0">
                <a:sym typeface="Wingdings" pitchFamily="2" charset="2"/>
              </a:rPr>
              <a:t> detectors</a:t>
            </a:r>
          </a:p>
          <a:p>
            <a:r>
              <a:rPr lang="en-GB" dirty="0" smtClean="0">
                <a:sym typeface="Wingdings" pitchFamily="2" charset="2"/>
              </a:rPr>
              <a:t>These triggers have a maximum jitter of one clock tick</a:t>
            </a:r>
          </a:p>
          <a:p>
            <a:r>
              <a:rPr lang="en-GB" dirty="0" smtClean="0">
                <a:sym typeface="Wingdings" pitchFamily="2" charset="2"/>
              </a:rPr>
              <a:t>Send </a:t>
            </a:r>
            <a:r>
              <a:rPr lang="en-GB" dirty="0" smtClean="0"/>
              <a:t> TDC data into DAQ for offline corrections</a:t>
            </a:r>
          </a:p>
          <a:p>
            <a:pPr marL="0" indent="0">
              <a:buNone/>
            </a:pPr>
            <a:r>
              <a:rPr lang="en-GB" b="1" dirty="0" smtClean="0"/>
              <a:t>Questions:</a:t>
            </a:r>
          </a:p>
          <a:p>
            <a:r>
              <a:rPr lang="en-GB" dirty="0" smtClean="0"/>
              <a:t>What’s acceptable trigger jitter if </a:t>
            </a:r>
            <a:r>
              <a:rPr lang="en-GB" b="1" dirty="0" smtClean="0"/>
              <a:t>not</a:t>
            </a:r>
            <a:r>
              <a:rPr lang="en-GB" dirty="0" smtClean="0"/>
              <a:t> using offline correction ?</a:t>
            </a:r>
          </a:p>
          <a:p>
            <a:r>
              <a:rPr lang="en-GB" dirty="0" smtClean="0"/>
              <a:t>What’s required resolution of TDC if using offline correction ?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4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fix TB spring 2012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 ahead with module development as discussed:</a:t>
            </a:r>
          </a:p>
          <a:p>
            <a:pPr lvl="1"/>
            <a:r>
              <a:rPr lang="en-GB" dirty="0" smtClean="0"/>
              <a:t>Functionality </a:t>
            </a:r>
            <a:r>
              <a:rPr lang="en-GB" dirty="0" smtClean="0">
                <a:sym typeface="Wingdings" pitchFamily="2" charset="2"/>
              </a:rPr>
              <a:t> FPGA (</a:t>
            </a:r>
            <a:r>
              <a:rPr lang="en-GB" dirty="0" smtClean="0"/>
              <a:t>Xilinx </a:t>
            </a:r>
            <a:r>
              <a:rPr lang="en-GB" dirty="0"/>
              <a:t>ML605 evaluation </a:t>
            </a:r>
            <a:r>
              <a:rPr lang="en-GB" dirty="0" smtClean="0"/>
              <a:t>board) </a:t>
            </a:r>
          </a:p>
          <a:p>
            <a:pPr lvl="1"/>
            <a:r>
              <a:rPr lang="en-GB" dirty="0" smtClean="0"/>
              <a:t>Connectivity  (connectors, drivers/level translators)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mezzanine (FMC)</a:t>
            </a:r>
          </a:p>
          <a:p>
            <a:r>
              <a:rPr lang="en-GB" dirty="0" smtClean="0"/>
              <a:t>Route all signals through </a:t>
            </a:r>
            <a:r>
              <a:rPr lang="en-GB" dirty="0"/>
              <a:t>FPGA</a:t>
            </a:r>
            <a:br>
              <a:rPr lang="en-GB" dirty="0"/>
            </a:br>
            <a:r>
              <a:rPr lang="en-GB" dirty="0" smtClean="0"/>
              <a:t>(In </a:t>
            </a:r>
            <a:r>
              <a:rPr lang="en-GB" dirty="0"/>
              <a:t>case it turns out later that we do require asynchronous operation, bite the bullet and do that horrible </a:t>
            </a:r>
            <a:r>
              <a:rPr lang="en-GB" dirty="0" smtClean="0"/>
              <a:t>code)</a:t>
            </a:r>
          </a:p>
          <a:p>
            <a:r>
              <a:rPr lang="en-GB" dirty="0"/>
              <a:t>C</a:t>
            </a:r>
            <a:r>
              <a:rPr lang="en-GB" dirty="0" smtClean="0"/>
              <a:t>ontrol jitter and skew to required levels (???)</a:t>
            </a:r>
          </a:p>
          <a:p>
            <a:r>
              <a:rPr lang="en-GB" dirty="0" smtClean="0"/>
              <a:t>Replicate CCC functionality</a:t>
            </a:r>
          </a:p>
          <a:p>
            <a:r>
              <a:rPr lang="en-GB" dirty="0" smtClean="0"/>
              <a:t>Integrate TLU functionality for connection to beam telescope</a:t>
            </a:r>
          </a:p>
          <a:p>
            <a:r>
              <a:rPr lang="en-GB" dirty="0" smtClean="0"/>
              <a:t>Control via Ethernet (</a:t>
            </a:r>
            <a:r>
              <a:rPr lang="en-GB" dirty="0" err="1" smtClean="0"/>
              <a:t>IPBus</a:t>
            </a:r>
            <a:r>
              <a:rPr lang="en-GB" dirty="0" smtClean="0"/>
              <a:t> / Bristol)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Your input is required:</a:t>
            </a:r>
            <a:endParaRPr lang="en-GB" dirty="0"/>
          </a:p>
          <a:p>
            <a:r>
              <a:rPr lang="en-GB" dirty="0" smtClean="0"/>
              <a:t>In case there were a strong bias against synchronous triggers we’d rather know now. Might have to go for quite different scheme</a:t>
            </a:r>
          </a:p>
          <a:p>
            <a:r>
              <a:rPr lang="en-GB" dirty="0" smtClean="0"/>
              <a:t>Need to verify need for replication of full CCC functionality</a:t>
            </a:r>
          </a:p>
          <a:p>
            <a:r>
              <a:rPr lang="en-GB" dirty="0" smtClean="0"/>
              <a:t>Need to learn about insufficiencies of current CCC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Clock module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4059545" y="2081111"/>
            <a:ext cx="4818772" cy="281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158841" y="2337141"/>
            <a:ext cx="1547582" cy="2227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562557" y="2591680"/>
            <a:ext cx="874720" cy="32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FPGA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999918" y="1000806"/>
            <a:ext cx="0" cy="1272700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979326" y="4615723"/>
            <a:ext cx="0" cy="1857691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950335" y="3493275"/>
            <a:ext cx="292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Ethernet 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/DAQ</a:t>
            </a:r>
            <a:endParaRPr lang="de-DE" dirty="0" smtClean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5773708" y="3928015"/>
            <a:ext cx="3229736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2274828" y="2607325"/>
            <a:ext cx="1009292" cy="1718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207542" y="3037125"/>
            <a:ext cx="1143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level</a:t>
            </a:r>
            <a:endParaRPr lang="de-DE" dirty="0" smtClean="0"/>
          </a:p>
          <a:p>
            <a:pPr algn="ctr"/>
            <a:r>
              <a:rPr lang="de-DE" dirty="0" err="1"/>
              <a:t>t</a:t>
            </a:r>
            <a:r>
              <a:rPr lang="de-DE" dirty="0" err="1" smtClean="0"/>
              <a:t>rans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lation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794533" y="2890156"/>
            <a:ext cx="740148" cy="1081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783915" y="2976973"/>
            <a:ext cx="740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SMA</a:t>
            </a:r>
            <a:br>
              <a:rPr lang="de-DE" dirty="0" smtClean="0"/>
            </a:br>
            <a:endParaRPr lang="de-DE" dirty="0" smtClean="0"/>
          </a:p>
          <a:p>
            <a:pPr algn="ctr"/>
            <a:r>
              <a:rPr lang="de-DE" dirty="0" smtClean="0"/>
              <a:t>LEMO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1601966" y="3228030"/>
            <a:ext cx="60557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601966" y="3737110"/>
            <a:ext cx="60557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601966" y="3599156"/>
            <a:ext cx="60557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386714" y="3431054"/>
            <a:ext cx="70813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386714" y="3565732"/>
            <a:ext cx="70813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318010" y="4991798"/>
            <a:ext cx="942006" cy="603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418939" y="5021248"/>
            <a:ext cx="740148" cy="57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RJ45</a:t>
            </a:r>
          </a:p>
          <a:p>
            <a:pPr algn="ctr"/>
            <a:r>
              <a:rPr lang="de-DE" dirty="0" smtClean="0"/>
              <a:t>TLU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235462" y="2819079"/>
            <a:ext cx="1352339" cy="32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Virtex</a:t>
            </a:r>
            <a:r>
              <a:rPr lang="de-DE" dirty="0" smtClean="0"/>
              <a:t> 6</a:t>
            </a:r>
          </a:p>
        </p:txBody>
      </p:sp>
      <p:sp>
        <p:nvSpPr>
          <p:cNvPr id="26" name="Rechteck 25"/>
          <p:cNvSpPr/>
          <p:nvPr/>
        </p:nvSpPr>
        <p:spPr>
          <a:xfrm>
            <a:off x="6531494" y="1140273"/>
            <a:ext cx="2287729" cy="636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632424" y="1283058"/>
            <a:ext cx="2085871" cy="32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6 HDMI </a:t>
            </a:r>
            <a:r>
              <a:rPr lang="de-DE" dirty="0" err="1" smtClean="0"/>
              <a:t>fanout</a:t>
            </a:r>
            <a:endParaRPr lang="de-DE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5437278" y="1573521"/>
            <a:ext cx="1026114" cy="0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5280869" y="1382616"/>
            <a:ext cx="1182523" cy="0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434627" y="1573521"/>
            <a:ext cx="2651" cy="699985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280869" y="1382617"/>
            <a:ext cx="2651" cy="890889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828295" y="1000806"/>
            <a:ext cx="1581105" cy="1145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794530" y="1002345"/>
            <a:ext cx="168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HDMI OUT</a:t>
            </a:r>
          </a:p>
          <a:p>
            <a:pPr algn="ctr"/>
            <a:r>
              <a:rPr lang="de-DE" dirty="0" err="1"/>
              <a:t>e</a:t>
            </a:r>
            <a:r>
              <a:rPr lang="de-DE" dirty="0" err="1" smtClean="0"/>
              <a:t>xternal</a:t>
            </a:r>
            <a:r>
              <a:rPr lang="de-DE" dirty="0" smtClean="0"/>
              <a:t> </a:t>
            </a:r>
            <a:r>
              <a:rPr lang="de-DE" dirty="0" err="1" smtClean="0"/>
              <a:t>fanout</a:t>
            </a:r>
            <a:endParaRPr lang="de-DE" dirty="0" smtClean="0"/>
          </a:p>
        </p:txBody>
      </p:sp>
      <p:cxnSp>
        <p:nvCxnSpPr>
          <p:cNvPr id="35" name="Gerade Verbindung 34"/>
          <p:cNvCxnSpPr>
            <a:stCxn id="33" idx="1"/>
            <a:endCxn id="33" idx="3"/>
          </p:cNvCxnSpPr>
          <p:nvPr/>
        </p:nvCxnSpPr>
        <p:spPr>
          <a:xfrm>
            <a:off x="828295" y="1573521"/>
            <a:ext cx="1581105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794533" y="1664867"/>
            <a:ext cx="1614868" cy="32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HDMI IN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2476687" y="1299751"/>
            <a:ext cx="2218959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>
            <a:off x="2476687" y="1867288"/>
            <a:ext cx="1884012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4695646" y="1299751"/>
            <a:ext cx="1484" cy="96359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4358049" y="1867288"/>
            <a:ext cx="0" cy="40621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/>
          <p:nvPr/>
        </p:nvCxnSpPr>
        <p:spPr>
          <a:xfrm flipV="1">
            <a:off x="2342114" y="4486076"/>
            <a:ext cx="1752738" cy="956968"/>
          </a:xfrm>
          <a:prstGeom prst="bentConnector3">
            <a:avLst>
              <a:gd name="adj1" fmla="val 83218"/>
            </a:avLst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/>
          <p:nvPr/>
        </p:nvCxnSpPr>
        <p:spPr>
          <a:xfrm flipV="1">
            <a:off x="2346542" y="4267767"/>
            <a:ext cx="1752738" cy="956968"/>
          </a:xfrm>
          <a:prstGeom prst="bentConnector3">
            <a:avLst>
              <a:gd name="adj1" fmla="val 73296"/>
            </a:avLst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2476687" y="1155245"/>
            <a:ext cx="2382189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4854740" y="1155245"/>
            <a:ext cx="1484" cy="11081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2476687" y="1709297"/>
            <a:ext cx="2049184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4525871" y="1709297"/>
            <a:ext cx="4209" cy="55405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092280" y="4649785"/>
            <a:ext cx="1786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 smtClean="0"/>
              <a:t>Xilinx</a:t>
            </a:r>
            <a:r>
              <a:rPr lang="de-DE" sz="1500" dirty="0" smtClean="0"/>
              <a:t> ML605-Board</a:t>
            </a:r>
            <a:endParaRPr lang="de-DE" sz="1500" dirty="0"/>
          </a:p>
          <a:p>
            <a:endParaRPr lang="de-DE" sz="1500" dirty="0"/>
          </a:p>
        </p:txBody>
      </p:sp>
      <p:sp>
        <p:nvSpPr>
          <p:cNvPr id="48" name="Textfeld 47"/>
          <p:cNvSpPr txBox="1"/>
          <p:nvPr/>
        </p:nvSpPr>
        <p:spPr>
          <a:xfrm>
            <a:off x="603833" y="4007370"/>
            <a:ext cx="118518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global </a:t>
            </a:r>
            <a:r>
              <a:rPr lang="de-DE" dirty="0" err="1" smtClean="0"/>
              <a:t>clock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trigger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3531599" y="3194408"/>
            <a:ext cx="567681" cy="27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diff</a:t>
            </a:r>
            <a:endParaRPr lang="de-DE" sz="1400" dirty="0"/>
          </a:p>
        </p:txBody>
      </p:sp>
      <p:sp>
        <p:nvSpPr>
          <p:cNvPr id="50" name="Rechteck 49"/>
          <p:cNvSpPr/>
          <p:nvPr/>
        </p:nvSpPr>
        <p:spPr>
          <a:xfrm>
            <a:off x="5824173" y="2340219"/>
            <a:ext cx="639219" cy="5736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5730016" y="2346891"/>
            <a:ext cx="874720" cy="57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clock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18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ML605/mezzanine     --     FPGA internal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115" name="Gruppieren 114"/>
          <p:cNvGrpSpPr/>
          <p:nvPr/>
        </p:nvGrpSpPr>
        <p:grpSpPr>
          <a:xfrm>
            <a:off x="323528" y="1071742"/>
            <a:ext cx="8734509" cy="5419199"/>
            <a:chOff x="-1004639" y="988227"/>
            <a:chExt cx="8734509" cy="5556239"/>
          </a:xfrm>
        </p:grpSpPr>
        <p:sp>
          <p:nvSpPr>
            <p:cNvPr id="53" name="Ecken des Rechtecks auf der gleichen Seite schneiden 52"/>
            <p:cNvSpPr/>
            <p:nvPr/>
          </p:nvSpPr>
          <p:spPr>
            <a:xfrm rot="5400000">
              <a:off x="3510763" y="1922563"/>
              <a:ext cx="1147837" cy="560415"/>
            </a:xfrm>
            <a:prstGeom prst="snip2SameRect">
              <a:avLst>
                <a:gd name="adj1" fmla="val 43495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5002428" y="988227"/>
              <a:ext cx="910675" cy="34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FPGA</a:t>
              </a:r>
              <a:endParaRPr lang="de-DE" dirty="0"/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2414392" y="2003553"/>
              <a:ext cx="1373195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2414392" y="2146454"/>
              <a:ext cx="1373195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>
              <a:off x="2414392" y="2280301"/>
              <a:ext cx="1373195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3787587" y="2376502"/>
              <a:ext cx="577303" cy="28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MUX</a:t>
              </a:r>
              <a:endParaRPr lang="de-DE" sz="1400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2579358" y="2520799"/>
              <a:ext cx="1050779" cy="34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 </a:t>
              </a:r>
              <a:r>
                <a:rPr lang="de-DE" dirty="0" err="1" smtClean="0"/>
                <a:t>clocks</a:t>
              </a:r>
              <a:endParaRPr lang="de-DE" dirty="0"/>
            </a:p>
          </p:txBody>
        </p:sp>
        <p:cxnSp>
          <p:nvCxnSpPr>
            <p:cNvPr id="60" name="Gerade Verbindung 59"/>
            <p:cNvCxnSpPr/>
            <p:nvPr/>
          </p:nvCxnSpPr>
          <p:spPr>
            <a:xfrm>
              <a:off x="4364889" y="2100703"/>
              <a:ext cx="196145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hteck 60"/>
            <p:cNvSpPr/>
            <p:nvPr/>
          </p:nvSpPr>
          <p:spPr>
            <a:xfrm>
              <a:off x="6326343" y="1515669"/>
              <a:ext cx="770571" cy="13503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291317" y="1882049"/>
              <a:ext cx="805597" cy="60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 </a:t>
              </a:r>
              <a:r>
                <a:rPr lang="de-DE" dirty="0" err="1" smtClean="0"/>
                <a:t>clk</a:t>
              </a:r>
              <a:endParaRPr lang="de-DE" dirty="0" smtClean="0"/>
            </a:p>
            <a:p>
              <a:pPr algn="ctr"/>
              <a:r>
                <a:rPr lang="de-DE" dirty="0" err="1" smtClean="0"/>
                <a:t>fanout</a:t>
              </a:r>
              <a:endParaRPr lang="de-DE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6322411" y="3480508"/>
              <a:ext cx="770571" cy="13503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329292" y="3590966"/>
              <a:ext cx="805597" cy="865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 </a:t>
              </a:r>
              <a:r>
                <a:rPr lang="de-DE" dirty="0" err="1" smtClean="0"/>
                <a:t>trigger</a:t>
              </a:r>
              <a:endParaRPr lang="de-DE" dirty="0" smtClean="0"/>
            </a:p>
            <a:p>
              <a:r>
                <a:rPr lang="de-DE" dirty="0" err="1" smtClean="0"/>
                <a:t>fanout</a:t>
              </a:r>
              <a:endParaRPr lang="de-DE" dirty="0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4330171" y="3590966"/>
              <a:ext cx="1509470" cy="10127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6" name="Gerade Verbindung 65"/>
            <p:cNvCxnSpPr/>
            <p:nvPr/>
          </p:nvCxnSpPr>
          <p:spPr>
            <a:xfrm>
              <a:off x="5135375" y="2100703"/>
              <a:ext cx="0" cy="148041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>
              <a:off x="2375435" y="3915218"/>
              <a:ext cx="195049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>
              <a:off x="2375435" y="4058121"/>
              <a:ext cx="195049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>
              <a:off x="2375435" y="4213029"/>
              <a:ext cx="195047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2486575" y="4333599"/>
              <a:ext cx="1050779" cy="60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trigger</a:t>
              </a:r>
              <a:endParaRPr lang="de-DE" dirty="0" smtClean="0"/>
            </a:p>
            <a:p>
              <a:pPr algn="ctr"/>
              <a:r>
                <a:rPr lang="de-DE" dirty="0" smtClean="0"/>
                <a:t>etc.</a:t>
              </a:r>
              <a:endParaRPr lang="de-DE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359623" y="3794341"/>
              <a:ext cx="1480017" cy="60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algorithms/</a:t>
              </a:r>
            </a:p>
            <a:p>
              <a:r>
                <a:rPr lang="en-US" dirty="0" smtClean="0"/>
                <a:t>combinatorial</a:t>
              </a:r>
              <a:endParaRPr lang="en-US" dirty="0"/>
            </a:p>
          </p:txBody>
        </p:sp>
        <p:cxnSp>
          <p:nvCxnSpPr>
            <p:cNvPr id="72" name="Gerade Verbindung 71"/>
            <p:cNvCxnSpPr/>
            <p:nvPr/>
          </p:nvCxnSpPr>
          <p:spPr>
            <a:xfrm flipH="1">
              <a:off x="5839643" y="4023856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7092982" y="3780348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flipH="1">
              <a:off x="7092982" y="3901603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flipH="1">
              <a:off x="7092982" y="4020448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flipH="1">
              <a:off x="7092981" y="4145719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flipH="1">
              <a:off x="7100806" y="4268499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 flipH="1">
              <a:off x="7100805" y="4387672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flipH="1">
              <a:off x="7096914" y="1870446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 flipH="1">
              <a:off x="7096914" y="1991701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>
            <a:xfrm flipH="1">
              <a:off x="7096914" y="2110547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H="1">
              <a:off x="7096913" y="2235817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 flipH="1">
              <a:off x="7104737" y="2358597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flipH="1">
              <a:off x="7104736" y="2477770"/>
              <a:ext cx="48276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hteck 84"/>
            <p:cNvSpPr/>
            <p:nvPr/>
          </p:nvSpPr>
          <p:spPr>
            <a:xfrm>
              <a:off x="3195701" y="1108148"/>
              <a:ext cx="557958" cy="4235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3092920" y="1016885"/>
              <a:ext cx="763521" cy="60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local</a:t>
              </a:r>
              <a:r>
                <a:rPr lang="de-DE" dirty="0" smtClean="0"/>
                <a:t> </a:t>
              </a:r>
              <a:r>
                <a:rPr lang="de-DE" dirty="0" err="1" smtClean="0"/>
                <a:t>clock</a:t>
              </a:r>
              <a:endParaRPr lang="de-DE" dirty="0"/>
            </a:p>
          </p:txBody>
        </p:sp>
        <p:cxnSp>
          <p:nvCxnSpPr>
            <p:cNvPr id="87" name="Gerade Verbindung 86"/>
            <p:cNvCxnSpPr/>
            <p:nvPr/>
          </p:nvCxnSpPr>
          <p:spPr>
            <a:xfrm flipV="1">
              <a:off x="3472688" y="1882049"/>
              <a:ext cx="314899" cy="38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 flipV="1">
              <a:off x="3476537" y="1531667"/>
              <a:ext cx="0" cy="35038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>
              <a:off x="4963471" y="3600810"/>
              <a:ext cx="166747" cy="1542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H="1">
              <a:off x="5130218" y="3590966"/>
              <a:ext cx="176441" cy="16413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Pfeil nach rechts 90"/>
            <p:cNvSpPr/>
            <p:nvPr/>
          </p:nvSpPr>
          <p:spPr>
            <a:xfrm>
              <a:off x="6336042" y="2920184"/>
              <a:ext cx="1148785" cy="56032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6329292" y="3027190"/>
              <a:ext cx="1258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t</a:t>
              </a:r>
              <a:r>
                <a:rPr lang="de-DE" dirty="0" err="1" smtClean="0"/>
                <a:t>o</a:t>
              </a:r>
              <a:r>
                <a:rPr lang="de-DE" dirty="0" smtClean="0"/>
                <a:t> HDMI</a:t>
              </a:r>
              <a:endParaRPr lang="de-DE" dirty="0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4693049" y="5026700"/>
              <a:ext cx="1050779" cy="12828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8" name="Gerade Verbindung 97"/>
            <p:cNvCxnSpPr/>
            <p:nvPr/>
          </p:nvCxnSpPr>
          <p:spPr>
            <a:xfrm flipH="1" flipV="1">
              <a:off x="5743828" y="5385561"/>
              <a:ext cx="1831921" cy="101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flipH="1">
              <a:off x="5743828" y="5506816"/>
              <a:ext cx="18319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flipH="1">
              <a:off x="5743828" y="5625661"/>
              <a:ext cx="18319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 flipH="1">
              <a:off x="5743827" y="5750931"/>
              <a:ext cx="183192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 flipH="1">
              <a:off x="5751653" y="5873712"/>
              <a:ext cx="18319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flipH="1">
              <a:off x="5751651" y="5992884"/>
              <a:ext cx="1824099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flipH="1">
              <a:off x="3816991" y="5667937"/>
              <a:ext cx="87132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feil nach rechts 104"/>
            <p:cNvSpPr/>
            <p:nvPr/>
          </p:nvSpPr>
          <p:spPr>
            <a:xfrm rot="10800000">
              <a:off x="6414101" y="6074689"/>
              <a:ext cx="1148785" cy="46977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6456092" y="6143636"/>
              <a:ext cx="1273778" cy="331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 err="1" smtClean="0"/>
                <a:t>from</a:t>
              </a:r>
              <a:r>
                <a:rPr lang="de-DE" sz="1700" dirty="0" smtClean="0"/>
                <a:t> HDMI</a:t>
              </a:r>
              <a:endParaRPr lang="de-DE" sz="1700" dirty="0"/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4897623" y="5901533"/>
              <a:ext cx="895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busy</a:t>
              </a:r>
              <a:endParaRPr lang="en-US" dirty="0"/>
            </a:p>
          </p:txBody>
        </p:sp>
        <p:grpSp>
          <p:nvGrpSpPr>
            <p:cNvPr id="108" name="Gruppieren 107"/>
            <p:cNvGrpSpPr/>
            <p:nvPr/>
          </p:nvGrpSpPr>
          <p:grpSpPr>
            <a:xfrm>
              <a:off x="4734175" y="5221084"/>
              <a:ext cx="968525" cy="571464"/>
              <a:chOff x="4860032" y="3715504"/>
              <a:chExt cx="1801614" cy="1296144"/>
            </a:xfrm>
          </p:grpSpPr>
          <p:sp>
            <p:nvSpPr>
              <p:cNvPr id="109" name="Torte 7"/>
              <p:cNvSpPr/>
              <p:nvPr/>
            </p:nvSpPr>
            <p:spPr>
              <a:xfrm>
                <a:off x="5293494" y="3715504"/>
                <a:ext cx="1368152" cy="1296144"/>
              </a:xfrm>
              <a:prstGeom prst="pie">
                <a:avLst>
                  <a:gd name="adj1" fmla="val 5426666"/>
                  <a:gd name="adj2" fmla="val 16200000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Gerade Verbindung 109"/>
              <p:cNvCxnSpPr/>
              <p:nvPr/>
            </p:nvCxnSpPr>
            <p:spPr>
              <a:xfrm>
                <a:off x="5490102" y="3933056"/>
                <a:ext cx="100811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>
                <a:off x="5293494" y="4221088"/>
                <a:ext cx="12047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>
                <a:off x="5490102" y="4797152"/>
                <a:ext cx="100811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>
                <a:off x="5293494" y="4509120"/>
                <a:ext cx="12047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/>
              <p:cNvCxnSpPr/>
              <p:nvPr/>
            </p:nvCxnSpPr>
            <p:spPr>
              <a:xfrm>
                <a:off x="4860032" y="4365472"/>
                <a:ext cx="43346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feld 127"/>
            <p:cNvSpPr txBox="1"/>
            <p:nvPr/>
          </p:nvSpPr>
          <p:spPr>
            <a:xfrm>
              <a:off x="-1004639" y="6143636"/>
              <a:ext cx="910675" cy="34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FPGA</a:t>
              </a:r>
              <a:endParaRPr lang="de-DE" dirty="0"/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1371625" y="6152807"/>
              <a:ext cx="1440160" cy="378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 </a:t>
              </a:r>
              <a:r>
                <a:rPr lang="de-DE" dirty="0" err="1" smtClean="0"/>
                <a:t>mezzanine</a:t>
              </a:r>
              <a:endParaRPr lang="de-DE" dirty="0"/>
            </a:p>
          </p:txBody>
        </p:sp>
      </p:grpSp>
      <p:pic>
        <p:nvPicPr>
          <p:cNvPr id="117" name="Grafik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4749" y="1946084"/>
            <a:ext cx="5062143" cy="2972948"/>
          </a:xfrm>
          <a:prstGeom prst="rect">
            <a:avLst/>
          </a:prstGeom>
        </p:spPr>
      </p:pic>
      <p:cxnSp>
        <p:nvCxnSpPr>
          <p:cNvPr id="119" name="Gerade Verbindung mit Pfeil 118"/>
          <p:cNvCxnSpPr/>
          <p:nvPr/>
        </p:nvCxnSpPr>
        <p:spPr>
          <a:xfrm flipV="1">
            <a:off x="611560" y="3600686"/>
            <a:ext cx="720080" cy="249931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/>
          <p:nvPr/>
        </p:nvCxnSpPr>
        <p:spPr>
          <a:xfrm flipH="1" flipV="1">
            <a:off x="2627785" y="4029176"/>
            <a:ext cx="720080" cy="207082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1388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Bildschirmpräsentation (4:3)</PresentationFormat>
  <Paragraphs>161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Clock module for TB spring 2012 </vt:lpstr>
      <vt:lpstr>Clock module: CCC</vt:lpstr>
      <vt:lpstr>Clock module</vt:lpstr>
      <vt:lpstr>TLU integration</vt:lpstr>
      <vt:lpstr>Some preferences / issues</vt:lpstr>
      <vt:lpstr>Something to think about (for the experts)</vt:lpstr>
      <vt:lpstr>Quick fix TB spring 2012</vt:lpstr>
      <vt:lpstr>Clock module</vt:lpstr>
      <vt:lpstr>ML605/mezzanine     --     FPGA internal</vt:lpstr>
      <vt:lpstr>Clock module: current status</vt:lpstr>
      <vt:lpstr>Layout and PCB Stack</vt:lpstr>
      <vt:lpstr>Summary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575</cp:revision>
  <cp:lastPrinted>2011-04-05T13:18:26Z</cp:lastPrinted>
  <dcterms:created xsi:type="dcterms:W3CDTF">2009-12-08T11:59:40Z</dcterms:created>
  <dcterms:modified xsi:type="dcterms:W3CDTF">2011-12-12T08:29:32Z</dcterms:modified>
</cp:coreProperties>
</file>