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8" r:id="rId6"/>
    <p:sldId id="259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EE50-67E6-4D0E-A94C-DD9AEE757AB6}" type="datetimeFigureOut">
              <a:rPr lang="de-DE" smtClean="0"/>
              <a:t>11.12.2011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FC5FB-3210-43EB-A760-2D605D35A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5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EE50-67E6-4D0E-A94C-DD9AEE757AB6}" type="datetimeFigureOut">
              <a:rPr lang="de-DE" smtClean="0"/>
              <a:t>11.12.2011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FC5FB-3210-43EB-A760-2D605D35A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156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EE50-67E6-4D0E-A94C-DD9AEE757AB6}" type="datetimeFigureOut">
              <a:rPr lang="de-DE" smtClean="0"/>
              <a:t>11.12.2011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FC5FB-3210-43EB-A760-2D605D35A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182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EE50-67E6-4D0E-A94C-DD9AEE757AB6}" type="datetimeFigureOut">
              <a:rPr lang="de-DE" smtClean="0"/>
              <a:t>11.12.2011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FC5FB-3210-43EB-A760-2D605D35A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6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EE50-67E6-4D0E-A94C-DD9AEE757AB6}" type="datetimeFigureOut">
              <a:rPr lang="de-DE" smtClean="0"/>
              <a:t>11.12.2011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FC5FB-3210-43EB-A760-2D605D35A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278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EE50-67E6-4D0E-A94C-DD9AEE757AB6}" type="datetimeFigureOut">
              <a:rPr lang="de-DE" smtClean="0"/>
              <a:t>11.12.2011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FC5FB-3210-43EB-A760-2D605D35A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299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EE50-67E6-4D0E-A94C-DD9AEE757AB6}" type="datetimeFigureOut">
              <a:rPr lang="de-DE" smtClean="0"/>
              <a:t>11.12.2011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FC5FB-3210-43EB-A760-2D605D35A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17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EE50-67E6-4D0E-A94C-DD9AEE757AB6}" type="datetimeFigureOut">
              <a:rPr lang="de-DE" smtClean="0"/>
              <a:t>11.12.2011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FC5FB-3210-43EB-A760-2D605D35A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188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EE50-67E6-4D0E-A94C-DD9AEE757AB6}" type="datetimeFigureOut">
              <a:rPr lang="de-DE" smtClean="0"/>
              <a:t>11.12.2011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FC5FB-3210-43EB-A760-2D605D35A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169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EE50-67E6-4D0E-A94C-DD9AEE757AB6}" type="datetimeFigureOut">
              <a:rPr lang="de-DE" smtClean="0"/>
              <a:t>11.12.2011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FC5FB-3210-43EB-A760-2D605D35A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288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EE50-67E6-4D0E-A94C-DD9AEE757AB6}" type="datetimeFigureOut">
              <a:rPr lang="de-DE" smtClean="0"/>
              <a:t>11.12.2011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FC5FB-3210-43EB-A760-2D605D35A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34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FEE50-67E6-4D0E-A94C-DD9AEE757AB6}" type="datetimeFigureOut">
              <a:rPr lang="de-DE" smtClean="0"/>
              <a:t>11.12.2011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FC5FB-3210-43EB-A760-2D605D35A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994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/>
        </p:nvGrpSpPr>
        <p:grpSpPr>
          <a:xfrm>
            <a:off x="179509" y="260648"/>
            <a:ext cx="8784979" cy="6192688"/>
            <a:chOff x="179509" y="260648"/>
            <a:chExt cx="8784979" cy="6192688"/>
          </a:xfrm>
        </p:grpSpPr>
        <p:sp>
          <p:nvSpPr>
            <p:cNvPr id="28" name="Rechteck 27"/>
            <p:cNvSpPr/>
            <p:nvPr/>
          </p:nvSpPr>
          <p:spPr>
            <a:xfrm>
              <a:off x="3673648" y="1541633"/>
              <a:ext cx="5156932" cy="318915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Rechteck 3"/>
            <p:cNvSpPr/>
            <p:nvPr/>
          </p:nvSpPr>
          <p:spPr>
            <a:xfrm>
              <a:off x="3779912" y="1772816"/>
              <a:ext cx="1656184" cy="252028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4211960" y="2060848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FPGA</a:t>
              </a:r>
              <a:endParaRPr lang="de-DE" dirty="0"/>
            </a:p>
          </p:txBody>
        </p:sp>
        <p:cxnSp>
          <p:nvCxnSpPr>
            <p:cNvPr id="7" name="Gerade Verbindung 6"/>
            <p:cNvCxnSpPr/>
            <p:nvPr/>
          </p:nvCxnSpPr>
          <p:spPr>
            <a:xfrm>
              <a:off x="4680012" y="260648"/>
              <a:ext cx="0" cy="1440160"/>
            </a:xfrm>
            <a:prstGeom prst="line">
              <a:avLst/>
            </a:prstGeom>
            <a:ln w="22225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>
              <a:off x="4657975" y="4351212"/>
              <a:ext cx="0" cy="2102124"/>
            </a:xfrm>
            <a:prstGeom prst="line">
              <a:avLst/>
            </a:prstGeom>
            <a:ln w="22225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feld 15"/>
            <p:cNvSpPr txBox="1"/>
            <p:nvPr/>
          </p:nvSpPr>
          <p:spPr>
            <a:xfrm>
              <a:off x="6382308" y="3151370"/>
              <a:ext cx="24482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err="1"/>
                <a:t>E</a:t>
              </a:r>
              <a:r>
                <a:rPr lang="de-DE" dirty="0" err="1" smtClean="0"/>
                <a:t>thernetlink</a:t>
              </a:r>
              <a:r>
                <a:rPr lang="de-DE" dirty="0" smtClean="0"/>
                <a:t> </a:t>
              </a:r>
              <a:r>
                <a:rPr lang="de-DE" dirty="0" err="1" smtClean="0"/>
                <a:t>to</a:t>
              </a:r>
              <a:r>
                <a:rPr lang="de-DE" dirty="0" smtClean="0"/>
                <a:t> DAQ</a:t>
              </a:r>
            </a:p>
          </p:txBody>
        </p:sp>
        <p:cxnSp>
          <p:nvCxnSpPr>
            <p:cNvPr id="20" name="Gerade Verbindung mit Pfeil 19"/>
            <p:cNvCxnSpPr/>
            <p:nvPr/>
          </p:nvCxnSpPr>
          <p:spPr>
            <a:xfrm>
              <a:off x="5508104" y="3573016"/>
              <a:ext cx="3456384" cy="0"/>
            </a:xfrm>
            <a:prstGeom prst="straightConnector1">
              <a:avLst/>
            </a:prstGeom>
            <a:ln w="15875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hteck 37"/>
            <p:cNvSpPr/>
            <p:nvPr/>
          </p:nvSpPr>
          <p:spPr>
            <a:xfrm>
              <a:off x="1763688" y="2078551"/>
              <a:ext cx="1080120" cy="194421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1691680" y="2564904"/>
              <a:ext cx="1224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err="1" smtClean="0"/>
                <a:t>level</a:t>
              </a:r>
              <a:endParaRPr lang="de-DE" dirty="0" smtClean="0"/>
            </a:p>
            <a:p>
              <a:pPr algn="ctr"/>
              <a:r>
                <a:rPr lang="de-DE" dirty="0" err="1" smtClean="0"/>
                <a:t>translation</a:t>
              </a:r>
              <a:endParaRPr lang="de-DE" dirty="0"/>
            </a:p>
          </p:txBody>
        </p:sp>
        <p:sp>
          <p:nvSpPr>
            <p:cNvPr id="40" name="Rechteck 39"/>
            <p:cNvSpPr/>
            <p:nvPr/>
          </p:nvSpPr>
          <p:spPr>
            <a:xfrm>
              <a:off x="179512" y="2398597"/>
              <a:ext cx="792088" cy="12241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179509" y="2628380"/>
              <a:ext cx="7920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SMA/</a:t>
              </a:r>
            </a:p>
            <a:p>
              <a:pPr algn="ctr"/>
              <a:r>
                <a:rPr lang="de-DE" dirty="0" smtClean="0"/>
                <a:t>LEMO</a:t>
              </a:r>
              <a:endParaRPr lang="de-DE" dirty="0"/>
            </a:p>
          </p:txBody>
        </p:sp>
        <p:cxnSp>
          <p:nvCxnSpPr>
            <p:cNvPr id="43" name="Gerade Verbindung mit Pfeil 42"/>
            <p:cNvCxnSpPr/>
            <p:nvPr/>
          </p:nvCxnSpPr>
          <p:spPr>
            <a:xfrm>
              <a:off x="1043608" y="2780928"/>
              <a:ext cx="648072" cy="0"/>
            </a:xfrm>
            <a:prstGeom prst="straightConnector1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mit Pfeil 43"/>
            <p:cNvCxnSpPr/>
            <p:nvPr/>
          </p:nvCxnSpPr>
          <p:spPr>
            <a:xfrm>
              <a:off x="1043608" y="3356992"/>
              <a:ext cx="648072" cy="0"/>
            </a:xfrm>
            <a:prstGeom prst="straightConnector1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mit Pfeil 45"/>
            <p:cNvCxnSpPr/>
            <p:nvPr/>
          </p:nvCxnSpPr>
          <p:spPr>
            <a:xfrm>
              <a:off x="1043608" y="3200886"/>
              <a:ext cx="648072" cy="0"/>
            </a:xfrm>
            <a:prstGeom prst="straightConnector1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mit Pfeil 46"/>
            <p:cNvCxnSpPr/>
            <p:nvPr/>
          </p:nvCxnSpPr>
          <p:spPr>
            <a:xfrm>
              <a:off x="2953601" y="3010665"/>
              <a:ext cx="757832" cy="0"/>
            </a:xfrm>
            <a:prstGeom prst="straightConnector1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 Verbindung mit Pfeil 47"/>
            <p:cNvCxnSpPr/>
            <p:nvPr/>
          </p:nvCxnSpPr>
          <p:spPr>
            <a:xfrm>
              <a:off x="2953601" y="3163064"/>
              <a:ext cx="757832" cy="0"/>
            </a:xfrm>
            <a:prstGeom prst="straightConnector1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hteck 59"/>
            <p:cNvSpPr/>
            <p:nvPr/>
          </p:nvSpPr>
          <p:spPr>
            <a:xfrm>
              <a:off x="739725" y="4776770"/>
              <a:ext cx="1008112" cy="68320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Textfeld 60"/>
            <p:cNvSpPr txBox="1"/>
            <p:nvPr/>
          </p:nvSpPr>
          <p:spPr>
            <a:xfrm>
              <a:off x="847737" y="4810095"/>
              <a:ext cx="7920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RJ45</a:t>
              </a:r>
            </a:p>
            <a:p>
              <a:pPr algn="ctr"/>
              <a:r>
                <a:rPr lang="de-DE" dirty="0" smtClean="0"/>
                <a:t>TLU</a:t>
              </a:r>
              <a:endParaRPr lang="de-DE" dirty="0"/>
            </a:p>
          </p:txBody>
        </p:sp>
        <p:sp>
          <p:nvSpPr>
            <p:cNvPr id="72" name="Textfeld 71"/>
            <p:cNvSpPr txBox="1"/>
            <p:nvPr/>
          </p:nvSpPr>
          <p:spPr>
            <a:xfrm>
              <a:off x="3861910" y="2318167"/>
              <a:ext cx="14472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err="1" smtClean="0"/>
                <a:t>Virtex</a:t>
              </a:r>
              <a:r>
                <a:rPr lang="de-DE" dirty="0" smtClean="0"/>
                <a:t> 6</a:t>
              </a:r>
            </a:p>
          </p:txBody>
        </p:sp>
        <p:sp>
          <p:nvSpPr>
            <p:cNvPr id="73" name="Rechteck 72"/>
            <p:cNvSpPr/>
            <p:nvPr/>
          </p:nvSpPr>
          <p:spPr>
            <a:xfrm>
              <a:off x="6319068" y="418466"/>
              <a:ext cx="2448272" cy="7200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Textfeld 73"/>
            <p:cNvSpPr txBox="1"/>
            <p:nvPr/>
          </p:nvSpPr>
          <p:spPr>
            <a:xfrm>
              <a:off x="6427080" y="580038"/>
              <a:ext cx="22322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6 HDMI </a:t>
              </a:r>
              <a:r>
                <a:rPr lang="de-DE" dirty="0" err="1" smtClean="0"/>
                <a:t>fanout</a:t>
              </a:r>
              <a:endParaRPr lang="de-DE" dirty="0"/>
            </a:p>
          </p:txBody>
        </p:sp>
        <p:cxnSp>
          <p:nvCxnSpPr>
            <p:cNvPr id="89" name="Gerade Verbindung mit Pfeil 88"/>
            <p:cNvCxnSpPr/>
            <p:nvPr/>
          </p:nvCxnSpPr>
          <p:spPr>
            <a:xfrm>
              <a:off x="5148064" y="908720"/>
              <a:ext cx="1098122" cy="0"/>
            </a:xfrm>
            <a:prstGeom prst="straightConnector1">
              <a:avLst/>
            </a:prstGeom>
            <a:ln w="12700">
              <a:solidFill>
                <a:schemeClr val="accent4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 Verbindung mit Pfeil 91"/>
            <p:cNvCxnSpPr/>
            <p:nvPr/>
          </p:nvCxnSpPr>
          <p:spPr>
            <a:xfrm>
              <a:off x="4980679" y="692696"/>
              <a:ext cx="1265507" cy="0"/>
            </a:xfrm>
            <a:prstGeom prst="straightConnector1">
              <a:avLst/>
            </a:prstGeom>
            <a:ln w="12700">
              <a:solidFill>
                <a:schemeClr val="accent4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rade Verbindung mit Pfeil 95"/>
            <p:cNvCxnSpPr/>
            <p:nvPr/>
          </p:nvCxnSpPr>
          <p:spPr>
            <a:xfrm>
              <a:off x="5145227" y="908720"/>
              <a:ext cx="2837" cy="792088"/>
            </a:xfrm>
            <a:prstGeom prst="straightConnector1">
              <a:avLst/>
            </a:prstGeom>
            <a:ln w="12700">
              <a:solidFill>
                <a:schemeClr val="accent4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 Verbindung mit Pfeil 100"/>
            <p:cNvCxnSpPr/>
            <p:nvPr/>
          </p:nvCxnSpPr>
          <p:spPr>
            <a:xfrm>
              <a:off x="4980679" y="692697"/>
              <a:ext cx="2837" cy="1008111"/>
            </a:xfrm>
            <a:prstGeom prst="straightConnector1">
              <a:avLst/>
            </a:prstGeom>
            <a:ln w="12700">
              <a:solidFill>
                <a:schemeClr val="accent4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Rechteck 103"/>
            <p:cNvSpPr/>
            <p:nvPr/>
          </p:nvSpPr>
          <p:spPr>
            <a:xfrm>
              <a:off x="6588224" y="3136211"/>
              <a:ext cx="2026332" cy="40544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5" name="Rechteck 104"/>
            <p:cNvSpPr/>
            <p:nvPr/>
          </p:nvSpPr>
          <p:spPr>
            <a:xfrm>
              <a:off x="215644" y="260648"/>
              <a:ext cx="1692060" cy="129614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6" name="Textfeld 105"/>
            <p:cNvSpPr txBox="1"/>
            <p:nvPr/>
          </p:nvSpPr>
          <p:spPr>
            <a:xfrm>
              <a:off x="179509" y="262389"/>
              <a:ext cx="18002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HDMI OUT</a:t>
              </a:r>
            </a:p>
            <a:p>
              <a:pPr algn="ctr"/>
              <a:r>
                <a:rPr lang="de-DE" dirty="0" smtClean="0"/>
                <a:t>e.g. DCC-</a:t>
              </a:r>
              <a:r>
                <a:rPr lang="de-DE" dirty="0" err="1" smtClean="0"/>
                <a:t>fanout</a:t>
              </a:r>
              <a:endParaRPr lang="de-DE" dirty="0" smtClean="0"/>
            </a:p>
          </p:txBody>
        </p:sp>
        <p:cxnSp>
          <p:nvCxnSpPr>
            <p:cNvPr id="108" name="Gerade Verbindung 107"/>
            <p:cNvCxnSpPr>
              <a:stCxn id="105" idx="1"/>
              <a:endCxn id="105" idx="3"/>
            </p:cNvCxnSpPr>
            <p:nvPr/>
          </p:nvCxnSpPr>
          <p:spPr>
            <a:xfrm>
              <a:off x="215644" y="908720"/>
              <a:ext cx="1692060" cy="0"/>
            </a:xfrm>
            <a:prstGeom prst="line">
              <a:avLst/>
            </a:prstGeom>
            <a:ln w="158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feld 108"/>
            <p:cNvSpPr txBox="1"/>
            <p:nvPr/>
          </p:nvSpPr>
          <p:spPr>
            <a:xfrm>
              <a:off x="179512" y="1012086"/>
              <a:ext cx="1728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HDMI IN</a:t>
              </a:r>
            </a:p>
          </p:txBody>
        </p:sp>
        <p:cxnSp>
          <p:nvCxnSpPr>
            <p:cNvPr id="110" name="Gerade Verbindung mit Pfeil 109"/>
            <p:cNvCxnSpPr/>
            <p:nvPr/>
          </p:nvCxnSpPr>
          <p:spPr>
            <a:xfrm flipH="1">
              <a:off x="1979712" y="598928"/>
              <a:ext cx="2374676" cy="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Gerade Verbindung mit Pfeil 110"/>
            <p:cNvCxnSpPr/>
            <p:nvPr/>
          </p:nvCxnSpPr>
          <p:spPr>
            <a:xfrm flipH="1">
              <a:off x="1979712" y="1241141"/>
              <a:ext cx="2016224" cy="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Gerade Verbindung mit Pfeil 111"/>
            <p:cNvCxnSpPr/>
            <p:nvPr/>
          </p:nvCxnSpPr>
          <p:spPr>
            <a:xfrm flipH="1">
              <a:off x="4354388" y="598928"/>
              <a:ext cx="1588" cy="1090387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Gerade Verbindung mit Pfeil 112"/>
            <p:cNvCxnSpPr/>
            <p:nvPr/>
          </p:nvCxnSpPr>
          <p:spPr>
            <a:xfrm>
              <a:off x="3993100" y="1241141"/>
              <a:ext cx="0" cy="459667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winkelte Verbindung 17"/>
            <p:cNvCxnSpPr/>
            <p:nvPr/>
          </p:nvCxnSpPr>
          <p:spPr>
            <a:xfrm flipV="1">
              <a:off x="1835696" y="4204506"/>
              <a:ext cx="1875737" cy="1082885"/>
            </a:xfrm>
            <a:prstGeom prst="bentConnector3">
              <a:avLst>
                <a:gd name="adj1" fmla="val 83218"/>
              </a:avLst>
            </a:prstGeom>
            <a:ln w="12700">
              <a:solidFill>
                <a:schemeClr val="accent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winkelte Verbindung 70"/>
            <p:cNvCxnSpPr/>
            <p:nvPr/>
          </p:nvCxnSpPr>
          <p:spPr>
            <a:xfrm flipV="1">
              <a:off x="1840435" y="3957472"/>
              <a:ext cx="1875737" cy="1082885"/>
            </a:xfrm>
            <a:prstGeom prst="bentConnector3">
              <a:avLst>
                <a:gd name="adj1" fmla="val 73296"/>
              </a:avLst>
            </a:prstGeom>
            <a:ln w="12700">
              <a:solidFill>
                <a:schemeClr val="accent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Gerade Verbindung mit Pfeil 89"/>
            <p:cNvCxnSpPr/>
            <p:nvPr/>
          </p:nvCxnSpPr>
          <p:spPr>
            <a:xfrm flipH="1">
              <a:off x="1979712" y="435408"/>
              <a:ext cx="2549360" cy="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Gerade Verbindung mit Pfeil 90"/>
            <p:cNvCxnSpPr/>
            <p:nvPr/>
          </p:nvCxnSpPr>
          <p:spPr>
            <a:xfrm flipH="1">
              <a:off x="4524647" y="435408"/>
              <a:ext cx="1588" cy="1253907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 Verbindung mit Pfeil 94"/>
            <p:cNvCxnSpPr/>
            <p:nvPr/>
          </p:nvCxnSpPr>
          <p:spPr>
            <a:xfrm flipH="1">
              <a:off x="1979712" y="1062361"/>
              <a:ext cx="2192987" cy="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Gerade Verbindung mit Pfeil 96"/>
            <p:cNvCxnSpPr/>
            <p:nvPr/>
          </p:nvCxnSpPr>
          <p:spPr>
            <a:xfrm>
              <a:off x="4172699" y="1062361"/>
              <a:ext cx="4504" cy="626954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feld 79"/>
            <p:cNvSpPr txBox="1"/>
            <p:nvPr/>
          </p:nvSpPr>
          <p:spPr>
            <a:xfrm>
              <a:off x="7090421" y="4389756"/>
              <a:ext cx="174015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500" dirty="0" err="1" smtClean="0"/>
                <a:t>Xilinx</a:t>
              </a:r>
              <a:r>
                <a:rPr lang="de-DE" sz="1500" dirty="0" smtClean="0"/>
                <a:t> ML605-Board</a:t>
              </a:r>
              <a:endParaRPr lang="de-DE" sz="1500" dirty="0"/>
            </a:p>
            <a:p>
              <a:endParaRPr lang="de-DE" sz="1500" dirty="0"/>
            </a:p>
          </p:txBody>
        </p:sp>
        <p:sp>
          <p:nvSpPr>
            <p:cNvPr id="2" name="Textfeld 1"/>
            <p:cNvSpPr txBox="1"/>
            <p:nvPr/>
          </p:nvSpPr>
          <p:spPr>
            <a:xfrm>
              <a:off x="179510" y="3662812"/>
              <a:ext cx="1152129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de-DE" dirty="0" smtClean="0"/>
                <a:t>global </a:t>
              </a:r>
              <a:r>
                <a:rPr lang="de-DE" dirty="0" err="1" smtClean="0"/>
                <a:t>clock</a:t>
              </a:r>
              <a:endParaRPr lang="de-DE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de-DE" dirty="0" err="1" smtClean="0"/>
                <a:t>trigger</a:t>
              </a:r>
              <a:endParaRPr lang="de-DE" dirty="0"/>
            </a:p>
          </p:txBody>
        </p:sp>
        <p:sp>
          <p:nvSpPr>
            <p:cNvPr id="3" name="Textfeld 2"/>
            <p:cNvSpPr txBox="1"/>
            <p:nvPr/>
          </p:nvSpPr>
          <p:spPr>
            <a:xfrm>
              <a:off x="3108654" y="2742882"/>
              <a:ext cx="6075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err="1" smtClean="0"/>
                <a:t>diff</a:t>
              </a:r>
              <a:endParaRPr lang="de-DE" sz="1400" dirty="0"/>
            </a:p>
          </p:txBody>
        </p:sp>
        <p:sp>
          <p:nvSpPr>
            <p:cNvPr id="6" name="Rechteck 5"/>
            <p:cNvSpPr/>
            <p:nvPr/>
          </p:nvSpPr>
          <p:spPr>
            <a:xfrm>
              <a:off x="5562110" y="1776299"/>
              <a:ext cx="684076" cy="6491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5461345" y="1783849"/>
              <a:ext cx="9361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err="1" smtClean="0"/>
                <a:t>local</a:t>
              </a:r>
              <a:r>
                <a:rPr lang="de-DE" dirty="0" smtClean="0"/>
                <a:t> </a:t>
              </a:r>
              <a:r>
                <a:rPr lang="de-DE" dirty="0" err="1" smtClean="0"/>
                <a:t>clock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384037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cken des Rechtecks auf der gleichen Seite schneiden 21"/>
          <p:cNvSpPr/>
          <p:nvPr/>
        </p:nvSpPr>
        <p:spPr>
          <a:xfrm rot="5400000">
            <a:off x="2231740" y="1569487"/>
            <a:ext cx="1224136" cy="576064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3787181" y="56224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FPGA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1126878" y="1645059"/>
            <a:ext cx="141153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1126878" y="1797459"/>
            <a:ext cx="141153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1126878" y="1940203"/>
            <a:ext cx="141153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2538417" y="2161810"/>
            <a:ext cx="5934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MUX</a:t>
            </a:r>
            <a:endParaRPr lang="de-DE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334790" y="15858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</a:t>
            </a:r>
            <a:r>
              <a:rPr lang="de-DE" dirty="0" err="1" smtClean="0"/>
              <a:t>clocks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3131840" y="1748667"/>
            <a:ext cx="2016224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/>
          <p:cNvSpPr/>
          <p:nvPr/>
        </p:nvSpPr>
        <p:spPr>
          <a:xfrm>
            <a:off x="5148064" y="1124745"/>
            <a:ext cx="792088" cy="14401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5112060" y="1515479"/>
            <a:ext cx="828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 </a:t>
            </a:r>
            <a:r>
              <a:rPr lang="de-DE" dirty="0" err="1" smtClean="0"/>
              <a:t>clk</a:t>
            </a:r>
            <a:endParaRPr lang="de-DE" dirty="0" smtClean="0"/>
          </a:p>
          <a:p>
            <a:pPr algn="ctr"/>
            <a:r>
              <a:rPr lang="de-DE" dirty="0" err="1" smtClean="0"/>
              <a:t>fanout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>
          <a:xfrm>
            <a:off x="5144023" y="3220190"/>
            <a:ext cx="792088" cy="14401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/>
          <p:cNvSpPr txBox="1"/>
          <p:nvPr/>
        </p:nvSpPr>
        <p:spPr>
          <a:xfrm>
            <a:off x="5151096" y="3337990"/>
            <a:ext cx="8280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</a:t>
            </a:r>
            <a:r>
              <a:rPr lang="de-DE" dirty="0" err="1" smtClean="0"/>
              <a:t>trigger</a:t>
            </a:r>
            <a:endParaRPr lang="de-DE" dirty="0" smtClean="0"/>
          </a:p>
          <a:p>
            <a:r>
              <a:rPr lang="de-DE" dirty="0" err="1" smtClean="0"/>
              <a:t>fanout</a:t>
            </a:r>
            <a:endParaRPr lang="de-DE" dirty="0"/>
          </a:p>
        </p:txBody>
      </p:sp>
      <p:sp>
        <p:nvSpPr>
          <p:cNvPr id="37" name="Rechteck 36"/>
          <p:cNvSpPr/>
          <p:nvPr/>
        </p:nvSpPr>
        <p:spPr>
          <a:xfrm>
            <a:off x="3096152" y="3337990"/>
            <a:ext cx="1551620" cy="10801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37"/>
          <p:cNvCxnSpPr/>
          <p:nvPr/>
        </p:nvCxnSpPr>
        <p:spPr>
          <a:xfrm>
            <a:off x="3923840" y="1748667"/>
            <a:ext cx="0" cy="157882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>
            <a:off x="1086833" y="3683796"/>
            <a:ext cx="2004962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>
            <a:off x="1086833" y="3836198"/>
            <a:ext cx="2004962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>
            <a:off x="1086833" y="4001403"/>
            <a:ext cx="2004942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/>
          <p:cNvSpPr txBox="1"/>
          <p:nvPr/>
        </p:nvSpPr>
        <p:spPr>
          <a:xfrm>
            <a:off x="153268" y="3513032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trigger</a:t>
            </a:r>
            <a:endParaRPr lang="de-DE" dirty="0" smtClean="0"/>
          </a:p>
          <a:p>
            <a:pPr algn="ctr"/>
            <a:r>
              <a:rPr lang="de-DE" dirty="0" smtClean="0"/>
              <a:t>etc.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3126427" y="3554884"/>
            <a:ext cx="1521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algorithms/</a:t>
            </a:r>
          </a:p>
          <a:p>
            <a:r>
              <a:rPr lang="en-US" dirty="0" smtClean="0"/>
              <a:t>combinatorial</a:t>
            </a:r>
            <a:endParaRPr lang="en-US" dirty="0"/>
          </a:p>
        </p:txBody>
      </p:sp>
      <p:cxnSp>
        <p:nvCxnSpPr>
          <p:cNvPr id="62" name="Gerade Verbindung 61"/>
          <p:cNvCxnSpPr/>
          <p:nvPr/>
        </p:nvCxnSpPr>
        <p:spPr>
          <a:xfrm flipH="1">
            <a:off x="4647774" y="3799655"/>
            <a:ext cx="49624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/>
          <p:nvPr/>
        </p:nvCxnSpPr>
        <p:spPr>
          <a:xfrm flipH="1">
            <a:off x="5936111" y="3539961"/>
            <a:ext cx="49624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 flipH="1">
            <a:off x="5936111" y="3669276"/>
            <a:ext cx="49624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 flipH="1">
            <a:off x="5936111" y="3796021"/>
            <a:ext cx="49624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78"/>
          <p:cNvCxnSpPr/>
          <p:nvPr/>
        </p:nvCxnSpPr>
        <p:spPr>
          <a:xfrm flipH="1">
            <a:off x="5936110" y="3929618"/>
            <a:ext cx="49624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/>
          <p:cNvCxnSpPr/>
          <p:nvPr/>
        </p:nvCxnSpPr>
        <p:spPr>
          <a:xfrm flipH="1">
            <a:off x="5944153" y="4060560"/>
            <a:ext cx="49624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/>
          <p:nvPr/>
        </p:nvCxnSpPr>
        <p:spPr>
          <a:xfrm flipH="1">
            <a:off x="5944152" y="4187654"/>
            <a:ext cx="49624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/>
          <p:nvPr/>
        </p:nvCxnSpPr>
        <p:spPr>
          <a:xfrm flipH="1">
            <a:off x="5940152" y="1503105"/>
            <a:ext cx="49624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82"/>
          <p:cNvCxnSpPr/>
          <p:nvPr/>
        </p:nvCxnSpPr>
        <p:spPr>
          <a:xfrm flipH="1">
            <a:off x="5940152" y="1632420"/>
            <a:ext cx="49624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/>
          <p:cNvCxnSpPr/>
          <p:nvPr/>
        </p:nvCxnSpPr>
        <p:spPr>
          <a:xfrm flipH="1">
            <a:off x="5940152" y="1759165"/>
            <a:ext cx="49624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 flipH="1">
            <a:off x="5940151" y="1892762"/>
            <a:ext cx="49624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 flipH="1">
            <a:off x="5948194" y="2023704"/>
            <a:ext cx="49624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86"/>
          <p:cNvCxnSpPr/>
          <p:nvPr/>
        </p:nvCxnSpPr>
        <p:spPr>
          <a:xfrm flipH="1">
            <a:off x="5948193" y="2150798"/>
            <a:ext cx="49624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hteck 92"/>
          <p:cNvSpPr/>
          <p:nvPr/>
        </p:nvSpPr>
        <p:spPr>
          <a:xfrm>
            <a:off x="1930004" y="690135"/>
            <a:ext cx="573538" cy="45167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Textfeld 93"/>
          <p:cNvSpPr txBox="1"/>
          <p:nvPr/>
        </p:nvSpPr>
        <p:spPr>
          <a:xfrm>
            <a:off x="1824353" y="592806"/>
            <a:ext cx="784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clock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>
          <a:xfrm flipV="1">
            <a:off x="2214725" y="1515479"/>
            <a:ext cx="323692" cy="4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rade Verbindung 96"/>
          <p:cNvCxnSpPr/>
          <p:nvPr/>
        </p:nvCxnSpPr>
        <p:spPr>
          <a:xfrm flipV="1">
            <a:off x="2218682" y="1141806"/>
            <a:ext cx="0" cy="37367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104"/>
          <p:cNvCxnSpPr/>
          <p:nvPr/>
        </p:nvCxnSpPr>
        <p:spPr>
          <a:xfrm>
            <a:off x="3747136" y="3348488"/>
            <a:ext cx="171403" cy="164544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106"/>
          <p:cNvCxnSpPr/>
          <p:nvPr/>
        </p:nvCxnSpPr>
        <p:spPr>
          <a:xfrm flipH="1">
            <a:off x="3918539" y="3337990"/>
            <a:ext cx="181368" cy="175042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feil nach rechts 2"/>
          <p:cNvSpPr/>
          <p:nvPr/>
        </p:nvSpPr>
        <p:spPr>
          <a:xfrm>
            <a:off x="5158034" y="2622620"/>
            <a:ext cx="1180863" cy="59757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Textfeld 91"/>
          <p:cNvSpPr txBox="1"/>
          <p:nvPr/>
        </p:nvSpPr>
        <p:spPr>
          <a:xfrm>
            <a:off x="5151096" y="2736739"/>
            <a:ext cx="1684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t</a:t>
            </a:r>
            <a:r>
              <a:rPr lang="de-DE" dirty="0" err="1" smtClean="0"/>
              <a:t>o</a:t>
            </a:r>
            <a:r>
              <a:rPr lang="de-DE" dirty="0" smtClean="0"/>
              <a:t> HDMI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3469163" y="4869160"/>
            <a:ext cx="1080120" cy="13681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 flipH="1">
            <a:off x="3809836" y="5085184"/>
            <a:ext cx="201122" cy="1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H="1" flipV="1">
            <a:off x="3810362" y="5204711"/>
            <a:ext cx="215208" cy="964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flipH="1">
            <a:off x="3815973" y="5336395"/>
            <a:ext cx="2157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3959932" y="501317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chemeClr val="accent1"/>
                </a:solidFill>
              </a:rPr>
              <a:t>1</a:t>
            </a:r>
            <a:endParaRPr lang="de-DE" sz="2400" dirty="0">
              <a:solidFill>
                <a:schemeClr val="accent1"/>
              </a:solidFill>
            </a:endParaRPr>
          </a:p>
        </p:txBody>
      </p:sp>
      <p:cxnSp>
        <p:nvCxnSpPr>
          <p:cNvPr id="66" name="Gerade Verbindung 65"/>
          <p:cNvCxnSpPr/>
          <p:nvPr/>
        </p:nvCxnSpPr>
        <p:spPr>
          <a:xfrm flipH="1" flipV="1">
            <a:off x="4549284" y="5251875"/>
            <a:ext cx="1883075" cy="108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 flipH="1">
            <a:off x="4549284" y="5381190"/>
            <a:ext cx="188307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67"/>
          <p:cNvCxnSpPr/>
          <p:nvPr/>
        </p:nvCxnSpPr>
        <p:spPr>
          <a:xfrm flipH="1">
            <a:off x="4549284" y="5507935"/>
            <a:ext cx="188307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 flipH="1">
            <a:off x="4549283" y="5641532"/>
            <a:ext cx="1883076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 flipH="1">
            <a:off x="4557327" y="5772474"/>
            <a:ext cx="188307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/>
        </p:nvCxnSpPr>
        <p:spPr>
          <a:xfrm flipH="1">
            <a:off x="4557325" y="5899568"/>
            <a:ext cx="1875034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>
          <a:xfrm flipH="1">
            <a:off x="2568643" y="5553021"/>
            <a:ext cx="895657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Pfeil nach rechts 98"/>
          <p:cNvSpPr/>
          <p:nvPr/>
        </p:nvSpPr>
        <p:spPr>
          <a:xfrm rot="10800000">
            <a:off x="5238273" y="5986810"/>
            <a:ext cx="1180863" cy="501004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Textfeld 99"/>
          <p:cNvSpPr txBox="1"/>
          <p:nvPr/>
        </p:nvSpPr>
        <p:spPr>
          <a:xfrm>
            <a:off x="5281437" y="6060340"/>
            <a:ext cx="130934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700" dirty="0" err="1" smtClean="0"/>
              <a:t>from</a:t>
            </a:r>
            <a:r>
              <a:rPr lang="de-DE" sz="1700" dirty="0" smtClean="0"/>
              <a:t> HDMI</a:t>
            </a:r>
            <a:endParaRPr lang="de-DE" sz="1700" dirty="0"/>
          </a:p>
        </p:txBody>
      </p:sp>
      <p:sp>
        <p:nvSpPr>
          <p:cNvPr id="101" name="Textfeld 100"/>
          <p:cNvSpPr txBox="1"/>
          <p:nvPr/>
        </p:nvSpPr>
        <p:spPr>
          <a:xfrm>
            <a:off x="3679450" y="5802144"/>
            <a:ext cx="921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bussy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98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357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976228" y="679809"/>
            <a:ext cx="6682211" cy="5925571"/>
            <a:chOff x="153268" y="562243"/>
            <a:chExt cx="6682211" cy="5925571"/>
          </a:xfrm>
        </p:grpSpPr>
        <p:sp>
          <p:nvSpPr>
            <p:cNvPr id="22" name="Ecken des Rechtecks auf der gleichen Seite schneiden 21"/>
            <p:cNvSpPr/>
            <p:nvPr/>
          </p:nvSpPr>
          <p:spPr>
            <a:xfrm rot="5400000">
              <a:off x="2231740" y="1569487"/>
              <a:ext cx="1224136" cy="576064"/>
            </a:xfrm>
            <a:prstGeom prst="snip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787181" y="562243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FPGA</a:t>
              </a:r>
              <a:endParaRPr lang="de-DE" dirty="0"/>
            </a:p>
          </p:txBody>
        </p:sp>
        <p:cxnSp>
          <p:nvCxnSpPr>
            <p:cNvPr id="8" name="Gerade Verbindung 7"/>
            <p:cNvCxnSpPr/>
            <p:nvPr/>
          </p:nvCxnSpPr>
          <p:spPr>
            <a:xfrm>
              <a:off x="1126878" y="1645059"/>
              <a:ext cx="1411539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/>
            <p:cNvCxnSpPr/>
            <p:nvPr/>
          </p:nvCxnSpPr>
          <p:spPr>
            <a:xfrm>
              <a:off x="1126878" y="1797459"/>
              <a:ext cx="1411539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>
              <a:off x="1126878" y="1940203"/>
              <a:ext cx="1411539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/>
            <p:cNvSpPr txBox="1"/>
            <p:nvPr/>
          </p:nvSpPr>
          <p:spPr>
            <a:xfrm>
              <a:off x="2538417" y="2161810"/>
              <a:ext cx="5934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/>
                <a:t>MUX</a:t>
              </a:r>
              <a:endParaRPr lang="de-DE" sz="1400" dirty="0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334790" y="1585856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 </a:t>
              </a:r>
              <a:r>
                <a:rPr lang="de-DE" dirty="0" err="1" smtClean="0"/>
                <a:t>clocks</a:t>
              </a:r>
              <a:endParaRPr lang="de-DE" dirty="0"/>
            </a:p>
          </p:txBody>
        </p:sp>
        <p:cxnSp>
          <p:nvCxnSpPr>
            <p:cNvPr id="16" name="Gerade Verbindung 15"/>
            <p:cNvCxnSpPr/>
            <p:nvPr/>
          </p:nvCxnSpPr>
          <p:spPr>
            <a:xfrm>
              <a:off x="3131840" y="1748667"/>
              <a:ext cx="2016224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hteck 25"/>
            <p:cNvSpPr/>
            <p:nvPr/>
          </p:nvSpPr>
          <p:spPr>
            <a:xfrm>
              <a:off x="5148064" y="1124745"/>
              <a:ext cx="792088" cy="144016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5112060" y="1515479"/>
              <a:ext cx="8280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 </a:t>
              </a:r>
              <a:r>
                <a:rPr lang="de-DE" dirty="0" err="1" smtClean="0"/>
                <a:t>clk</a:t>
              </a:r>
              <a:endParaRPr lang="de-DE" dirty="0" smtClean="0"/>
            </a:p>
            <a:p>
              <a:pPr algn="ctr"/>
              <a:r>
                <a:rPr lang="de-DE" dirty="0" err="1" smtClean="0"/>
                <a:t>fanout</a:t>
              </a:r>
              <a:endParaRPr lang="de-DE" dirty="0"/>
            </a:p>
          </p:txBody>
        </p:sp>
        <p:sp>
          <p:nvSpPr>
            <p:cNvPr id="31" name="Rechteck 30"/>
            <p:cNvSpPr/>
            <p:nvPr/>
          </p:nvSpPr>
          <p:spPr>
            <a:xfrm>
              <a:off x="5144023" y="3220190"/>
              <a:ext cx="792088" cy="144016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Textfeld 31"/>
            <p:cNvSpPr txBox="1"/>
            <p:nvPr/>
          </p:nvSpPr>
          <p:spPr>
            <a:xfrm>
              <a:off x="5151096" y="3337990"/>
              <a:ext cx="82809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 </a:t>
              </a:r>
              <a:r>
                <a:rPr lang="de-DE" dirty="0" err="1" smtClean="0"/>
                <a:t>trigger</a:t>
              </a:r>
              <a:endParaRPr lang="de-DE" dirty="0" smtClean="0"/>
            </a:p>
            <a:p>
              <a:r>
                <a:rPr lang="de-DE" dirty="0" err="1" smtClean="0"/>
                <a:t>fanout</a:t>
              </a:r>
              <a:endParaRPr lang="de-DE" dirty="0"/>
            </a:p>
          </p:txBody>
        </p:sp>
        <p:sp>
          <p:nvSpPr>
            <p:cNvPr id="37" name="Rechteck 36"/>
            <p:cNvSpPr/>
            <p:nvPr/>
          </p:nvSpPr>
          <p:spPr>
            <a:xfrm>
              <a:off x="3096152" y="3337990"/>
              <a:ext cx="1551620" cy="108012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8" name="Gerade Verbindung 37"/>
            <p:cNvCxnSpPr/>
            <p:nvPr/>
          </p:nvCxnSpPr>
          <p:spPr>
            <a:xfrm>
              <a:off x="3923840" y="1748667"/>
              <a:ext cx="0" cy="15788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41"/>
            <p:cNvCxnSpPr/>
            <p:nvPr/>
          </p:nvCxnSpPr>
          <p:spPr>
            <a:xfrm>
              <a:off x="1086833" y="3683796"/>
              <a:ext cx="200496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42"/>
            <p:cNvCxnSpPr/>
            <p:nvPr/>
          </p:nvCxnSpPr>
          <p:spPr>
            <a:xfrm>
              <a:off x="1086833" y="3836198"/>
              <a:ext cx="200496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43"/>
            <p:cNvCxnSpPr/>
            <p:nvPr/>
          </p:nvCxnSpPr>
          <p:spPr>
            <a:xfrm>
              <a:off x="1086833" y="4001403"/>
              <a:ext cx="200494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feld 44"/>
            <p:cNvSpPr txBox="1"/>
            <p:nvPr/>
          </p:nvSpPr>
          <p:spPr>
            <a:xfrm>
              <a:off x="153268" y="3513032"/>
              <a:ext cx="10801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err="1" smtClean="0"/>
                <a:t>trigger</a:t>
              </a:r>
              <a:endParaRPr lang="de-DE" dirty="0" smtClean="0"/>
            </a:p>
            <a:p>
              <a:pPr algn="ctr"/>
              <a:r>
                <a:rPr lang="de-DE" dirty="0" smtClean="0"/>
                <a:t>etc.</a:t>
              </a:r>
              <a:endParaRPr lang="de-DE" dirty="0"/>
            </a:p>
          </p:txBody>
        </p:sp>
        <p:sp>
          <p:nvSpPr>
            <p:cNvPr id="61" name="Textfeld 60"/>
            <p:cNvSpPr txBox="1"/>
            <p:nvPr/>
          </p:nvSpPr>
          <p:spPr>
            <a:xfrm>
              <a:off x="3126427" y="3554884"/>
              <a:ext cx="15213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algorithms/</a:t>
              </a:r>
            </a:p>
            <a:p>
              <a:r>
                <a:rPr lang="en-US" dirty="0" smtClean="0"/>
                <a:t>combinatorial</a:t>
              </a:r>
              <a:endParaRPr lang="en-US" dirty="0"/>
            </a:p>
          </p:txBody>
        </p:sp>
        <p:cxnSp>
          <p:nvCxnSpPr>
            <p:cNvPr id="62" name="Gerade Verbindung 61"/>
            <p:cNvCxnSpPr/>
            <p:nvPr/>
          </p:nvCxnSpPr>
          <p:spPr>
            <a:xfrm flipH="1">
              <a:off x="4647774" y="3799655"/>
              <a:ext cx="496249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>
            <a:xfrm flipH="1">
              <a:off x="5936111" y="3539961"/>
              <a:ext cx="496249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>
            <a:xfrm flipH="1">
              <a:off x="5936111" y="3669276"/>
              <a:ext cx="496249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>
            <a:xfrm flipH="1">
              <a:off x="5936111" y="3796021"/>
              <a:ext cx="496249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Gerade Verbindung 78"/>
            <p:cNvCxnSpPr/>
            <p:nvPr/>
          </p:nvCxnSpPr>
          <p:spPr>
            <a:xfrm flipH="1">
              <a:off x="5936110" y="3929618"/>
              <a:ext cx="496249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 Verbindung 79"/>
            <p:cNvCxnSpPr/>
            <p:nvPr/>
          </p:nvCxnSpPr>
          <p:spPr>
            <a:xfrm flipH="1">
              <a:off x="5944153" y="4060560"/>
              <a:ext cx="496249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80"/>
            <p:cNvCxnSpPr/>
            <p:nvPr/>
          </p:nvCxnSpPr>
          <p:spPr>
            <a:xfrm flipH="1">
              <a:off x="5944152" y="4187654"/>
              <a:ext cx="496249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81"/>
            <p:cNvCxnSpPr/>
            <p:nvPr/>
          </p:nvCxnSpPr>
          <p:spPr>
            <a:xfrm flipH="1">
              <a:off x="5940152" y="1503105"/>
              <a:ext cx="496249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82"/>
            <p:cNvCxnSpPr/>
            <p:nvPr/>
          </p:nvCxnSpPr>
          <p:spPr>
            <a:xfrm flipH="1">
              <a:off x="5940152" y="1632420"/>
              <a:ext cx="496249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83"/>
            <p:cNvCxnSpPr/>
            <p:nvPr/>
          </p:nvCxnSpPr>
          <p:spPr>
            <a:xfrm flipH="1">
              <a:off x="5940152" y="1759165"/>
              <a:ext cx="496249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84"/>
            <p:cNvCxnSpPr/>
            <p:nvPr/>
          </p:nvCxnSpPr>
          <p:spPr>
            <a:xfrm flipH="1">
              <a:off x="5940151" y="1892762"/>
              <a:ext cx="496249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85"/>
            <p:cNvCxnSpPr/>
            <p:nvPr/>
          </p:nvCxnSpPr>
          <p:spPr>
            <a:xfrm flipH="1">
              <a:off x="5948194" y="2023704"/>
              <a:ext cx="496249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 Verbindung 86"/>
            <p:cNvCxnSpPr/>
            <p:nvPr/>
          </p:nvCxnSpPr>
          <p:spPr>
            <a:xfrm flipH="1">
              <a:off x="5948193" y="2150798"/>
              <a:ext cx="496249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hteck 92"/>
            <p:cNvSpPr/>
            <p:nvPr/>
          </p:nvSpPr>
          <p:spPr>
            <a:xfrm>
              <a:off x="1930004" y="690135"/>
              <a:ext cx="573538" cy="45167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4" name="Textfeld 93"/>
            <p:cNvSpPr txBox="1"/>
            <p:nvPr/>
          </p:nvSpPr>
          <p:spPr>
            <a:xfrm>
              <a:off x="1824353" y="592806"/>
              <a:ext cx="7848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err="1" smtClean="0"/>
                <a:t>local</a:t>
              </a:r>
              <a:r>
                <a:rPr lang="de-DE" dirty="0" smtClean="0"/>
                <a:t> </a:t>
              </a:r>
              <a:r>
                <a:rPr lang="de-DE" dirty="0" err="1" smtClean="0"/>
                <a:t>clock</a:t>
              </a:r>
              <a:endParaRPr lang="de-DE" dirty="0"/>
            </a:p>
          </p:txBody>
        </p:sp>
        <p:cxnSp>
          <p:nvCxnSpPr>
            <p:cNvPr id="95" name="Gerade Verbindung 94"/>
            <p:cNvCxnSpPr/>
            <p:nvPr/>
          </p:nvCxnSpPr>
          <p:spPr>
            <a:xfrm flipV="1">
              <a:off x="2214725" y="1515479"/>
              <a:ext cx="323692" cy="408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Gerade Verbindung 96"/>
            <p:cNvCxnSpPr/>
            <p:nvPr/>
          </p:nvCxnSpPr>
          <p:spPr>
            <a:xfrm flipV="1">
              <a:off x="2218682" y="1141806"/>
              <a:ext cx="0" cy="373673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Gerade Verbindung 104"/>
            <p:cNvCxnSpPr/>
            <p:nvPr/>
          </p:nvCxnSpPr>
          <p:spPr>
            <a:xfrm>
              <a:off x="3747136" y="3348488"/>
              <a:ext cx="171403" cy="164544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Gerade Verbindung 106"/>
            <p:cNvCxnSpPr/>
            <p:nvPr/>
          </p:nvCxnSpPr>
          <p:spPr>
            <a:xfrm flipH="1">
              <a:off x="3918539" y="3337990"/>
              <a:ext cx="181368" cy="175042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Pfeil nach rechts 2"/>
            <p:cNvSpPr/>
            <p:nvPr/>
          </p:nvSpPr>
          <p:spPr>
            <a:xfrm>
              <a:off x="5158034" y="2622620"/>
              <a:ext cx="1180863" cy="5975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" name="Textfeld 91"/>
            <p:cNvSpPr txBox="1"/>
            <p:nvPr/>
          </p:nvSpPr>
          <p:spPr>
            <a:xfrm>
              <a:off x="5151096" y="2736739"/>
              <a:ext cx="16843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/>
                <a:t>t</a:t>
              </a:r>
              <a:r>
                <a:rPr lang="de-DE" dirty="0" err="1" smtClean="0"/>
                <a:t>o</a:t>
              </a:r>
              <a:r>
                <a:rPr lang="de-DE" dirty="0" smtClean="0"/>
                <a:t> HDMI</a:t>
              </a:r>
              <a:endParaRPr lang="de-DE" dirty="0"/>
            </a:p>
          </p:txBody>
        </p:sp>
        <p:cxnSp>
          <p:nvCxnSpPr>
            <p:cNvPr id="12" name="Gerade Verbindung 11"/>
            <p:cNvCxnSpPr/>
            <p:nvPr/>
          </p:nvCxnSpPr>
          <p:spPr>
            <a:xfrm flipH="1">
              <a:off x="3809836" y="5085184"/>
              <a:ext cx="201122" cy="1195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 Verbindung 47"/>
            <p:cNvCxnSpPr/>
            <p:nvPr/>
          </p:nvCxnSpPr>
          <p:spPr>
            <a:xfrm flipH="1" flipV="1">
              <a:off x="3810362" y="5204711"/>
              <a:ext cx="215208" cy="964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/>
            <p:nvPr/>
          </p:nvCxnSpPr>
          <p:spPr>
            <a:xfrm flipH="1">
              <a:off x="3815973" y="5336395"/>
              <a:ext cx="21573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feld 22"/>
            <p:cNvSpPr txBox="1"/>
            <p:nvPr/>
          </p:nvSpPr>
          <p:spPr>
            <a:xfrm>
              <a:off x="3959932" y="5013176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solidFill>
                    <a:schemeClr val="accent1"/>
                  </a:solidFill>
                </a:rPr>
                <a:t>1</a:t>
              </a:r>
              <a:endParaRPr lang="de-DE" sz="2400" dirty="0">
                <a:solidFill>
                  <a:schemeClr val="accent1"/>
                </a:solidFill>
              </a:endParaRPr>
            </a:p>
          </p:txBody>
        </p:sp>
        <p:cxnSp>
          <p:nvCxnSpPr>
            <p:cNvPr id="66" name="Gerade Verbindung 65"/>
            <p:cNvCxnSpPr/>
            <p:nvPr/>
          </p:nvCxnSpPr>
          <p:spPr>
            <a:xfrm flipH="1" flipV="1">
              <a:off x="4549284" y="5251875"/>
              <a:ext cx="1883075" cy="1084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 Verbindung 66"/>
            <p:cNvCxnSpPr/>
            <p:nvPr/>
          </p:nvCxnSpPr>
          <p:spPr>
            <a:xfrm flipH="1">
              <a:off x="4549284" y="5381190"/>
              <a:ext cx="1883075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67"/>
            <p:cNvCxnSpPr/>
            <p:nvPr/>
          </p:nvCxnSpPr>
          <p:spPr>
            <a:xfrm flipH="1">
              <a:off x="4549284" y="5507935"/>
              <a:ext cx="1883075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68"/>
            <p:cNvCxnSpPr/>
            <p:nvPr/>
          </p:nvCxnSpPr>
          <p:spPr>
            <a:xfrm flipH="1">
              <a:off x="4549283" y="5641532"/>
              <a:ext cx="1883076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/>
            <p:nvPr/>
          </p:nvCxnSpPr>
          <p:spPr>
            <a:xfrm flipH="1">
              <a:off x="4557327" y="5772474"/>
              <a:ext cx="1883075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 Verbindung 70"/>
            <p:cNvCxnSpPr/>
            <p:nvPr/>
          </p:nvCxnSpPr>
          <p:spPr>
            <a:xfrm flipH="1">
              <a:off x="4557325" y="5899568"/>
              <a:ext cx="1875034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 Verbindung 97"/>
            <p:cNvCxnSpPr/>
            <p:nvPr/>
          </p:nvCxnSpPr>
          <p:spPr>
            <a:xfrm flipH="1">
              <a:off x="2568643" y="5553021"/>
              <a:ext cx="895657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Pfeil nach rechts 98"/>
            <p:cNvSpPr/>
            <p:nvPr/>
          </p:nvSpPr>
          <p:spPr>
            <a:xfrm rot="10800000">
              <a:off x="5238273" y="5986810"/>
              <a:ext cx="1180863" cy="501004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0" name="Textfeld 99"/>
            <p:cNvSpPr txBox="1"/>
            <p:nvPr/>
          </p:nvSpPr>
          <p:spPr>
            <a:xfrm>
              <a:off x="5281437" y="6060340"/>
              <a:ext cx="1309346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700" dirty="0" err="1" smtClean="0"/>
                <a:t>from</a:t>
              </a:r>
              <a:r>
                <a:rPr lang="de-DE" sz="1700" dirty="0" smtClean="0"/>
                <a:t> HDMI</a:t>
              </a:r>
              <a:endParaRPr lang="de-DE" sz="1700" dirty="0"/>
            </a:p>
          </p:txBody>
        </p:sp>
        <p:sp>
          <p:nvSpPr>
            <p:cNvPr id="101" name="Textfeld 100"/>
            <p:cNvSpPr txBox="1"/>
            <p:nvPr/>
          </p:nvSpPr>
          <p:spPr>
            <a:xfrm>
              <a:off x="3679450" y="5802144"/>
              <a:ext cx="9210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bussy</a:t>
              </a:r>
              <a:endParaRPr lang="en-US" dirty="0"/>
            </a:p>
          </p:txBody>
        </p:sp>
        <p:grpSp>
          <p:nvGrpSpPr>
            <p:cNvPr id="57" name="Gruppieren 56"/>
            <p:cNvGrpSpPr/>
            <p:nvPr/>
          </p:nvGrpSpPr>
          <p:grpSpPr>
            <a:xfrm>
              <a:off x="3358986" y="5011648"/>
              <a:ext cx="2644880" cy="1296144"/>
              <a:chOff x="4069358" y="3715504"/>
              <a:chExt cx="2644880" cy="1296144"/>
            </a:xfrm>
          </p:grpSpPr>
          <p:sp>
            <p:nvSpPr>
              <p:cNvPr id="58" name="Torte 7"/>
              <p:cNvSpPr/>
              <p:nvPr/>
            </p:nvSpPr>
            <p:spPr>
              <a:xfrm>
                <a:off x="5293494" y="3715504"/>
                <a:ext cx="1368152" cy="1296144"/>
              </a:xfrm>
              <a:prstGeom prst="pie">
                <a:avLst>
                  <a:gd name="adj1" fmla="val 5426666"/>
                  <a:gd name="adj2" fmla="val 16200000"/>
                </a:avLst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9" name="Gerade Verbindung 58"/>
              <p:cNvCxnSpPr/>
              <p:nvPr/>
            </p:nvCxnSpPr>
            <p:spPr>
              <a:xfrm>
                <a:off x="5490102" y="3933056"/>
                <a:ext cx="1224136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Gerade Verbindung 59"/>
              <p:cNvCxnSpPr/>
              <p:nvPr/>
            </p:nvCxnSpPr>
            <p:spPr>
              <a:xfrm>
                <a:off x="5293494" y="4221088"/>
                <a:ext cx="1420744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Gerade Verbindung 62"/>
              <p:cNvCxnSpPr/>
              <p:nvPr/>
            </p:nvCxnSpPr>
            <p:spPr>
              <a:xfrm>
                <a:off x="5490102" y="4797152"/>
                <a:ext cx="1224136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Gerade Verbindung 63"/>
              <p:cNvCxnSpPr/>
              <p:nvPr/>
            </p:nvCxnSpPr>
            <p:spPr>
              <a:xfrm>
                <a:off x="5293494" y="4509120"/>
                <a:ext cx="1420744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Gerade Verbindung 64"/>
              <p:cNvCxnSpPr/>
              <p:nvPr/>
            </p:nvCxnSpPr>
            <p:spPr>
              <a:xfrm>
                <a:off x="4069358" y="4365472"/>
                <a:ext cx="1224136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2" name="Trapezoid 71"/>
          <p:cNvSpPr/>
          <p:nvPr/>
        </p:nvSpPr>
        <p:spPr>
          <a:xfrm rot="5400000">
            <a:off x="1463784" y="5115954"/>
            <a:ext cx="1152128" cy="396044"/>
          </a:xfrm>
          <a:prstGeom prst="trapezoid">
            <a:avLst>
              <a:gd name="adj" fmla="val 45449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73" name="Gerade Verbindung 72"/>
          <p:cNvCxnSpPr/>
          <p:nvPr/>
        </p:nvCxnSpPr>
        <p:spPr>
          <a:xfrm>
            <a:off x="581686" y="4989940"/>
            <a:ext cx="12241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/>
          <p:nvPr/>
        </p:nvCxnSpPr>
        <p:spPr>
          <a:xfrm>
            <a:off x="2237870" y="5277972"/>
            <a:ext cx="12241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>
            <a:off x="581686" y="5277972"/>
            <a:ext cx="12241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/>
          <p:nvPr/>
        </p:nvCxnSpPr>
        <p:spPr>
          <a:xfrm>
            <a:off x="581686" y="5566004"/>
            <a:ext cx="12241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88"/>
          <p:cNvCxnSpPr/>
          <p:nvPr/>
        </p:nvCxnSpPr>
        <p:spPr>
          <a:xfrm flipV="1">
            <a:off x="2093854" y="5782028"/>
            <a:ext cx="0" cy="8640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51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ruppieren 169"/>
          <p:cNvGrpSpPr/>
          <p:nvPr/>
        </p:nvGrpSpPr>
        <p:grpSpPr>
          <a:xfrm>
            <a:off x="37233" y="1052736"/>
            <a:ext cx="5283923" cy="4253486"/>
            <a:chOff x="37233" y="1052736"/>
            <a:chExt cx="5283923" cy="4253486"/>
          </a:xfrm>
        </p:grpSpPr>
        <p:cxnSp>
          <p:nvCxnSpPr>
            <p:cNvPr id="158" name="Gerade Verbindung 157"/>
            <p:cNvCxnSpPr>
              <a:stCxn id="74" idx="0"/>
              <a:endCxn id="142" idx="2"/>
            </p:cNvCxnSpPr>
            <p:nvPr/>
          </p:nvCxnSpPr>
          <p:spPr>
            <a:xfrm flipH="1" flipV="1">
              <a:off x="4520234" y="4022765"/>
              <a:ext cx="2287" cy="59255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Gerade Verbindung 158"/>
            <p:cNvCxnSpPr>
              <a:stCxn id="142" idx="0"/>
              <a:endCxn id="105" idx="2"/>
            </p:cNvCxnSpPr>
            <p:nvPr/>
          </p:nvCxnSpPr>
          <p:spPr>
            <a:xfrm flipV="1">
              <a:off x="4520234" y="1728102"/>
              <a:ext cx="0" cy="81701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uppieren 8"/>
            <p:cNvGrpSpPr/>
            <p:nvPr/>
          </p:nvGrpSpPr>
          <p:grpSpPr>
            <a:xfrm>
              <a:off x="1763688" y="2078551"/>
              <a:ext cx="864097" cy="1944216"/>
              <a:chOff x="1763688" y="2078551"/>
              <a:chExt cx="1080121" cy="1944216"/>
            </a:xfrm>
          </p:grpSpPr>
          <p:sp>
            <p:nvSpPr>
              <p:cNvPr id="38" name="Rechteck 37"/>
              <p:cNvSpPr/>
              <p:nvPr/>
            </p:nvSpPr>
            <p:spPr>
              <a:xfrm>
                <a:off x="1763688" y="2078551"/>
                <a:ext cx="1080120" cy="194421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" name="Textfeld 38"/>
              <p:cNvSpPr txBox="1"/>
              <p:nvPr/>
            </p:nvSpPr>
            <p:spPr>
              <a:xfrm>
                <a:off x="1763688" y="2564904"/>
                <a:ext cx="108012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dirty="0" err="1" smtClean="0"/>
                  <a:t>level</a:t>
                </a:r>
                <a:endParaRPr lang="de-DE" dirty="0" smtClean="0"/>
              </a:p>
              <a:p>
                <a:pPr algn="ctr"/>
                <a:r>
                  <a:rPr lang="de-DE" dirty="0" smtClean="0"/>
                  <a:t>trans-</a:t>
                </a:r>
                <a:r>
                  <a:rPr lang="de-DE" dirty="0" err="1" smtClean="0"/>
                  <a:t>lation</a:t>
                </a:r>
                <a:endParaRPr lang="de-DE" dirty="0"/>
              </a:p>
            </p:txBody>
          </p:sp>
        </p:grpSp>
        <p:sp>
          <p:nvSpPr>
            <p:cNvPr id="40" name="Rechteck 39"/>
            <p:cNvSpPr/>
            <p:nvPr/>
          </p:nvSpPr>
          <p:spPr>
            <a:xfrm>
              <a:off x="179512" y="2078551"/>
              <a:ext cx="792088" cy="194421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179512" y="2545118"/>
              <a:ext cx="79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SMA</a:t>
              </a:r>
              <a:br>
                <a:rPr lang="de-DE" dirty="0" smtClean="0"/>
              </a:br>
              <a:r>
                <a:rPr lang="de-DE" dirty="0" smtClean="0"/>
                <a:t/>
              </a:r>
              <a:br>
                <a:rPr lang="de-DE" dirty="0" smtClean="0"/>
              </a:br>
              <a:r>
                <a:rPr lang="de-DE" dirty="0" smtClean="0"/>
                <a:t>LEMO</a:t>
              </a:r>
              <a:endParaRPr lang="de-DE" dirty="0"/>
            </a:p>
          </p:txBody>
        </p:sp>
        <p:cxnSp>
          <p:nvCxnSpPr>
            <p:cNvPr id="43" name="Gerade Verbindung mit Pfeil 42"/>
            <p:cNvCxnSpPr/>
            <p:nvPr/>
          </p:nvCxnSpPr>
          <p:spPr>
            <a:xfrm>
              <a:off x="1043608" y="2780928"/>
              <a:ext cx="648072" cy="0"/>
            </a:xfrm>
            <a:prstGeom prst="straightConnector1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mit Pfeil 43"/>
            <p:cNvCxnSpPr/>
            <p:nvPr/>
          </p:nvCxnSpPr>
          <p:spPr>
            <a:xfrm>
              <a:off x="1052715" y="3248226"/>
              <a:ext cx="648072" cy="0"/>
            </a:xfrm>
            <a:prstGeom prst="straightConnector1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mit Pfeil 45"/>
            <p:cNvCxnSpPr/>
            <p:nvPr/>
          </p:nvCxnSpPr>
          <p:spPr>
            <a:xfrm>
              <a:off x="1043608" y="2879542"/>
              <a:ext cx="648072" cy="0"/>
            </a:xfrm>
            <a:prstGeom prst="straightConnector1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hteck 72"/>
            <p:cNvSpPr/>
            <p:nvPr/>
          </p:nvSpPr>
          <p:spPr>
            <a:xfrm>
              <a:off x="3774698" y="4660970"/>
              <a:ext cx="1521346" cy="64525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Textfeld 73"/>
            <p:cNvSpPr txBox="1"/>
            <p:nvPr/>
          </p:nvSpPr>
          <p:spPr>
            <a:xfrm>
              <a:off x="3723885" y="4615317"/>
              <a:ext cx="159727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/>
                <a:t>8</a:t>
              </a:r>
              <a:r>
                <a:rPr lang="de-DE" dirty="0" smtClean="0"/>
                <a:t> HDMI</a:t>
              </a:r>
              <a:br>
                <a:rPr lang="de-DE" dirty="0" smtClean="0"/>
              </a:br>
              <a:r>
                <a:rPr lang="de-DE" dirty="0" err="1" smtClean="0"/>
                <a:t>fanout</a:t>
              </a:r>
              <a:endParaRPr lang="de-DE" dirty="0"/>
            </a:p>
          </p:txBody>
        </p:sp>
        <p:sp>
          <p:nvSpPr>
            <p:cNvPr id="105" name="Rechteck 104"/>
            <p:cNvSpPr/>
            <p:nvPr/>
          </p:nvSpPr>
          <p:spPr>
            <a:xfrm>
              <a:off x="3744424" y="1052736"/>
              <a:ext cx="1551620" cy="67536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9" name="Textfeld 108"/>
            <p:cNvSpPr txBox="1"/>
            <p:nvPr/>
          </p:nvSpPr>
          <p:spPr>
            <a:xfrm>
              <a:off x="3675395" y="1196752"/>
              <a:ext cx="15724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HDMI IN</a:t>
              </a:r>
            </a:p>
          </p:txBody>
        </p:sp>
        <p:sp>
          <p:nvSpPr>
            <p:cNvPr id="2" name="Textfeld 1"/>
            <p:cNvSpPr txBox="1"/>
            <p:nvPr/>
          </p:nvSpPr>
          <p:spPr>
            <a:xfrm>
              <a:off x="37233" y="4124477"/>
              <a:ext cx="1152129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de-DE" dirty="0" smtClean="0"/>
                <a:t>global </a:t>
              </a:r>
              <a:r>
                <a:rPr lang="de-DE" dirty="0" err="1" smtClean="0"/>
                <a:t>clock</a:t>
              </a:r>
              <a:endParaRPr lang="de-DE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de-DE" dirty="0" err="1" smtClean="0"/>
                <a:t>trigger</a:t>
              </a:r>
              <a:endParaRPr lang="de-DE" dirty="0"/>
            </a:p>
          </p:txBody>
        </p:sp>
        <p:sp>
          <p:nvSpPr>
            <p:cNvPr id="6" name="Rechteck 5"/>
            <p:cNvSpPr/>
            <p:nvPr/>
          </p:nvSpPr>
          <p:spPr>
            <a:xfrm>
              <a:off x="1805019" y="4437112"/>
              <a:ext cx="684076" cy="6491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1691680" y="4439905"/>
              <a:ext cx="9361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err="1" smtClean="0"/>
                <a:t>local</a:t>
              </a:r>
              <a:r>
                <a:rPr lang="de-DE" dirty="0" smtClean="0"/>
                <a:t> </a:t>
              </a:r>
              <a:r>
                <a:rPr lang="de-DE" dirty="0" err="1" smtClean="0"/>
                <a:t>clock</a:t>
              </a:r>
              <a:endParaRPr lang="de-DE" dirty="0"/>
            </a:p>
          </p:txBody>
        </p:sp>
        <p:sp>
          <p:nvSpPr>
            <p:cNvPr id="133" name="Trapezoid 132"/>
            <p:cNvSpPr/>
            <p:nvPr/>
          </p:nvSpPr>
          <p:spPr>
            <a:xfrm rot="5400000">
              <a:off x="3043367" y="3623299"/>
              <a:ext cx="779212" cy="223145"/>
            </a:xfrm>
            <a:prstGeom prst="trapezoid">
              <a:avLst>
                <a:gd name="adj" fmla="val 45449"/>
              </a:avLst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cxnSp>
          <p:nvCxnSpPr>
            <p:cNvPr id="134" name="Gerade Verbindung 133"/>
            <p:cNvCxnSpPr/>
            <p:nvPr/>
          </p:nvCxnSpPr>
          <p:spPr>
            <a:xfrm>
              <a:off x="2611397" y="3468448"/>
              <a:ext cx="68971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Gerade Verbindung 134"/>
            <p:cNvCxnSpPr/>
            <p:nvPr/>
          </p:nvCxnSpPr>
          <p:spPr>
            <a:xfrm>
              <a:off x="3544546" y="3722774"/>
              <a:ext cx="261699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Gerade Verbindung 135"/>
            <p:cNvCxnSpPr/>
            <p:nvPr/>
          </p:nvCxnSpPr>
          <p:spPr>
            <a:xfrm>
              <a:off x="2611397" y="3609227"/>
              <a:ext cx="68971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Gerade Verbindung 136"/>
            <p:cNvCxnSpPr/>
            <p:nvPr/>
          </p:nvCxnSpPr>
          <p:spPr>
            <a:xfrm>
              <a:off x="2611397" y="3750006"/>
              <a:ext cx="68971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Gerade Verbindung 137"/>
            <p:cNvCxnSpPr>
              <a:endCxn id="133" idx="3"/>
            </p:cNvCxnSpPr>
            <p:nvPr/>
          </p:nvCxnSpPr>
          <p:spPr>
            <a:xfrm flipV="1">
              <a:off x="3432973" y="4073769"/>
              <a:ext cx="0" cy="37133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Gerade Verbindung 138"/>
            <p:cNvCxnSpPr/>
            <p:nvPr/>
          </p:nvCxnSpPr>
          <p:spPr>
            <a:xfrm>
              <a:off x="2477333" y="4764036"/>
              <a:ext cx="49920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Gerade Verbindung 139"/>
            <p:cNvCxnSpPr/>
            <p:nvPr/>
          </p:nvCxnSpPr>
          <p:spPr>
            <a:xfrm>
              <a:off x="2976541" y="3933056"/>
              <a:ext cx="344859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Gerade Verbindung 140"/>
            <p:cNvCxnSpPr/>
            <p:nvPr/>
          </p:nvCxnSpPr>
          <p:spPr>
            <a:xfrm flipV="1">
              <a:off x="2976541" y="3933056"/>
              <a:ext cx="0" cy="8286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uppieren 21"/>
            <p:cNvGrpSpPr/>
            <p:nvPr/>
          </p:nvGrpSpPr>
          <p:grpSpPr>
            <a:xfrm>
              <a:off x="3744424" y="2545117"/>
              <a:ext cx="1551620" cy="1477648"/>
              <a:chOff x="4059460" y="3281672"/>
              <a:chExt cx="1551620" cy="1044491"/>
            </a:xfrm>
          </p:grpSpPr>
          <p:sp>
            <p:nvSpPr>
              <p:cNvPr id="142" name="Rechteck 141"/>
              <p:cNvSpPr/>
              <p:nvPr/>
            </p:nvSpPr>
            <p:spPr>
              <a:xfrm>
                <a:off x="4059460" y="3281672"/>
                <a:ext cx="1551620" cy="104449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3" name="Textfeld 142"/>
              <p:cNvSpPr txBox="1"/>
              <p:nvPr/>
            </p:nvSpPr>
            <p:spPr>
              <a:xfrm>
                <a:off x="4089735" y="3498566"/>
                <a:ext cx="152134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CPLD</a:t>
                </a:r>
              </a:p>
              <a:p>
                <a:pPr algn="ctr"/>
                <a:r>
                  <a:rPr lang="en-US" dirty="0" smtClean="0"/>
                  <a:t>combinatorial</a:t>
                </a:r>
                <a:endParaRPr lang="en-US" dirty="0"/>
              </a:p>
            </p:txBody>
          </p:sp>
        </p:grpSp>
        <p:sp>
          <p:nvSpPr>
            <p:cNvPr id="144" name="Textfeld 143"/>
            <p:cNvSpPr txBox="1"/>
            <p:nvPr/>
          </p:nvSpPr>
          <p:spPr>
            <a:xfrm>
              <a:off x="2976541" y="444618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MUX</a:t>
              </a:r>
              <a:endParaRPr lang="de-DE" dirty="0"/>
            </a:p>
          </p:txBody>
        </p:sp>
        <p:sp>
          <p:nvSpPr>
            <p:cNvPr id="152" name="Rechteck 151"/>
            <p:cNvSpPr/>
            <p:nvPr/>
          </p:nvSpPr>
          <p:spPr>
            <a:xfrm>
              <a:off x="4103323" y="1921232"/>
              <a:ext cx="864096" cy="3146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4" name="Gerade Verbindung 153"/>
            <p:cNvCxnSpPr/>
            <p:nvPr/>
          </p:nvCxnSpPr>
          <p:spPr>
            <a:xfrm>
              <a:off x="2611397" y="3220920"/>
              <a:ext cx="113302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Rechteck 154"/>
            <p:cNvSpPr/>
            <p:nvPr/>
          </p:nvSpPr>
          <p:spPr>
            <a:xfrm>
              <a:off x="4090473" y="4190046"/>
              <a:ext cx="864096" cy="3146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7" name="Gerade Verbindung 156"/>
            <p:cNvCxnSpPr/>
            <p:nvPr/>
          </p:nvCxnSpPr>
          <p:spPr>
            <a:xfrm>
              <a:off x="2590574" y="3050659"/>
              <a:ext cx="115385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Gerade Verbindung 168"/>
            <p:cNvCxnSpPr/>
            <p:nvPr/>
          </p:nvCxnSpPr>
          <p:spPr>
            <a:xfrm>
              <a:off x="2620848" y="2879542"/>
              <a:ext cx="115385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6494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kkord 4"/>
          <p:cNvSpPr/>
          <p:nvPr/>
        </p:nvSpPr>
        <p:spPr>
          <a:xfrm>
            <a:off x="5274078" y="1844824"/>
            <a:ext cx="1224136" cy="1080120"/>
          </a:xfrm>
          <a:prstGeom prst="chord">
            <a:avLst>
              <a:gd name="adj1" fmla="val 5430856"/>
              <a:gd name="adj2" fmla="val 162989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grpSp>
        <p:nvGrpSpPr>
          <p:cNvPr id="19" name="Gruppieren 18"/>
          <p:cNvGrpSpPr/>
          <p:nvPr/>
        </p:nvGrpSpPr>
        <p:grpSpPr>
          <a:xfrm>
            <a:off x="4069358" y="3715504"/>
            <a:ext cx="2644880" cy="1296144"/>
            <a:chOff x="4069358" y="3715504"/>
            <a:chExt cx="2644880" cy="1296144"/>
          </a:xfrm>
        </p:grpSpPr>
        <p:sp>
          <p:nvSpPr>
            <p:cNvPr id="6" name="Torte 7"/>
            <p:cNvSpPr/>
            <p:nvPr/>
          </p:nvSpPr>
          <p:spPr>
            <a:xfrm>
              <a:off x="5293494" y="3715504"/>
              <a:ext cx="1368152" cy="1296144"/>
            </a:xfrm>
            <a:prstGeom prst="pie">
              <a:avLst>
                <a:gd name="adj1" fmla="val 5426666"/>
                <a:gd name="adj2" fmla="val 16200000"/>
              </a:avLst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7" name="Gerade Verbindung 6"/>
            <p:cNvCxnSpPr/>
            <p:nvPr/>
          </p:nvCxnSpPr>
          <p:spPr>
            <a:xfrm>
              <a:off x="5490102" y="3933056"/>
              <a:ext cx="122413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/>
            <p:cNvCxnSpPr/>
            <p:nvPr/>
          </p:nvCxnSpPr>
          <p:spPr>
            <a:xfrm>
              <a:off x="5293494" y="4221088"/>
              <a:ext cx="142074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/>
          </p:nvCxnSpPr>
          <p:spPr>
            <a:xfrm>
              <a:off x="5490102" y="4797152"/>
              <a:ext cx="122413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/>
          </p:nvCxnSpPr>
          <p:spPr>
            <a:xfrm>
              <a:off x="5293494" y="4509120"/>
              <a:ext cx="142074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/>
            <p:nvPr/>
          </p:nvCxnSpPr>
          <p:spPr>
            <a:xfrm>
              <a:off x="4069358" y="4365472"/>
              <a:ext cx="122413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ieren 19"/>
          <p:cNvGrpSpPr/>
          <p:nvPr/>
        </p:nvGrpSpPr>
        <p:grpSpPr>
          <a:xfrm>
            <a:off x="1385646" y="1880828"/>
            <a:ext cx="2880320" cy="1908212"/>
            <a:chOff x="1385646" y="1880828"/>
            <a:chExt cx="2880320" cy="1908212"/>
          </a:xfrm>
        </p:grpSpPr>
        <p:sp>
          <p:nvSpPr>
            <p:cNvPr id="4" name="Trapezoid 3"/>
            <p:cNvSpPr/>
            <p:nvPr/>
          </p:nvSpPr>
          <p:spPr>
            <a:xfrm rot="5400000">
              <a:off x="2267744" y="2258870"/>
              <a:ext cx="1152128" cy="396044"/>
            </a:xfrm>
            <a:prstGeom prst="trapezoid">
              <a:avLst>
                <a:gd name="adj" fmla="val 45449"/>
              </a:avLst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cxnSp>
          <p:nvCxnSpPr>
            <p:cNvPr id="8" name="Gerade Verbindung 7"/>
            <p:cNvCxnSpPr/>
            <p:nvPr/>
          </p:nvCxnSpPr>
          <p:spPr>
            <a:xfrm>
              <a:off x="1385646" y="2132856"/>
              <a:ext cx="122413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/>
            <p:cNvCxnSpPr/>
            <p:nvPr/>
          </p:nvCxnSpPr>
          <p:spPr>
            <a:xfrm>
              <a:off x="3041830" y="2420888"/>
              <a:ext cx="122413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>
              <a:off x="1385646" y="2420888"/>
              <a:ext cx="122413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/>
            <p:cNvCxnSpPr/>
            <p:nvPr/>
          </p:nvCxnSpPr>
          <p:spPr>
            <a:xfrm>
              <a:off x="1385646" y="2708920"/>
              <a:ext cx="122413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/>
          </p:nvCxnSpPr>
          <p:spPr>
            <a:xfrm flipV="1">
              <a:off x="2897814" y="2924944"/>
              <a:ext cx="0" cy="86409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6747722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Bildschirmpräsentation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</dc:creator>
  <cp:lastModifiedBy>Schäfer, Dr. Ulrich</cp:lastModifiedBy>
  <cp:revision>72</cp:revision>
  <dcterms:created xsi:type="dcterms:W3CDTF">2011-12-09T09:18:45Z</dcterms:created>
  <dcterms:modified xsi:type="dcterms:W3CDTF">2011-12-11T08:53:36Z</dcterms:modified>
</cp:coreProperties>
</file>