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1" r:id="rId3"/>
    <p:sldId id="265" r:id="rId4"/>
    <p:sldId id="266" r:id="rId5"/>
    <p:sldId id="270" r:id="rId6"/>
    <p:sldId id="267" r:id="rId7"/>
    <p:sldId id="268" r:id="rId8"/>
    <p:sldId id="269" r:id="rId9"/>
    <p:sldId id="257" r:id="rId10"/>
    <p:sldId id="260" r:id="rId11"/>
    <p:sldId id="258" r:id="rId12"/>
    <p:sldId id="261" r:id="rId13"/>
  </p:sldIdLst>
  <p:sldSz cx="9144000" cy="6858000" type="screen4x3"/>
  <p:notesSz cx="6805613" cy="99393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B428"/>
    <a:srgbClr val="0F01BF"/>
    <a:srgbClr val="0EDC30"/>
    <a:srgbClr val="D703DC"/>
    <a:srgbClr val="48C489"/>
    <a:srgbClr val="BC03C1"/>
    <a:srgbClr val="4A7EBB"/>
    <a:srgbClr val="FF7C80"/>
    <a:srgbClr val="FFFFCC"/>
    <a:srgbClr val="0AF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6" autoAdjust="0"/>
    <p:restoredTop sz="94675" autoAdjust="0"/>
  </p:normalViewPr>
  <p:slideViewPr>
    <p:cSldViewPr>
      <p:cViewPr varScale="1">
        <p:scale>
          <a:sx n="74" d="100"/>
          <a:sy n="74" d="100"/>
        </p:scale>
        <p:origin x="-9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10/12/2011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10.12.2011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wr.org/projects/fmc-mtlu/wik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Mainz hardware activities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/>
              <a:t>c</a:t>
            </a:r>
            <a:r>
              <a:rPr lang="en-US" dirty="0" smtClean="0"/>
              <a:t>lock module for TB spring 2012 - 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/>
          <a:lstStyle/>
          <a:p>
            <a:r>
              <a:rPr lang="de-DE" i="1" dirty="0" err="1" smtClean="0">
                <a:latin typeface="Segoe Print" pitchFamily="2" charset="0"/>
              </a:rPr>
              <a:t>R.Degele</a:t>
            </a:r>
            <a:r>
              <a:rPr lang="de-DE" i="1" dirty="0" smtClean="0">
                <a:latin typeface="Segoe Print" pitchFamily="2" charset="0"/>
              </a:rPr>
              <a:t>, </a:t>
            </a:r>
            <a:r>
              <a:rPr lang="de-DE" i="1" dirty="0" err="1" smtClean="0">
                <a:latin typeface="Segoe Print" pitchFamily="2" charset="0"/>
              </a:rPr>
              <a:t>P.Kiese,U.Schäfer</a:t>
            </a:r>
            <a:r>
              <a:rPr lang="de-DE" i="1" dirty="0" smtClean="0">
                <a:latin typeface="Segoe Print" pitchFamily="2" charset="0"/>
              </a:rPr>
              <a:t>, </a:t>
            </a:r>
            <a:r>
              <a:rPr lang="de-DE" i="1" dirty="0" err="1" smtClean="0">
                <a:latin typeface="Segoe Print" pitchFamily="2" charset="0"/>
              </a:rPr>
              <a:t>A.Welker</a:t>
            </a:r>
            <a:endParaRPr lang="de-DE" i="1" dirty="0" smtClean="0">
              <a:latin typeface="Segoe Print" pitchFamily="2" charset="0"/>
            </a:endParaRPr>
          </a:p>
          <a:p>
            <a:r>
              <a:rPr lang="de-DE" i="1" dirty="0" smtClean="0">
                <a:latin typeface="Segoe Print" pitchFamily="2" charset="0"/>
              </a:rPr>
              <a:t>Mainz</a:t>
            </a:r>
            <a:endParaRPr lang="de-DE" i="1" dirty="0">
              <a:latin typeface="Segoe Print" pitchFamily="2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76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CCC vs. TLU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30.11.11: phone call D. Cussans</a:t>
            </a:r>
          </a:p>
          <a:p>
            <a:r>
              <a:rPr lang="en-GB" dirty="0"/>
              <a:t>Build an „AIDA style TLU“, followed by a simple </a:t>
            </a:r>
            <a:r>
              <a:rPr lang="en-GB" dirty="0" smtClean="0"/>
              <a:t>fan-out, i.e. trigger replicator is distinct from trigger generator </a:t>
            </a:r>
            <a:endParaRPr lang="en-GB" dirty="0"/>
          </a:p>
          <a:p>
            <a:r>
              <a:rPr lang="en-GB" dirty="0"/>
              <a:t>Do </a:t>
            </a:r>
            <a:r>
              <a:rPr lang="en-GB" dirty="0" smtClean="0"/>
              <a:t>the h/w </a:t>
            </a:r>
            <a:r>
              <a:rPr lang="en-GB" dirty="0"/>
              <a:t>in Mainz</a:t>
            </a:r>
          </a:p>
          <a:p>
            <a:r>
              <a:rPr lang="en-GB" dirty="0"/>
              <a:t>TLU-cum-CCC is FMC daughter</a:t>
            </a:r>
          </a:p>
          <a:p>
            <a:r>
              <a:rPr lang="en-GB" dirty="0"/>
              <a:t>Use reprogrammed DCC for fan-out (not finally agreed)</a:t>
            </a:r>
          </a:p>
          <a:p>
            <a:r>
              <a:rPr lang="en-GB" dirty="0"/>
              <a:t>Understand what asynchronous vs. synchronous trigger means for designers and consumers of clock unit</a:t>
            </a:r>
          </a:p>
          <a:p>
            <a:r>
              <a:rPr lang="en-GB" dirty="0"/>
              <a:t>Non-existent TLU design is non-documented at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www.ohwr.org/projects/fmc-mtlu/wiki</a:t>
            </a:r>
            <a:r>
              <a:rPr lang="en-GB" dirty="0" smtClean="0"/>
              <a:t> (will improve)</a:t>
            </a:r>
            <a:endParaRPr lang="en-GB" dirty="0"/>
          </a:p>
          <a:p>
            <a:r>
              <a:rPr lang="en-GB" dirty="0"/>
              <a:t>Preferably CERN Cadence libraries to be used for common design(s) – trying to get access to CERN repositories</a:t>
            </a:r>
          </a:p>
          <a:p>
            <a:endParaRPr lang="en-GB" dirty="0" smtClean="0"/>
          </a:p>
          <a:p>
            <a:r>
              <a:rPr lang="en-GB" dirty="0" smtClean="0"/>
              <a:t>Hope </a:t>
            </a:r>
            <a:r>
              <a:rPr lang="en-GB" dirty="0"/>
              <a:t>for some s/w &amp; f/w support from Bristol (how realistic ?)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0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issues…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Either have to rely on LAPP for providing and programming DCCs (Spartan-3?)</a:t>
            </a:r>
          </a:p>
          <a:p>
            <a:r>
              <a:rPr lang="en-GB" dirty="0"/>
              <a:t>Or </a:t>
            </a:r>
            <a:r>
              <a:rPr lang="en-GB" dirty="0" smtClean="0"/>
              <a:t>MZ build </a:t>
            </a:r>
            <a:r>
              <a:rPr lang="en-GB" dirty="0"/>
              <a:t>both the clock and the fan-out module with FMC </a:t>
            </a:r>
            <a:r>
              <a:rPr lang="en-GB" dirty="0" smtClean="0"/>
              <a:t>connectors </a:t>
            </a:r>
            <a:r>
              <a:rPr lang="en-GB" dirty="0"/>
              <a:t>to hook up on Xilinx ML605</a:t>
            </a:r>
          </a:p>
          <a:p>
            <a:r>
              <a:rPr lang="en-GB" dirty="0" smtClean="0"/>
              <a:t>Or Mainz provide hard wired fan-out board</a:t>
            </a:r>
          </a:p>
          <a:p>
            <a:pPr lvl="1"/>
            <a:r>
              <a:rPr lang="en-GB" dirty="0" smtClean="0"/>
              <a:t>Understand fan-out/busy scheme and AC coupling (bias might be different for asynchronous trigger line, A.W./R.D.)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dirty="0" smtClean="0"/>
              <a:t>Long-term </a:t>
            </a:r>
            <a:r>
              <a:rPr lang="en-GB" dirty="0"/>
              <a:t>plans (Palaiseau meeting) are assuming crate based rather than </a:t>
            </a:r>
            <a:r>
              <a:rPr lang="en-GB" dirty="0" smtClean="0"/>
              <a:t>table-top installations. Could be 1</a:t>
            </a:r>
            <a:r>
              <a:rPr lang="en-GB" baseline="30000" dirty="0" smtClean="0"/>
              <a:t>st</a:t>
            </a:r>
            <a:r>
              <a:rPr lang="en-GB" dirty="0" smtClean="0"/>
              <a:t> candidate. 6U-VME format ?</a:t>
            </a:r>
            <a:endParaRPr lang="en-GB" dirty="0"/>
          </a:p>
          <a:p>
            <a:r>
              <a:rPr lang="en-GB" dirty="0" smtClean="0"/>
              <a:t>Fully synchronous processing </a:t>
            </a:r>
            <a:r>
              <a:rPr lang="en-GB" b="1" dirty="0" smtClean="0"/>
              <a:t>strongly</a:t>
            </a:r>
            <a:r>
              <a:rPr lang="en-GB" dirty="0" smtClean="0"/>
              <a:t> recommended for FPGA based designs</a:t>
            </a:r>
          </a:p>
          <a:p>
            <a:r>
              <a:rPr lang="en-GB" dirty="0" smtClean="0"/>
              <a:t>Synchronous triggering requires additional TDC firmware on all asynchronous inputs (machine interface), plus readout of measured TDC values…</a:t>
            </a:r>
          </a:p>
          <a:p>
            <a:r>
              <a:rPr lang="en-GB" dirty="0" smtClean="0"/>
              <a:t>If compatibility to asynchronous triggers were required there would be quite some bias towards a design that is *not* fully FPGA based (discrete replicators at least for the trigger line)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01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/ at DESY meeting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Come to a conclusion what </a:t>
            </a:r>
            <a:r>
              <a:rPr lang="en-GB" b="1" dirty="0" smtClean="0"/>
              <a:t>we</a:t>
            </a:r>
            <a:r>
              <a:rPr lang="en-GB" dirty="0" smtClean="0"/>
              <a:t> want and talk to David again</a:t>
            </a:r>
          </a:p>
          <a:p>
            <a:r>
              <a:rPr lang="en-GB" dirty="0" smtClean="0"/>
              <a:t>Try to get more information on Kintex-7 board (connectivity!), assuming that we’d rather </a:t>
            </a:r>
            <a:r>
              <a:rPr lang="en-GB" b="1" dirty="0" smtClean="0"/>
              <a:t>not</a:t>
            </a:r>
            <a:r>
              <a:rPr lang="en-GB" dirty="0" smtClean="0"/>
              <a:t> buy additional V6 hardware</a:t>
            </a:r>
          </a:p>
          <a:p>
            <a:r>
              <a:rPr lang="en-GB" dirty="0" smtClean="0"/>
              <a:t>Finalise (any) one suggested scheme/layout</a:t>
            </a:r>
          </a:p>
          <a:p>
            <a:r>
              <a:rPr lang="en-GB" dirty="0" smtClean="0"/>
              <a:t>Will most likely never be built as designed</a:t>
            </a:r>
          </a:p>
          <a:p>
            <a:r>
              <a:rPr lang="en-GB" dirty="0" smtClean="0"/>
              <a:t>Get prepared for discussions on synchronous trigger</a:t>
            </a:r>
          </a:p>
          <a:p>
            <a:r>
              <a:rPr lang="en-GB" dirty="0"/>
              <a:t>Prepare slides on clock module development and future LDA ! Who will go / who will present ?</a:t>
            </a:r>
          </a:p>
          <a:p>
            <a:endParaRPr lang="en-GB" dirty="0"/>
          </a:p>
          <a:p>
            <a:r>
              <a:rPr lang="en-GB" dirty="0" smtClean="0"/>
              <a:t>Collect input for</a:t>
            </a:r>
          </a:p>
          <a:p>
            <a:pPr lvl="1"/>
            <a:r>
              <a:rPr lang="en-GB" dirty="0" smtClean="0"/>
              <a:t>Number of HDMI fan-out channels</a:t>
            </a:r>
          </a:p>
          <a:p>
            <a:pPr lvl="1"/>
            <a:r>
              <a:rPr lang="en-GB" dirty="0" smtClean="0"/>
              <a:t>Jitter</a:t>
            </a:r>
          </a:p>
          <a:p>
            <a:pPr lvl="1"/>
            <a:r>
              <a:rPr lang="en-GB" dirty="0" smtClean="0"/>
              <a:t>Form factor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next: </a:t>
            </a:r>
          </a:p>
          <a:p>
            <a:pPr marL="0" indent="0">
              <a:buNone/>
            </a:pPr>
            <a:r>
              <a:rPr lang="en-GB" dirty="0" smtClean="0"/>
              <a:t>- Reinhold </a:t>
            </a:r>
            <a:r>
              <a:rPr lang="en-GB" dirty="0"/>
              <a:t>status clock </a:t>
            </a:r>
            <a:r>
              <a:rPr lang="en-GB" dirty="0" smtClean="0"/>
              <a:t>module</a:t>
            </a:r>
          </a:p>
          <a:p>
            <a:pPr marL="0" indent="0">
              <a:buNone/>
            </a:pPr>
            <a:r>
              <a:rPr lang="en-GB" dirty="0" smtClean="0"/>
              <a:t>- Bruno </a:t>
            </a:r>
            <a:r>
              <a:rPr lang="en-GB" dirty="0"/>
              <a:t>drawing LDA</a:t>
            </a:r>
            <a:r>
              <a:rPr lang="en-GB" dirty="0" smtClean="0"/>
              <a:t>++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- ???</a:t>
            </a:r>
            <a:endParaRPr lang="en-GB" dirty="0"/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9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81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CCC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Current </a:t>
            </a:r>
            <a:r>
              <a:rPr lang="en-GB" dirty="0" smtClean="0"/>
              <a:t>status:</a:t>
            </a:r>
          </a:p>
          <a:p>
            <a:r>
              <a:rPr lang="en-GB" dirty="0" smtClean="0"/>
              <a:t>UK-developed CCC exists and is being used for clock distribution in beam tests and in the lab</a:t>
            </a:r>
          </a:p>
          <a:p>
            <a:r>
              <a:rPr lang="en-GB" dirty="0"/>
              <a:t>M</a:t>
            </a:r>
            <a:r>
              <a:rPr lang="en-GB" dirty="0" smtClean="0"/>
              <a:t>ature design, based on CPLD and discrete fan-out / drivers </a:t>
            </a:r>
          </a:p>
          <a:p>
            <a:r>
              <a:rPr lang="en-GB" dirty="0" smtClean="0"/>
              <a:t>Jitter specs seem rather unclear</a:t>
            </a:r>
          </a:p>
          <a:p>
            <a:r>
              <a:rPr lang="en-GB" dirty="0" smtClean="0"/>
              <a:t>CPLD seems rather full</a:t>
            </a:r>
          </a:p>
          <a:p>
            <a:r>
              <a:rPr lang="en-GB" dirty="0" smtClean="0"/>
              <a:t>Not designed for future use Calice integration with EUDET / AIDA TLU / beam telescope</a:t>
            </a:r>
          </a:p>
          <a:p>
            <a:pPr marL="0" indent="0" algn="ctr">
              <a:buNone/>
            </a:pPr>
            <a:r>
              <a:rPr lang="en-GB" sz="2000" dirty="0" smtClean="0"/>
              <a:t>(Disclaimer: That’s my personal level of (</a:t>
            </a:r>
            <a:r>
              <a:rPr lang="en-GB" sz="2000" dirty="0" err="1" smtClean="0"/>
              <a:t>mis</a:t>
            </a:r>
            <a:r>
              <a:rPr lang="en-GB" sz="2000" dirty="0" smtClean="0"/>
              <a:t>-)understanding)</a:t>
            </a:r>
          </a:p>
          <a:p>
            <a:r>
              <a:rPr lang="en-GB" dirty="0"/>
              <a:t>CCC situation has been discussed at CALICE </a:t>
            </a:r>
            <a:r>
              <a:rPr lang="en-GB" dirty="0" smtClean="0"/>
              <a:t>&amp; AIDA </a:t>
            </a:r>
            <a:r>
              <a:rPr lang="en-GB" dirty="0"/>
              <a:t>mini </a:t>
            </a:r>
            <a:r>
              <a:rPr lang="en-GB" dirty="0" smtClean="0"/>
              <a:t>workshop (Nov.2011, Palaiseau)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 Provide improved/extended module at a timescale spring 2011 (beam test), addressing main issues. Scope for further improvements thereafter.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02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preferences / issues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As of Nov.2011 (Palaiseau</a:t>
            </a:r>
            <a:r>
              <a:rPr lang="en-GB" dirty="0"/>
              <a:t>) for future </a:t>
            </a:r>
            <a:r>
              <a:rPr lang="en-GB" dirty="0" smtClean="0"/>
              <a:t>electronics we would consider:</a:t>
            </a:r>
          </a:p>
          <a:p>
            <a:r>
              <a:rPr lang="en-GB" dirty="0" smtClean="0"/>
              <a:t>FPGA based modules</a:t>
            </a:r>
          </a:p>
          <a:p>
            <a:r>
              <a:rPr lang="en-GB" dirty="0" smtClean="0"/>
              <a:t>Custom designs make use of FMC standard (mezzanine modules)</a:t>
            </a:r>
          </a:p>
          <a:p>
            <a:r>
              <a:rPr lang="en-GB" dirty="0" smtClean="0"/>
              <a:t>Think about crate based modules rather than table-top (VME-6U?)</a:t>
            </a:r>
          </a:p>
          <a:p>
            <a:r>
              <a:rPr lang="en-GB" dirty="0" smtClean="0"/>
              <a:t>For readout and control consider Ethernet (direct FPGA-based, not micro controller(core))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Medium term (common test beams): Remember need for integration of Calice clock modules with EUDET/AIDA TLU </a:t>
            </a:r>
            <a:endParaRPr lang="en-GB" dirty="0"/>
          </a:p>
          <a:p>
            <a:r>
              <a:rPr lang="en-GB" dirty="0" smtClean="0"/>
              <a:t>Discussions with D. Cussans (Bristol) : Common hardware development Calice clock module / mini TLU</a:t>
            </a:r>
          </a:p>
          <a:p>
            <a:r>
              <a:rPr lang="en-GB" dirty="0" smtClean="0"/>
              <a:t>TLU distributing synchronous triggers,</a:t>
            </a:r>
            <a:br>
              <a:rPr lang="en-GB" dirty="0" smtClean="0"/>
            </a:br>
            <a:r>
              <a:rPr lang="en-GB" dirty="0" smtClean="0"/>
              <a:t>Calice (CCC) triggers are asynchronous signals !!!</a:t>
            </a:r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117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TLU integration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Sketch by D. Cussans:</a:t>
            </a:r>
          </a:p>
          <a:p>
            <a:pPr marL="0" indent="0">
              <a:buNone/>
            </a:pPr>
            <a:r>
              <a:rPr lang="en-GB" dirty="0" smtClean="0"/>
              <a:t>Combining TLU and BIF  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5</a:t>
            </a:fld>
            <a:endParaRPr lang="en-GB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611560" y="3068960"/>
            <a:ext cx="8068103" cy="2892187"/>
            <a:chOff x="323528" y="1933211"/>
            <a:chExt cx="8068103" cy="2892187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9991" y="1933212"/>
              <a:ext cx="2781640" cy="2892186"/>
            </a:xfrm>
            <a:prstGeom prst="rect">
              <a:avLst/>
            </a:prstGeom>
          </p:spPr>
        </p:pic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1933211"/>
              <a:ext cx="2295535" cy="2892186"/>
            </a:xfrm>
            <a:prstGeom prst="rect">
              <a:avLst/>
            </a:prstGeom>
          </p:spPr>
        </p:pic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32802" y="1933211"/>
              <a:ext cx="2251382" cy="2836557"/>
            </a:xfrm>
            <a:prstGeom prst="rect">
              <a:avLst/>
            </a:prstGeom>
          </p:spPr>
        </p:pic>
      </p:grpSp>
      <p:cxnSp>
        <p:nvCxnSpPr>
          <p:cNvPr id="11" name="Gerade Verbindung 10"/>
          <p:cNvCxnSpPr/>
          <p:nvPr/>
        </p:nvCxnSpPr>
        <p:spPr>
          <a:xfrm>
            <a:off x="2987824" y="2636912"/>
            <a:ext cx="0" cy="367240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5724128" y="2678850"/>
            <a:ext cx="0" cy="367240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73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Something to think about (for the experts)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It has been suggested to go for FPGA based modules</a:t>
            </a:r>
          </a:p>
          <a:p>
            <a:r>
              <a:rPr lang="en-GB" dirty="0" smtClean="0"/>
              <a:t>Asynchronous code in FPGAs is </a:t>
            </a:r>
            <a:r>
              <a:rPr lang="en-GB" b="1" dirty="0" smtClean="0"/>
              <a:t>horrible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TLU is operating on synchronous signals for exactly that reason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b="1" dirty="0" smtClean="0"/>
              <a:t>Can we operate Calice detectors/electronics on synchronous triggers ?</a:t>
            </a:r>
            <a:endParaRPr lang="en-GB" b="1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Measure phase of all incoming signals on machine interface (scintillators, test beam signals,…) </a:t>
            </a:r>
            <a:r>
              <a:rPr lang="en-GB" dirty="0" err="1" smtClean="0"/>
              <a:t>wrt</a:t>
            </a:r>
            <a:r>
              <a:rPr lang="en-GB" dirty="0" smtClean="0"/>
              <a:t> to global clock (TDC)</a:t>
            </a:r>
          </a:p>
          <a:p>
            <a:r>
              <a:rPr lang="en-GB" dirty="0" smtClean="0"/>
              <a:t>Issue synchronized (to global clock) trigger signals to </a:t>
            </a:r>
            <a:br>
              <a:rPr lang="en-GB" dirty="0" smtClean="0"/>
            </a:br>
            <a:r>
              <a:rPr lang="en-GB" dirty="0" smtClean="0"/>
              <a:t>LDAs </a:t>
            </a:r>
            <a:r>
              <a:rPr lang="en-GB" dirty="0" smtClean="0">
                <a:sym typeface="Wingdings" pitchFamily="2" charset="2"/>
              </a:rPr>
              <a:t> detectors</a:t>
            </a:r>
          </a:p>
          <a:p>
            <a:r>
              <a:rPr lang="en-GB" dirty="0" smtClean="0">
                <a:sym typeface="Wingdings" pitchFamily="2" charset="2"/>
              </a:rPr>
              <a:t>Send </a:t>
            </a:r>
            <a:r>
              <a:rPr lang="en-GB" dirty="0" smtClean="0"/>
              <a:t> TDC data into DAQ for offline corrections</a:t>
            </a:r>
          </a:p>
          <a:p>
            <a:pPr marL="0" indent="0">
              <a:buNone/>
            </a:pPr>
            <a:r>
              <a:rPr lang="en-GB" b="1" dirty="0" smtClean="0"/>
              <a:t>Questions:</a:t>
            </a:r>
          </a:p>
          <a:p>
            <a:r>
              <a:rPr lang="en-GB" dirty="0" smtClean="0"/>
              <a:t>What’s acceptable trigger jitter if not using offline correction ?</a:t>
            </a:r>
          </a:p>
          <a:p>
            <a:r>
              <a:rPr lang="en-GB" dirty="0" smtClean="0"/>
              <a:t>What’s required resolution of TDC if using offline correction ?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4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fix TB spring 2012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Build a rather dumb module (connectors, drivers/level translators) to be plugged on Xilinx ML605 evaluation board (FMC)</a:t>
            </a:r>
          </a:p>
          <a:p>
            <a:r>
              <a:rPr lang="en-GB" dirty="0" smtClean="0"/>
              <a:t>Route all signals through FPGA</a:t>
            </a:r>
          </a:p>
          <a:p>
            <a:r>
              <a:rPr lang="en-GB" dirty="0"/>
              <a:t>C</a:t>
            </a:r>
            <a:r>
              <a:rPr lang="en-GB" dirty="0" smtClean="0"/>
              <a:t>ontrol jitter and skew to required levels (???)</a:t>
            </a:r>
          </a:p>
          <a:p>
            <a:r>
              <a:rPr lang="en-GB" dirty="0" smtClean="0"/>
              <a:t>Replicate CCC functionality</a:t>
            </a:r>
          </a:p>
          <a:p>
            <a:r>
              <a:rPr lang="en-GB" dirty="0" smtClean="0"/>
              <a:t>Integrate TLU functionality for connection to beam telescope</a:t>
            </a:r>
          </a:p>
          <a:p>
            <a:r>
              <a:rPr lang="en-GB" dirty="0" smtClean="0"/>
              <a:t>In case it turns out later that we do require asynchronous operation, bite the bullet and do that horrible code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Your input is required:</a:t>
            </a:r>
            <a:endParaRPr lang="en-GB" dirty="0"/>
          </a:p>
          <a:p>
            <a:r>
              <a:rPr lang="en-GB" dirty="0" smtClean="0"/>
              <a:t>In case there were a strong bias against synchronous triggers we’d rather know now. Might have to go for quite different scheme</a:t>
            </a:r>
          </a:p>
          <a:p>
            <a:r>
              <a:rPr lang="en-GB" dirty="0" smtClean="0"/>
              <a:t>Need to verify need for replication of full CCC functionality</a:t>
            </a:r>
          </a:p>
          <a:p>
            <a:r>
              <a:rPr lang="en-GB" dirty="0" smtClean="0"/>
              <a:t>Need to learn about insufficiencies of current CCC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80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Clock module: current status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Reverse engineered current CCC </a:t>
            </a:r>
            <a:br>
              <a:rPr lang="en-GB" dirty="0" smtClean="0"/>
            </a:br>
            <a:r>
              <a:rPr lang="en-GB" dirty="0" smtClean="0"/>
              <a:t>no requirements, no specs, just schematics</a:t>
            </a:r>
          </a:p>
          <a:p>
            <a:r>
              <a:rPr lang="en-GB" dirty="0" smtClean="0"/>
              <a:t>Schematic capture almost finished</a:t>
            </a:r>
          </a:p>
          <a:p>
            <a:r>
              <a:rPr lang="en-GB" dirty="0" smtClean="0"/>
              <a:t>Initial floor plan available</a:t>
            </a:r>
          </a:p>
          <a:p>
            <a:r>
              <a:rPr lang="en-GB" dirty="0" smtClean="0"/>
              <a:t>Machine interface and trigger generation well isolated from trigger replication</a:t>
            </a:r>
          </a:p>
          <a:p>
            <a:pPr lvl="1"/>
            <a:r>
              <a:rPr lang="en-GB" dirty="0" smtClean="0"/>
              <a:t>Using both FMC connectors on ML605 board</a:t>
            </a:r>
          </a:p>
          <a:p>
            <a:pPr lvl="1"/>
            <a:r>
              <a:rPr lang="en-GB" dirty="0" smtClean="0"/>
              <a:t>HPC connector to machine interface and TLU style interface</a:t>
            </a:r>
          </a:p>
          <a:p>
            <a:pPr lvl="1"/>
            <a:r>
              <a:rPr lang="en-GB" dirty="0" smtClean="0"/>
              <a:t>LPC connector to HDMI trigger </a:t>
            </a:r>
            <a:r>
              <a:rPr lang="en-GB" dirty="0" err="1" smtClean="0"/>
              <a:t>fanout</a:t>
            </a:r>
            <a:endParaRPr lang="en-GB" dirty="0" smtClean="0"/>
          </a:p>
          <a:p>
            <a:r>
              <a:rPr lang="en-GB" dirty="0" smtClean="0"/>
              <a:t>Seriously consider separate modules for trigger generation and trigger replication in a future incarnation</a:t>
            </a:r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8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CCC saga, so far…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822214" cy="5715040"/>
          </a:xfrm>
        </p:spPr>
        <p:txBody>
          <a:bodyPr>
            <a:normAutofit/>
          </a:bodyPr>
          <a:lstStyle/>
          <a:p>
            <a:r>
              <a:rPr lang="en-GB" dirty="0" smtClean="0"/>
              <a:t>no requirements known  </a:t>
            </a:r>
            <a:r>
              <a:rPr lang="en-GB" dirty="0" smtClean="0">
                <a:sym typeface="Wingdings" pitchFamily="2" charset="2"/>
              </a:rPr>
              <a:t>   n</a:t>
            </a:r>
            <a:r>
              <a:rPr lang="en-GB" dirty="0" smtClean="0"/>
              <a:t>o specifications written</a:t>
            </a:r>
          </a:p>
          <a:p>
            <a:pPr lvl="1"/>
            <a:r>
              <a:rPr lang="en-GB" dirty="0" smtClean="0"/>
              <a:t>„improve reliability, connectivity, jitter, and logic resources“</a:t>
            </a:r>
          </a:p>
          <a:p>
            <a:r>
              <a:rPr lang="en-GB" dirty="0" smtClean="0"/>
              <a:t>Current CCC schematics available from the Web</a:t>
            </a:r>
          </a:p>
          <a:p>
            <a:pPr lvl="1"/>
            <a:r>
              <a:rPr lang="en-GB" dirty="0" smtClean="0"/>
              <a:t>Reverse-engineer the CCC (A.W.+R.D.)</a:t>
            </a:r>
          </a:p>
          <a:p>
            <a:pPr lvl="1"/>
            <a:r>
              <a:rPr lang="en-GB" dirty="0" smtClean="0"/>
              <a:t>Put “all” active components into single FPGA</a:t>
            </a:r>
          </a:p>
          <a:p>
            <a:pPr lvl="1">
              <a:buFont typeface="Wingdings"/>
              <a:buChar char="à"/>
            </a:pPr>
            <a:r>
              <a:rPr lang="en-GB" dirty="0" smtClean="0">
                <a:sym typeface="Wingdings" pitchFamily="2" charset="2"/>
              </a:rPr>
              <a:t> Xilinx evaluation board (V6/7) + FMC daughter(s)</a:t>
            </a:r>
          </a:p>
          <a:p>
            <a:r>
              <a:rPr lang="en-GB" dirty="0" smtClean="0"/>
              <a:t>Reinhold &amp; Andre working on initial scheme/layout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Open questions :</a:t>
            </a:r>
          </a:p>
          <a:p>
            <a:r>
              <a:rPr lang="en-GB" dirty="0" smtClean="0"/>
              <a:t>What </a:t>
            </a:r>
            <a:r>
              <a:rPr lang="en-GB" dirty="0"/>
              <a:t>active components </a:t>
            </a:r>
            <a:r>
              <a:rPr lang="en-GB" b="1" dirty="0" smtClean="0"/>
              <a:t>cannot</a:t>
            </a:r>
            <a:r>
              <a:rPr lang="en-GB" dirty="0" smtClean="0"/>
              <a:t> </a:t>
            </a:r>
            <a:r>
              <a:rPr lang="en-GB" dirty="0"/>
              <a:t>be moved into FPGA (level translators, comparators…) </a:t>
            </a:r>
            <a:r>
              <a:rPr lang="en-GB" dirty="0" smtClean="0"/>
              <a:t>?</a:t>
            </a:r>
          </a:p>
          <a:p>
            <a:r>
              <a:rPr lang="en-GB" dirty="0" smtClean="0"/>
              <a:t>Protection of FPGA signal lines (2.5V maximum…) ?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926</Words>
  <Application>Microsoft Office PowerPoint</Application>
  <PresentationFormat>Bildschirmpräsentation (4:3)</PresentationFormat>
  <Paragraphs>135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Mainz hardware activities - clock module for TB spring 2012 - </vt:lpstr>
      <vt:lpstr>PowerPoint-Präsentation</vt:lpstr>
      <vt:lpstr>CCC</vt:lpstr>
      <vt:lpstr>Some preferences / issues</vt:lpstr>
      <vt:lpstr>TLU integration</vt:lpstr>
      <vt:lpstr>Something to think about (for the experts)</vt:lpstr>
      <vt:lpstr>Quick fix TB spring 2012</vt:lpstr>
      <vt:lpstr>Clock module: current status</vt:lpstr>
      <vt:lpstr>CCC saga, so far…</vt:lpstr>
      <vt:lpstr>CCC vs. TLU</vt:lpstr>
      <vt:lpstr>Some issues…</vt:lpstr>
      <vt:lpstr>Before / at DESY meeting</vt:lpstr>
    </vt:vector>
  </TitlesOfParts>
  <Company>Johannes Gutenberg-Universität Mainz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535</cp:revision>
  <cp:lastPrinted>2011-04-05T13:18:26Z</cp:lastPrinted>
  <dcterms:created xsi:type="dcterms:W3CDTF">2009-12-08T11:59:40Z</dcterms:created>
  <dcterms:modified xsi:type="dcterms:W3CDTF">2011-12-10T21:01:44Z</dcterms:modified>
</cp:coreProperties>
</file>