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5" r:id="rId2"/>
    <p:sldId id="426" r:id="rId3"/>
    <p:sldId id="427" r:id="rId4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D703DC"/>
    <a:srgbClr val="FF99FF"/>
    <a:srgbClr val="0AFC44"/>
    <a:srgbClr val="FF9966"/>
    <a:srgbClr val="07B97E"/>
    <a:srgbClr val="FF9900"/>
    <a:srgbClr val="0CB428"/>
    <a:srgbClr val="F181D1"/>
    <a:srgbClr val="8CE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0" autoAdjust="0"/>
    <p:restoredTop sz="94683" autoAdjust="0"/>
  </p:normalViewPr>
  <p:slideViewPr>
    <p:cSldViewPr>
      <p:cViewPr varScale="1">
        <p:scale>
          <a:sx n="125" d="100"/>
          <a:sy n="125" d="100"/>
        </p:scale>
        <p:origin x="9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23/10/2015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23.10.2015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ATLAS L1Calo Trigger Upgrade 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Zylinder 5"/>
          <p:cNvSpPr/>
          <p:nvPr/>
        </p:nvSpPr>
        <p:spPr>
          <a:xfrm rot="5400000">
            <a:off x="738191" y="3683316"/>
            <a:ext cx="1330914" cy="129614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feld 6"/>
          <p:cNvSpPr txBox="1"/>
          <p:nvPr/>
        </p:nvSpPr>
        <p:spPr>
          <a:xfrm>
            <a:off x="683568" y="412011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rgbClr val="FF99FF"/>
                </a:solidFill>
              </a:rPr>
              <a:t>calorimeters</a:t>
            </a:r>
            <a:endParaRPr lang="en-GB" b="1" dirty="0">
              <a:solidFill>
                <a:srgbClr val="FF99FF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267744" y="3449149"/>
            <a:ext cx="823166" cy="1754326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dirty="0" smtClean="0"/>
              <a:t>analog front end </a:t>
            </a:r>
          </a:p>
          <a:p>
            <a:endParaRPr lang="de-DE" dirty="0" smtClean="0"/>
          </a:p>
          <a:p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3419872" y="3449149"/>
            <a:ext cx="823166" cy="1754326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pre- processor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4572000" y="3245443"/>
            <a:ext cx="1368152" cy="92333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 err="1" smtClean="0"/>
              <a:t>jFEX</a:t>
            </a:r>
            <a:endParaRPr lang="en-GB" dirty="0" smtClean="0"/>
          </a:p>
          <a:p>
            <a:pPr algn="ctr"/>
            <a:endParaRPr lang="en-GB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4572000" y="4573691"/>
            <a:ext cx="1368152" cy="92333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/>
          </a:p>
          <a:p>
            <a:pPr algn="ctr"/>
            <a:r>
              <a:rPr lang="en-GB" dirty="0" smtClean="0"/>
              <a:t>e/m clusters</a:t>
            </a:r>
          </a:p>
          <a:p>
            <a:pPr algn="ctr"/>
            <a:endParaRPr lang="en-GB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6246199" y="3618715"/>
            <a:ext cx="1034238" cy="1477328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en-GB" dirty="0" smtClean="0"/>
          </a:p>
          <a:p>
            <a:r>
              <a:rPr lang="de-DE" smtClean="0"/>
              <a:t>topology</a:t>
            </a:r>
            <a:endParaRPr lang="de-DE" dirty="0" smtClean="0"/>
          </a:p>
          <a:p>
            <a:endParaRPr lang="de-DE" dirty="0"/>
          </a:p>
          <a:p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7586484" y="3618715"/>
            <a:ext cx="1034238" cy="1477328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central trigger</a:t>
            </a:r>
          </a:p>
          <a:p>
            <a:endParaRPr lang="en-GB" dirty="0" smtClean="0"/>
          </a:p>
          <a:p>
            <a:endParaRPr lang="en-GB" dirty="0"/>
          </a:p>
        </p:txBody>
      </p:sp>
      <p:cxnSp>
        <p:nvCxnSpPr>
          <p:cNvPr id="15" name="Gerader Verbinder 14"/>
          <p:cNvCxnSpPr/>
          <p:nvPr/>
        </p:nvCxnSpPr>
        <p:spPr>
          <a:xfrm flipV="1">
            <a:off x="1907704" y="4293170"/>
            <a:ext cx="360040" cy="50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 flipV="1">
            <a:off x="4230219" y="3715454"/>
            <a:ext cx="360040" cy="50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4230219" y="4991631"/>
            <a:ext cx="360040" cy="50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5940152" y="3926552"/>
            <a:ext cx="29245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5936728" y="4862656"/>
            <a:ext cx="29245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>
            <a:off x="7280437" y="4357379"/>
            <a:ext cx="29245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2124719" y="5583664"/>
            <a:ext cx="1080120" cy="646331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/>
              <a:t>r</a:t>
            </a:r>
            <a:r>
              <a:rPr lang="de-DE" dirty="0" err="1" smtClean="0"/>
              <a:t>eadout</a:t>
            </a:r>
            <a:r>
              <a:rPr lang="en-GB" dirty="0" smtClean="0"/>
              <a:t> system</a:t>
            </a:r>
            <a:endParaRPr lang="de-DE" dirty="0" smtClean="0"/>
          </a:p>
        </p:txBody>
      </p:sp>
      <p:cxnSp>
        <p:nvCxnSpPr>
          <p:cNvPr id="34" name="Gerader Verbinder 33"/>
          <p:cNvCxnSpPr>
            <a:endCxn id="33" idx="0"/>
          </p:cNvCxnSpPr>
          <p:nvPr/>
        </p:nvCxnSpPr>
        <p:spPr>
          <a:xfrm flipH="1">
            <a:off x="2664779" y="5203475"/>
            <a:ext cx="14548" cy="380189"/>
          </a:xfrm>
          <a:prstGeom prst="line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>
            <a:off x="3090910" y="5897358"/>
            <a:ext cx="5012693" cy="6784"/>
          </a:xfrm>
          <a:prstGeom prst="line">
            <a:avLst/>
          </a:prstGeom>
          <a:ln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14" idx="2"/>
          </p:cNvCxnSpPr>
          <p:nvPr/>
        </p:nvCxnSpPr>
        <p:spPr>
          <a:xfrm>
            <a:off x="8103603" y="5096043"/>
            <a:ext cx="0" cy="818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5772165" y="5594175"/>
            <a:ext cx="1807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D703DC"/>
                </a:solidFill>
              </a:rPr>
              <a:t>Level-1 </a:t>
            </a:r>
            <a:r>
              <a:rPr lang="de-DE" b="1" dirty="0" err="1" smtClean="0">
                <a:solidFill>
                  <a:srgbClr val="D703DC"/>
                </a:solidFill>
              </a:rPr>
              <a:t>Accept</a:t>
            </a:r>
            <a:endParaRPr lang="en-GB" b="1" dirty="0">
              <a:solidFill>
                <a:srgbClr val="D703DC"/>
              </a:solidFill>
            </a:endParaRPr>
          </a:p>
        </p:txBody>
      </p:sp>
      <p:cxnSp>
        <p:nvCxnSpPr>
          <p:cNvPr id="46" name="Gerader Verbinder 45"/>
          <p:cNvCxnSpPr/>
          <p:nvPr/>
        </p:nvCxnSpPr>
        <p:spPr>
          <a:xfrm>
            <a:off x="4688843" y="5904142"/>
            <a:ext cx="906985" cy="5374"/>
          </a:xfrm>
          <a:prstGeom prst="line">
            <a:avLst/>
          </a:prstGeom>
          <a:ln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/>
          <p:cNvSpPr/>
          <p:nvPr/>
        </p:nvSpPr>
        <p:spPr>
          <a:xfrm>
            <a:off x="3306934" y="3068960"/>
            <a:ext cx="5513538" cy="31610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Gerader Verbinder 55"/>
          <p:cNvCxnSpPr/>
          <p:nvPr/>
        </p:nvCxnSpPr>
        <p:spPr>
          <a:xfrm>
            <a:off x="2627784" y="6229995"/>
            <a:ext cx="0" cy="330483"/>
          </a:xfrm>
          <a:prstGeom prst="line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/>
          <p:nvPr/>
        </p:nvCxnSpPr>
        <p:spPr>
          <a:xfrm>
            <a:off x="3100174" y="4337416"/>
            <a:ext cx="310434" cy="677"/>
          </a:xfrm>
          <a:prstGeom prst="line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4883075" y="1766267"/>
            <a:ext cx="3585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D703DC"/>
                </a:solidFill>
                <a:sym typeface="Wingdings" panose="05000000000000000000" pitchFamily="2" charset="2"/>
              </a:rPr>
              <a:t>jFEX</a:t>
            </a:r>
            <a:r>
              <a:rPr lang="en-GB" dirty="0" smtClean="0">
                <a:solidFill>
                  <a:srgbClr val="D703DC"/>
                </a:solidFill>
                <a:sym typeface="Wingdings" panose="05000000000000000000" pitchFamily="2" charset="2"/>
              </a:rPr>
              <a:t> directly fed with digital data, </a:t>
            </a:r>
            <a:br>
              <a:rPr lang="en-GB" dirty="0" smtClean="0">
                <a:solidFill>
                  <a:srgbClr val="D703DC"/>
                </a:solidFill>
                <a:sym typeface="Wingdings" panose="05000000000000000000" pitchFamily="2" charset="2"/>
              </a:rPr>
            </a:br>
            <a:r>
              <a:rPr lang="en-GB" dirty="0" smtClean="0">
                <a:solidFill>
                  <a:srgbClr val="D703DC"/>
                </a:solidFill>
                <a:sym typeface="Wingdings" panose="05000000000000000000" pitchFamily="2" charset="2"/>
              </a:rPr>
              <a:t>~8</a:t>
            </a:r>
            <a:r>
              <a:rPr lang="en-GB" dirty="0" smtClean="0">
                <a:solidFill>
                  <a:srgbClr val="D703DC"/>
                </a:solidFill>
              </a:rPr>
              <a:t> </a:t>
            </a:r>
            <a:r>
              <a:rPr lang="en-GB" dirty="0" smtClean="0">
                <a:solidFill>
                  <a:srgbClr val="D703DC"/>
                </a:solidFill>
              </a:rPr>
              <a:t>ATCA modules  </a:t>
            </a:r>
            <a:r>
              <a:rPr lang="en-GB" dirty="0" smtClean="0">
                <a:solidFill>
                  <a:srgbClr val="D703DC"/>
                </a:solidFill>
              </a:rPr>
              <a:t>× 4 FPGAs</a:t>
            </a:r>
            <a:br>
              <a:rPr lang="en-GB" dirty="0" smtClean="0">
                <a:solidFill>
                  <a:srgbClr val="D703DC"/>
                </a:solidFill>
              </a:rPr>
            </a:br>
            <a:r>
              <a:rPr lang="en-GB" dirty="0" smtClean="0">
                <a:solidFill>
                  <a:srgbClr val="D703DC"/>
                </a:solidFill>
              </a:rPr>
              <a:t>1 </a:t>
            </a:r>
            <a:r>
              <a:rPr lang="en-GB" dirty="0" err="1" smtClean="0">
                <a:solidFill>
                  <a:srgbClr val="D703DC"/>
                </a:solidFill>
              </a:rPr>
              <a:t>Tbit</a:t>
            </a:r>
            <a:r>
              <a:rPr lang="en-GB" dirty="0" smtClean="0">
                <a:solidFill>
                  <a:srgbClr val="D703DC"/>
                </a:solidFill>
              </a:rPr>
              <a:t>/s per FPGA</a:t>
            </a:r>
          </a:p>
        </p:txBody>
      </p:sp>
      <p:cxnSp>
        <p:nvCxnSpPr>
          <p:cNvPr id="72" name="Gerader Verbinder 71"/>
          <p:cNvCxnSpPr/>
          <p:nvPr/>
        </p:nvCxnSpPr>
        <p:spPr>
          <a:xfrm flipH="1">
            <a:off x="5256077" y="2682865"/>
            <a:ext cx="642434" cy="909622"/>
          </a:xfrm>
          <a:prstGeom prst="line">
            <a:avLst/>
          </a:prstGeom>
          <a:ln w="3175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/>
          <p:cNvCxnSpPr>
            <a:stCxn id="13" idx="0"/>
          </p:cNvCxnSpPr>
          <p:nvPr/>
        </p:nvCxnSpPr>
        <p:spPr>
          <a:xfrm flipV="1">
            <a:off x="6763318" y="3239571"/>
            <a:ext cx="0" cy="379144"/>
          </a:xfrm>
          <a:prstGeom prst="line">
            <a:avLst/>
          </a:prstGeom>
          <a:ln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r Verbinder 80"/>
          <p:cNvCxnSpPr/>
          <p:nvPr/>
        </p:nvCxnSpPr>
        <p:spPr>
          <a:xfrm flipV="1">
            <a:off x="8103603" y="3213343"/>
            <a:ext cx="0" cy="379144"/>
          </a:xfrm>
          <a:prstGeom prst="line">
            <a:avLst/>
          </a:prstGeom>
          <a:ln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feld 81"/>
          <p:cNvSpPr txBox="1"/>
          <p:nvPr/>
        </p:nvSpPr>
        <p:spPr>
          <a:xfrm>
            <a:off x="6733846" y="3095496"/>
            <a:ext cx="17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µ    </a:t>
            </a:r>
            <a:r>
              <a:rPr lang="en-GB" dirty="0" smtClean="0"/>
              <a:t>                   µ</a:t>
            </a:r>
          </a:p>
        </p:txBody>
      </p:sp>
      <p:cxnSp>
        <p:nvCxnSpPr>
          <p:cNvPr id="38" name="Gerader Verbinder 37"/>
          <p:cNvCxnSpPr/>
          <p:nvPr/>
        </p:nvCxnSpPr>
        <p:spPr>
          <a:xfrm>
            <a:off x="1949410" y="4082842"/>
            <a:ext cx="2622590" cy="8066"/>
          </a:xfrm>
          <a:prstGeom prst="line">
            <a:avLst/>
          </a:prstGeom>
          <a:ln w="3175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316115" y="2889992"/>
            <a:ext cx="358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D703DC"/>
                </a:solidFill>
                <a:sym typeface="Wingdings" panose="05000000000000000000" pitchFamily="2" charset="2"/>
              </a:rPr>
              <a:t>bypass analogue front-end</a:t>
            </a:r>
            <a:endParaRPr lang="en-GB" dirty="0" smtClean="0">
              <a:solidFill>
                <a:srgbClr val="D703DC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74872" y="1454057"/>
            <a:ext cx="358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D703DC"/>
                </a:solidFill>
                <a:sym typeface="Wingdings" panose="05000000000000000000" pitchFamily="2" charset="2"/>
              </a:rPr>
              <a:t>i</a:t>
            </a:r>
            <a:r>
              <a:rPr lang="en-GB" sz="2400" b="1" dirty="0" smtClean="0">
                <a:solidFill>
                  <a:srgbClr val="D703DC"/>
                </a:solidFill>
                <a:sym typeface="Wingdings" panose="05000000000000000000" pitchFamily="2" charset="2"/>
              </a:rPr>
              <a:t>n 2020 … </a:t>
            </a:r>
            <a:endParaRPr lang="en-GB" sz="2400" b="1" dirty="0" smtClean="0">
              <a:solidFill>
                <a:srgbClr val="D703DC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9747" y="5767117"/>
            <a:ext cx="358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D703DC"/>
                </a:solidFill>
              </a:rPr>
              <a:t>ATLAS @ CERN </a:t>
            </a:r>
          </a:p>
        </p:txBody>
      </p:sp>
    </p:spTree>
    <p:extLst>
      <p:ext uri="{BB962C8B-B14F-4D97-AF65-F5344CB8AC3E}">
        <p14:creationId xmlns:p14="http://schemas.microsoft.com/office/powerpoint/2010/main" val="49301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Sliding </a:t>
            </a:r>
            <a:r>
              <a:rPr lang="en-GB" dirty="0" smtClean="0"/>
              <a:t>Window w. Gaussian Weighting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6" y="1114178"/>
            <a:ext cx="2160240" cy="15334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2349969" y="2802832"/>
                <a:ext cx="1603516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fName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func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969" y="2802832"/>
                <a:ext cx="1603516" cy="7035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179512" y="3995077"/>
            <a:ext cx="8964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Find jets in eta, phi space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Algorithms:</a:t>
            </a:r>
          </a:p>
          <a:p>
            <a:r>
              <a:rPr lang="en-GB" dirty="0" smtClean="0"/>
              <a:t>Calculate weighted energy sum for each eta, phi bin</a:t>
            </a:r>
            <a:endParaRPr lang="en-GB" dirty="0" smtClean="0"/>
          </a:p>
          <a:p>
            <a:r>
              <a:rPr lang="en-GB" dirty="0" smtClean="0"/>
              <a:t>Move </a:t>
            </a:r>
            <a:r>
              <a:rPr lang="en-GB" dirty="0" smtClean="0"/>
              <a:t>the centre of Gaussian by 1 bin and repeat. Again. Again. Again… </a:t>
            </a:r>
            <a:r>
              <a:rPr lang="en-GB" b="1" dirty="0" smtClean="0">
                <a:solidFill>
                  <a:srgbClr val="FF0000"/>
                </a:solidFill>
              </a:rPr>
              <a:t>Concurrently</a:t>
            </a:r>
            <a:r>
              <a:rPr lang="en-GB" dirty="0" smtClean="0"/>
              <a:t> !</a:t>
            </a:r>
          </a:p>
          <a:p>
            <a:r>
              <a:rPr lang="en-GB" dirty="0" smtClean="0"/>
              <a:t>For a 17 × 17 window we need 289 multiplications per point, plus 288 adders.</a:t>
            </a:r>
          </a:p>
          <a:p>
            <a:r>
              <a:rPr lang="en-GB" dirty="0" smtClean="0"/>
              <a:t>16 × 8 core cells per FPGA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36992 m</a:t>
            </a:r>
            <a:r>
              <a:rPr lang="en-GB" dirty="0" smtClean="0">
                <a:sym typeface="Wingdings" panose="05000000000000000000" pitchFamily="2" charset="2"/>
              </a:rPr>
              <a:t>ultipliers.</a:t>
            </a:r>
            <a:r>
              <a:rPr lang="en-GB" dirty="0"/>
              <a:t> J</a:t>
            </a:r>
            <a:r>
              <a:rPr lang="en-GB" dirty="0" smtClean="0"/>
              <a:t>ust 1800 multipliers on largest FPGA !     </a:t>
            </a:r>
            <a:r>
              <a:rPr lang="en-GB" b="1" dirty="0" smtClean="0">
                <a:sym typeface="Wingdings" panose="05000000000000000000" pitchFamily="2" charset="2"/>
              </a:rPr>
              <a:t></a:t>
            </a:r>
            <a:endParaRPr lang="en-GB" b="1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dirty="0" smtClean="0">
                <a:sym typeface="Wingdings" panose="05000000000000000000" pitchFamily="2" charset="2"/>
              </a:rPr>
              <a:t>need some optimization of the algorithm</a:t>
            </a:r>
            <a:r>
              <a:rPr lang="en-GB" dirty="0" smtClean="0">
                <a:sym typeface="Wingdings" panose="05000000000000000000" pitchFamily="2" charset="2"/>
              </a:rPr>
              <a:t>…</a:t>
            </a: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rgbClr val="00B050"/>
                </a:solidFill>
                <a:sym typeface="Wingdings" panose="05000000000000000000" pitchFamily="2" charset="2"/>
              </a:rPr>
              <a:t>Data transmission:</a:t>
            </a:r>
            <a:r>
              <a:rPr lang="en-GB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/>
              <a:t>Real-time </a:t>
            </a:r>
            <a:r>
              <a:rPr lang="en-GB" dirty="0"/>
              <a:t>(trigger) path: &gt;200 optical links (~10Gb/s each</a:t>
            </a:r>
            <a:r>
              <a:rPr lang="en-GB" dirty="0" smtClean="0"/>
              <a:t>) per module</a:t>
            </a:r>
            <a:endParaRPr lang="en-GB" dirty="0" smtClean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77" y="746202"/>
            <a:ext cx="5282023" cy="324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2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control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et parameters and read status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Module according to ATCA standard:</a:t>
            </a:r>
          </a:p>
          <a:p>
            <a:pPr marL="0" indent="0">
              <a:buNone/>
            </a:pPr>
            <a:r>
              <a:rPr lang="en-GB" dirty="0" smtClean="0"/>
              <a:t>No classical control bus scheme (ALEPH : FASTBUS, ATLAS </a:t>
            </a:r>
            <a:r>
              <a:rPr lang="en-GB" dirty="0" err="1" smtClean="0"/>
              <a:t>VMEbus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Module control via Ethernet: 2 options</a:t>
            </a:r>
          </a:p>
          <a:p>
            <a:r>
              <a:rPr lang="en-GB" dirty="0" err="1" smtClean="0"/>
              <a:t>IPbus</a:t>
            </a:r>
            <a:r>
              <a:rPr lang="en-GB" dirty="0" smtClean="0"/>
              <a:t> (external PC talking to FPGA-based IP stack)</a:t>
            </a:r>
          </a:p>
          <a:p>
            <a:r>
              <a:rPr lang="en-GB" dirty="0" err="1" smtClean="0"/>
              <a:t>Zynq</a:t>
            </a:r>
            <a:r>
              <a:rPr lang="en-GB" dirty="0" smtClean="0"/>
              <a:t> based module control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err="1" smtClean="0"/>
              <a:t>Zynq</a:t>
            </a:r>
            <a:r>
              <a:rPr lang="en-GB" dirty="0" smtClean="0"/>
              <a:t> @Mainz:</a:t>
            </a:r>
          </a:p>
          <a:p>
            <a:r>
              <a:rPr lang="en-GB" dirty="0" err="1" smtClean="0"/>
              <a:t>Calice</a:t>
            </a:r>
            <a:r>
              <a:rPr lang="en-GB" dirty="0" smtClean="0"/>
              <a:t> test-beam clock unit (CCC) : </a:t>
            </a:r>
            <a:r>
              <a:rPr lang="en-GB" dirty="0" err="1" smtClean="0"/>
              <a:t>Zedboard</a:t>
            </a:r>
            <a:endParaRPr lang="en-GB" dirty="0" smtClean="0"/>
          </a:p>
          <a:p>
            <a:r>
              <a:rPr lang="en-GB" dirty="0" err="1" smtClean="0"/>
              <a:t>Calice</a:t>
            </a:r>
            <a:r>
              <a:rPr lang="en-GB" dirty="0" smtClean="0"/>
              <a:t> readout demonstrator module (“wing LDA”) :</a:t>
            </a:r>
            <a:br>
              <a:rPr lang="en-GB" dirty="0" smtClean="0"/>
            </a:br>
            <a:r>
              <a:rPr lang="en-GB" dirty="0" smtClean="0"/>
              <a:t>MARS module (</a:t>
            </a:r>
            <a:r>
              <a:rPr lang="en-GB" dirty="0" err="1" smtClean="0"/>
              <a:t>Enclustra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08375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Bildschirmpräsentation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 Math</vt:lpstr>
      <vt:lpstr>Verdana</vt:lpstr>
      <vt:lpstr>Wingdings</vt:lpstr>
      <vt:lpstr>Larissa-Design</vt:lpstr>
      <vt:lpstr>ATLAS L1Calo Trigger Upgrade .</vt:lpstr>
      <vt:lpstr>Sliding Window w. Gaussian Weighting</vt:lpstr>
      <vt:lpstr>Module control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1257</cp:revision>
  <cp:lastPrinted>2014-07-16T13:05:00Z</cp:lastPrinted>
  <dcterms:created xsi:type="dcterms:W3CDTF">2009-12-08T11:59:40Z</dcterms:created>
  <dcterms:modified xsi:type="dcterms:W3CDTF">2015-10-23T08:17:16Z</dcterms:modified>
</cp:coreProperties>
</file>