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8" r:id="rId3"/>
    <p:sldId id="259" r:id="rId4"/>
    <p:sldId id="261" r:id="rId5"/>
    <p:sldId id="262" r:id="rId6"/>
  </p:sldIdLst>
  <p:sldSz cx="9144000" cy="6858000" type="screen4x3"/>
  <p:notesSz cx="6791325" cy="987266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3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chäfer, Dr. Ulrich" initials="SDU" lastIdx="0" clrIdx="0">
    <p:extLst>
      <p:ext uri="{19B8F6BF-5375-455C-9EA6-DF929625EA0E}">
        <p15:presenceInfo xmlns:p15="http://schemas.microsoft.com/office/powerpoint/2012/main" userId="S-1-5-21-1997477047-1508330638-219632125-360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FC44"/>
    <a:srgbClr val="FF9966"/>
    <a:srgbClr val="07B97E"/>
    <a:srgbClr val="D703DC"/>
    <a:srgbClr val="FF9900"/>
    <a:srgbClr val="0CB428"/>
    <a:srgbClr val="F181D1"/>
    <a:srgbClr val="8CE6A1"/>
    <a:srgbClr val="0F01BF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10" autoAdjust="0"/>
    <p:restoredTop sz="94683" autoAdjust="0"/>
  </p:normalViewPr>
  <p:slideViewPr>
    <p:cSldViewPr>
      <p:cViewPr varScale="1">
        <p:scale>
          <a:sx n="101" d="100"/>
          <a:sy n="101" d="100"/>
        </p:scale>
        <p:origin x="102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14346"/>
    </p:cViewPr>
  </p:sorterViewPr>
  <p:notesViewPr>
    <p:cSldViewPr>
      <p:cViewPr varScale="1">
        <p:scale>
          <a:sx n="81" d="100"/>
          <a:sy n="81" d="100"/>
        </p:scale>
        <p:origin x="-3960" y="-96"/>
      </p:cViewPr>
      <p:guideLst>
        <p:guide orient="horz" pos="3110"/>
        <p:guide pos="21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3383" cy="493555"/>
          </a:xfrm>
          <a:prstGeom prst="rect">
            <a:avLst/>
          </a:prstGeom>
        </p:spPr>
        <p:txBody>
          <a:bodyPr vert="horz" lIns="90572" tIns="45286" rIns="90572" bIns="4528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6360" y="0"/>
            <a:ext cx="2943383" cy="493555"/>
          </a:xfrm>
          <a:prstGeom prst="rect">
            <a:avLst/>
          </a:prstGeom>
        </p:spPr>
        <p:txBody>
          <a:bodyPr vert="horz" lIns="90572" tIns="45286" rIns="90572" bIns="45286" rtlCol="0"/>
          <a:lstStyle>
            <a:lvl1pPr algn="r">
              <a:defRPr sz="1200"/>
            </a:lvl1pPr>
          </a:lstStyle>
          <a:p>
            <a:fld id="{19C0B418-4B07-4C12-B540-9B925B4011B6}" type="datetimeFigureOut">
              <a:rPr lang="en-GB" smtClean="0"/>
              <a:t>14/01/2016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377534"/>
            <a:ext cx="2943383" cy="493554"/>
          </a:xfrm>
          <a:prstGeom prst="rect">
            <a:avLst/>
          </a:prstGeom>
        </p:spPr>
        <p:txBody>
          <a:bodyPr vert="horz" lIns="90572" tIns="45286" rIns="90572" bIns="4528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6360" y="9377534"/>
            <a:ext cx="2943383" cy="493554"/>
          </a:xfrm>
          <a:prstGeom prst="rect">
            <a:avLst/>
          </a:prstGeom>
        </p:spPr>
        <p:txBody>
          <a:bodyPr vert="horz" lIns="90572" tIns="45286" rIns="90572" bIns="45286" rtlCol="0" anchor="b"/>
          <a:lstStyle>
            <a:lvl1pPr algn="r">
              <a:defRPr sz="1200"/>
            </a:lvl1pPr>
          </a:lstStyle>
          <a:p>
            <a:fld id="{5F008586-A3F3-4792-93EE-65BEF701A37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5981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2907" cy="493633"/>
          </a:xfrm>
          <a:prstGeom prst="rect">
            <a:avLst/>
          </a:prstGeom>
        </p:spPr>
        <p:txBody>
          <a:bodyPr vert="horz" lIns="90572" tIns="45286" rIns="90572" bIns="4528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6847" y="3"/>
            <a:ext cx="2942907" cy="493633"/>
          </a:xfrm>
          <a:prstGeom prst="rect">
            <a:avLst/>
          </a:prstGeom>
        </p:spPr>
        <p:txBody>
          <a:bodyPr vert="horz" lIns="90572" tIns="45286" rIns="90572" bIns="45286" rtlCol="0"/>
          <a:lstStyle>
            <a:lvl1pPr algn="r">
              <a:defRPr sz="1200"/>
            </a:lvl1pPr>
          </a:lstStyle>
          <a:p>
            <a:fld id="{113AECCC-53DF-4DF2-9BFB-2913817AB8DD}" type="datetimeFigureOut">
              <a:rPr lang="de-DE" smtClean="0"/>
              <a:pPr/>
              <a:t>14.01.2016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28688" y="741363"/>
            <a:ext cx="4935537" cy="3700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72" tIns="45286" rIns="90572" bIns="45286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133" y="4689517"/>
            <a:ext cx="5433060" cy="4442698"/>
          </a:xfrm>
          <a:prstGeom prst="rect">
            <a:avLst/>
          </a:prstGeom>
        </p:spPr>
        <p:txBody>
          <a:bodyPr vert="horz" lIns="90572" tIns="45286" rIns="90572" bIns="45286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377318"/>
            <a:ext cx="2942907" cy="493633"/>
          </a:xfrm>
          <a:prstGeom prst="rect">
            <a:avLst/>
          </a:prstGeom>
        </p:spPr>
        <p:txBody>
          <a:bodyPr vert="horz" lIns="90572" tIns="45286" rIns="90572" bIns="4528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6847" y="9377318"/>
            <a:ext cx="2942907" cy="493633"/>
          </a:xfrm>
          <a:prstGeom prst="rect">
            <a:avLst/>
          </a:prstGeom>
        </p:spPr>
        <p:txBody>
          <a:bodyPr vert="horz" lIns="90572" tIns="45286" rIns="90572" bIns="45286" rtlCol="0" anchor="b"/>
          <a:lstStyle>
            <a:lvl1pPr algn="r">
              <a:defRPr sz="1200"/>
            </a:lvl1pPr>
          </a:lstStyle>
          <a:p>
            <a:fld id="{A4BF6C69-5AA2-4517-AE3E-F3A88411F7F3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653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70C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  <a:gradFill flip="none" rotWithShape="1">
            <a:gsLst>
              <a:gs pos="0">
                <a:srgbClr val="FFFF00">
                  <a:tint val="66000"/>
                  <a:satMod val="160000"/>
                  <a:alpha val="29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  <a:alpha val="0"/>
                </a:srgbClr>
              </a:gs>
            </a:gsLst>
            <a:lin ang="16200000" scaled="1"/>
            <a:tileRect/>
          </a:gradFill>
        </p:spPr>
        <p:txBody>
          <a:bodyPr>
            <a:noAutofit/>
          </a:bodyPr>
          <a:lstStyle>
            <a:lvl1pPr>
              <a:defRPr sz="3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5715040"/>
          </a:xfrm>
        </p:spPr>
        <p:txBody>
          <a:bodyPr>
            <a:normAutofit/>
          </a:bodyPr>
          <a:lstStyle>
            <a:lvl1pPr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072330" y="6565921"/>
            <a:ext cx="1928826" cy="292079"/>
          </a:xfrm>
        </p:spPr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27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85720" y="1000108"/>
            <a:ext cx="8643998" cy="550072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0" y="6572272"/>
            <a:ext cx="9144000" cy="28572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54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F01BF"/>
                </a:solidFill>
              </a:defRPr>
            </a:lvl1pPr>
          </a:lstStyle>
          <a:p>
            <a:r>
              <a:rPr lang="de-DE" dirty="0" smtClean="0"/>
              <a:t>Uli Schäfer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43240" y="6572272"/>
            <a:ext cx="2895600" cy="285728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72264" y="6565921"/>
            <a:ext cx="2133600" cy="2920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772817"/>
            <a:ext cx="7772400" cy="1827634"/>
          </a:xfrm>
        </p:spPr>
        <p:txBody>
          <a:bodyPr>
            <a:normAutofit/>
          </a:bodyPr>
          <a:lstStyle/>
          <a:p>
            <a:r>
              <a:rPr lang="en-US" dirty="0"/>
              <a:t>The ATLAS Global Trigger </a:t>
            </a:r>
            <a:r>
              <a:rPr lang="en-US" dirty="0" smtClean="0"/>
              <a:t>Processor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</a:t>
            </a:r>
            <a:r>
              <a:rPr lang="en-US" dirty="0"/>
              <a:t>. </a:t>
            </a:r>
            <a:r>
              <a:rPr lang="en-US" dirty="0" err="1" smtClean="0"/>
              <a:t>Schäfer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High speed data links and processors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Phase-2 Upgrade</a:t>
            </a:r>
          </a:p>
          <a:p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9115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ATLAS Trigger upgrade Phase-2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95988" y="5229201"/>
            <a:ext cx="8715436" cy="1482759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Re-baptise current Level-1 trigger (Calorimeters &amp; </a:t>
            </a:r>
            <a:r>
              <a:rPr lang="en-GB" dirty="0" err="1" smtClean="0"/>
              <a:t>Muons</a:t>
            </a:r>
            <a:r>
              <a:rPr lang="en-GB" dirty="0" smtClean="0"/>
              <a:t>)</a:t>
            </a:r>
          </a:p>
          <a:p>
            <a:pPr marL="0" indent="0">
              <a:buNone/>
            </a:pPr>
            <a:r>
              <a:rPr lang="en-GB" dirty="0" smtClean="0">
                <a:sym typeface="Wingdings" panose="05000000000000000000" pitchFamily="2" charset="2"/>
              </a:rPr>
              <a:t>        </a:t>
            </a:r>
            <a:r>
              <a:rPr lang="en-GB" dirty="0" smtClean="0"/>
              <a:t>"Level-0" trigger</a:t>
            </a:r>
          </a:p>
          <a:p>
            <a:r>
              <a:rPr lang="en-GB" dirty="0" smtClean="0"/>
              <a:t>Add track trigger</a:t>
            </a:r>
          </a:p>
          <a:p>
            <a:r>
              <a:rPr lang="en-GB" b="1" dirty="0"/>
              <a:t>Add global level-1 processor</a:t>
            </a:r>
          </a:p>
          <a:p>
            <a:endParaRPr lang="en-GB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2</a:t>
            </a:fld>
            <a:endParaRPr lang="en-GB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908721"/>
            <a:ext cx="7284643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292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Level-1 requirements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Currently (ATLAS Runs 1 &amp; 2)</a:t>
            </a:r>
          </a:p>
          <a:p>
            <a:r>
              <a:rPr lang="en-GB" dirty="0" smtClean="0"/>
              <a:t>Very low trigger latency (2.5µs) including cabling (!)</a:t>
            </a:r>
          </a:p>
          <a:p>
            <a:r>
              <a:rPr lang="en-GB" dirty="0" smtClean="0"/>
              <a:t>Fixed latency, pipelined processor</a:t>
            </a:r>
          </a:p>
          <a:p>
            <a:r>
              <a:rPr lang="en-GB" dirty="0" smtClean="0"/>
              <a:t>Dead time-less system</a:t>
            </a:r>
          </a:p>
          <a:p>
            <a:r>
              <a:rPr lang="en-GB" dirty="0" smtClean="0"/>
              <a:t>Operating at 40,08 MHz LHC bunch clock or multiples</a:t>
            </a:r>
          </a:p>
          <a:p>
            <a:pPr marL="0" indent="0">
              <a:buNone/>
            </a:pPr>
            <a:r>
              <a:rPr lang="en-GB" dirty="0" smtClean="0">
                <a:sym typeface="Wingdings" panose="05000000000000000000" pitchFamily="2" charset="2"/>
              </a:rPr>
              <a:t>   Processors based on ASICs and FPGAs only</a:t>
            </a:r>
          </a:p>
          <a:p>
            <a:pPr marL="0" indent="0">
              <a:buNone/>
            </a:pPr>
            <a:r>
              <a:rPr lang="en-GB" dirty="0" smtClean="0">
                <a:sym typeface="Wingdings" panose="05000000000000000000" pitchFamily="2" charset="2"/>
              </a:rPr>
              <a:t>Separate feature extraction stage for various trigger object types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Post upgrade</a:t>
            </a:r>
          </a:p>
          <a:p>
            <a:r>
              <a:rPr lang="en-GB" dirty="0" smtClean="0"/>
              <a:t>Low latency (x10)</a:t>
            </a:r>
          </a:p>
          <a:p>
            <a:r>
              <a:rPr lang="en-GB" dirty="0" smtClean="0"/>
              <a:t>Some de-randomizing possible, but still limited latency</a:t>
            </a:r>
          </a:p>
          <a:p>
            <a:r>
              <a:rPr lang="en-GB" dirty="0" smtClean="0"/>
              <a:t>Very low dead time is acceptable</a:t>
            </a:r>
          </a:p>
          <a:p>
            <a:r>
              <a:rPr lang="en-GB" dirty="0" smtClean="0"/>
              <a:t>Not necessarily tied to LHC bunch clock</a:t>
            </a:r>
          </a:p>
          <a:p>
            <a:pPr marL="0" indent="0">
              <a:buNone/>
            </a:pPr>
            <a:r>
              <a:rPr lang="en-GB" dirty="0" smtClean="0">
                <a:sym typeface="Wingdings" panose="05000000000000000000" pitchFamily="2" charset="2"/>
              </a:rPr>
              <a:t>   any alternatives to FPGA based scheme ?</a:t>
            </a:r>
          </a:p>
          <a:p>
            <a:pPr marL="0" indent="0">
              <a:buNone/>
            </a:pPr>
            <a:r>
              <a:rPr lang="en-GB" dirty="0" smtClean="0">
                <a:sym typeface="Wingdings" panose="05000000000000000000" pitchFamily="2" charset="2"/>
              </a:rPr>
              <a:t>Process all trigger objects in one processor (per event) to correlate them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0863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ATLAS Global Level-1 </a:t>
            </a:r>
            <a:r>
              <a:rPr lang="de-DE" dirty="0" err="1"/>
              <a:t>Processor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4282" y="5949280"/>
            <a:ext cx="8715436" cy="5515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Latency: spend on processing, not on routing / buffering !!!!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4</a:t>
            </a:fld>
            <a:endParaRPr lang="en-GB" dirty="0"/>
          </a:p>
        </p:txBody>
      </p:sp>
      <p:pic>
        <p:nvPicPr>
          <p:cNvPr id="6" name="Inhaltsplatzhalter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381" y="861872"/>
            <a:ext cx="8715375" cy="489338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68366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A</a:t>
            </a:r>
            <a:r>
              <a:rPr lang="de-DE" dirty="0" err="1" smtClean="0"/>
              <a:t>ctivities</a:t>
            </a:r>
            <a:r>
              <a:rPr lang="de-DE" dirty="0" smtClean="0"/>
              <a:t> -- L1Calo </a:t>
            </a:r>
            <a:r>
              <a:rPr lang="de-DE" dirty="0"/>
              <a:t>Mainz / </a:t>
            </a:r>
            <a:r>
              <a:rPr lang="de-DE" dirty="0" smtClean="0"/>
              <a:t>PRISMA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Initially: </a:t>
            </a:r>
            <a:r>
              <a:rPr lang="en-GB" b="1" dirty="0" smtClean="0"/>
              <a:t>architectural</a:t>
            </a:r>
            <a:r>
              <a:rPr lang="en-GB" dirty="0" smtClean="0"/>
              <a:t> discussions</a:t>
            </a:r>
          </a:p>
          <a:p>
            <a:pPr lvl="1"/>
            <a:r>
              <a:rPr lang="en-GB" dirty="0" smtClean="0"/>
              <a:t>First conceptual design under way</a:t>
            </a:r>
          </a:p>
          <a:p>
            <a:pPr lvl="1"/>
            <a:r>
              <a:rPr lang="en-GB" dirty="0" smtClean="0"/>
              <a:t>Initially FPGA-based</a:t>
            </a:r>
          </a:p>
          <a:p>
            <a:pPr lvl="1"/>
            <a:r>
              <a:rPr lang="en-GB" dirty="0" smtClean="0"/>
              <a:t>A couple of feeder FPGAs</a:t>
            </a:r>
          </a:p>
          <a:p>
            <a:pPr lvl="1"/>
            <a:r>
              <a:rPr lang="en-GB" dirty="0" smtClean="0"/>
              <a:t>Powerful processor FPGA</a:t>
            </a:r>
          </a:p>
          <a:p>
            <a:r>
              <a:rPr lang="en-GB" dirty="0" smtClean="0"/>
              <a:t>Thorough module level planning / </a:t>
            </a:r>
            <a:r>
              <a:rPr lang="en-GB" b="1" dirty="0" smtClean="0"/>
              <a:t>Simulation</a:t>
            </a:r>
          </a:p>
          <a:p>
            <a:pPr lvl="1"/>
            <a:r>
              <a:rPr lang="en-GB" dirty="0" smtClean="0"/>
              <a:t>Power</a:t>
            </a:r>
          </a:p>
          <a:p>
            <a:pPr lvl="1"/>
            <a:r>
              <a:rPr lang="en-GB" dirty="0" smtClean="0"/>
              <a:t>Thermal (!)</a:t>
            </a:r>
          </a:p>
          <a:p>
            <a:pPr lvl="1"/>
            <a:r>
              <a:rPr lang="en-GB" dirty="0" smtClean="0"/>
              <a:t>Signal integrity</a:t>
            </a:r>
          </a:p>
          <a:p>
            <a:pPr lvl="1"/>
            <a:r>
              <a:rPr lang="en-GB" dirty="0" smtClean="0"/>
              <a:t>…</a:t>
            </a:r>
          </a:p>
          <a:p>
            <a:r>
              <a:rPr lang="en-GB" b="1" dirty="0" smtClean="0"/>
              <a:t>Evaluation</a:t>
            </a:r>
            <a:r>
              <a:rPr lang="en-GB" dirty="0" smtClean="0"/>
              <a:t> of high-end processors available on the markets</a:t>
            </a:r>
          </a:p>
          <a:p>
            <a:pPr lvl="1"/>
            <a:r>
              <a:rPr lang="en-GB" dirty="0" smtClean="0"/>
              <a:t>Link bandwidth</a:t>
            </a:r>
          </a:p>
          <a:p>
            <a:pPr lvl="1"/>
            <a:r>
              <a:rPr lang="en-GB" dirty="0" smtClean="0"/>
              <a:t>Link count</a:t>
            </a:r>
          </a:p>
          <a:p>
            <a:pPr lvl="1"/>
            <a:r>
              <a:rPr lang="en-GB" dirty="0" smtClean="0"/>
              <a:t>Processing power</a:t>
            </a:r>
          </a:p>
          <a:p>
            <a:pPr lvl="1"/>
            <a:r>
              <a:rPr lang="en-GB" b="1" dirty="0" smtClean="0"/>
              <a:t>Xilinx</a:t>
            </a:r>
            <a:r>
              <a:rPr lang="en-GB" dirty="0" smtClean="0"/>
              <a:t>, </a:t>
            </a:r>
            <a:r>
              <a:rPr lang="en-GB" b="1" dirty="0" smtClean="0"/>
              <a:t>Altera</a:t>
            </a:r>
            <a:r>
              <a:rPr lang="en-GB" dirty="0" smtClean="0"/>
              <a:t>, … ???... ??? / </a:t>
            </a:r>
            <a:r>
              <a:rPr lang="en-GB" dirty="0" err="1" smtClean="0"/>
              <a:t>Eval</a:t>
            </a:r>
            <a:r>
              <a:rPr lang="en-GB" dirty="0" smtClean="0"/>
              <a:t> boards ?    </a:t>
            </a:r>
            <a:r>
              <a:rPr lang="en-GB" b="1" dirty="0" smtClean="0"/>
              <a:t>GPUs</a:t>
            </a:r>
            <a:r>
              <a:rPr lang="en-GB" dirty="0" smtClean="0"/>
              <a:t> ?</a:t>
            </a:r>
          </a:p>
          <a:p>
            <a:r>
              <a:rPr lang="en-GB" b="1" dirty="0" smtClean="0"/>
              <a:t>Demonstrator</a:t>
            </a:r>
            <a:r>
              <a:rPr lang="en-GB" dirty="0" smtClean="0"/>
              <a:t> module </a:t>
            </a:r>
          </a:p>
          <a:p>
            <a:pPr lvl="1"/>
            <a:r>
              <a:rPr lang="en-GB" dirty="0" smtClean="0"/>
              <a:t>Detailed design from mid 2016</a:t>
            </a:r>
          </a:p>
          <a:p>
            <a:r>
              <a:rPr lang="en-GB" dirty="0" smtClean="0">
                <a:solidFill>
                  <a:srgbClr val="00B050"/>
                </a:solidFill>
              </a:rPr>
              <a:t>Ask for close collaboration with Detector Lab in several fields of expertise</a:t>
            </a:r>
          </a:p>
          <a:p>
            <a:pPr lvl="1"/>
            <a:r>
              <a:rPr lang="en-GB" dirty="0" smtClean="0">
                <a:solidFill>
                  <a:srgbClr val="00B050"/>
                </a:solidFill>
              </a:rPr>
              <a:t>PCB simulation</a:t>
            </a:r>
          </a:p>
          <a:p>
            <a:pPr lvl="1"/>
            <a:r>
              <a:rPr lang="en-GB" dirty="0" smtClean="0">
                <a:solidFill>
                  <a:srgbClr val="00B050"/>
                </a:solidFill>
              </a:rPr>
              <a:t>Generic high-speed link design</a:t>
            </a:r>
          </a:p>
          <a:p>
            <a:pPr lvl="1"/>
            <a:r>
              <a:rPr lang="en-GB" dirty="0" smtClean="0">
                <a:solidFill>
                  <a:srgbClr val="00B050"/>
                </a:solidFill>
              </a:rPr>
              <a:t>GPU-FPGA communication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0607480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267</Words>
  <Application>Microsoft Office PowerPoint</Application>
  <PresentationFormat>Bildschirmpräsentation (4:3)</PresentationFormat>
  <Paragraphs>60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Verdana</vt:lpstr>
      <vt:lpstr>Wingdings</vt:lpstr>
      <vt:lpstr>Larissa-Design</vt:lpstr>
      <vt:lpstr>The ATLAS Global Trigger Processor  U. Schäfer</vt:lpstr>
      <vt:lpstr>ATLAS Trigger upgrade Phase-2</vt:lpstr>
      <vt:lpstr>Level-1 requirements</vt:lpstr>
      <vt:lpstr>ATLAS Global Level-1 Processor</vt:lpstr>
      <vt:lpstr>Activities -- L1Calo Mainz / PRISMA</vt:lpstr>
    </vt:vector>
  </TitlesOfParts>
  <Company>Johannes Gutenberg-Universität Mainz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uschaefe</dc:creator>
  <cp:lastModifiedBy>Schäfer, Dr. Ulrich</cp:lastModifiedBy>
  <cp:revision>1211</cp:revision>
  <cp:lastPrinted>2014-07-16T13:05:00Z</cp:lastPrinted>
  <dcterms:created xsi:type="dcterms:W3CDTF">2009-12-08T11:59:40Z</dcterms:created>
  <dcterms:modified xsi:type="dcterms:W3CDTF">2016-01-14T11:33:07Z</dcterms:modified>
</cp:coreProperties>
</file>