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10" r:id="rId2"/>
    <p:sldId id="411" r:id="rId3"/>
  </p:sldIdLst>
  <p:sldSz cx="9144000" cy="6858000" type="screen4x3"/>
  <p:notesSz cx="6807200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7B97E"/>
    <a:srgbClr val="D703DC"/>
    <a:srgbClr val="FF9900"/>
    <a:srgbClr val="0CB428"/>
    <a:srgbClr val="0AFC44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4" autoAdjust="0"/>
    <p:restoredTop sz="94613" autoAdjust="0"/>
  </p:normalViewPr>
  <p:slideViewPr>
    <p:cSldViewPr>
      <p:cViewPr varScale="1">
        <p:scale>
          <a:sx n="125" d="100"/>
          <a:sy n="125" d="100"/>
        </p:scale>
        <p:origin x="9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08/04/2013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08.04.2013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JEM </a:t>
            </a:r>
            <a:r>
              <a:rPr lang="de-DE" dirty="0" err="1" smtClean="0"/>
              <a:t>Mezzanines</a:t>
            </a:r>
            <a:r>
              <a:rPr lang="de-DE" dirty="0" smtClean="0"/>
              <a:t> –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details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836712"/>
            <a:ext cx="8786874" cy="58326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Currently </a:t>
            </a:r>
            <a:r>
              <a:rPr lang="en-GB" b="1" dirty="0" smtClean="0">
                <a:solidFill>
                  <a:srgbClr val="FF0000"/>
                </a:solidFill>
              </a:rPr>
              <a:t>four</a:t>
            </a:r>
            <a:r>
              <a:rPr lang="en-GB" b="1" dirty="0" smtClean="0"/>
              <a:t> input modules per JEM</a:t>
            </a:r>
          </a:p>
          <a:p>
            <a:r>
              <a:rPr lang="en-GB" dirty="0" smtClean="0"/>
              <a:t>88*10-bit input from four </a:t>
            </a:r>
            <a:r>
              <a:rPr lang="en-GB" dirty="0" err="1" smtClean="0"/>
              <a:t>PreProcessors</a:t>
            </a:r>
            <a:r>
              <a:rPr lang="en-GB" dirty="0" smtClean="0"/>
              <a:t> total</a:t>
            </a:r>
          </a:p>
          <a:p>
            <a:r>
              <a:rPr lang="en-GB" dirty="0" smtClean="0"/>
              <a:t>32 electromagnetic and 32 </a:t>
            </a:r>
            <a:r>
              <a:rPr lang="en-GB" dirty="0" err="1" smtClean="0"/>
              <a:t>hadronic</a:t>
            </a:r>
            <a:r>
              <a:rPr lang="en-GB" dirty="0" smtClean="0"/>
              <a:t> core channels plus environment</a:t>
            </a:r>
          </a:p>
          <a:p>
            <a:pPr marL="0" indent="0">
              <a:buNone/>
            </a:pPr>
            <a:r>
              <a:rPr lang="en-GB" b="1" dirty="0" smtClean="0"/>
              <a:t>Replace with </a:t>
            </a:r>
            <a:r>
              <a:rPr lang="en-GB" b="1" dirty="0" smtClean="0">
                <a:solidFill>
                  <a:srgbClr val="FF0000"/>
                </a:solidFill>
              </a:rPr>
              <a:t>single</a:t>
            </a:r>
            <a:r>
              <a:rPr lang="en-GB" b="1" dirty="0" smtClean="0"/>
              <a:t> module</a:t>
            </a:r>
          </a:p>
          <a:p>
            <a:r>
              <a:rPr lang="en-GB" dirty="0" smtClean="0"/>
              <a:t>Early replacement in case of excessive failures of current daughters</a:t>
            </a:r>
          </a:p>
          <a:p>
            <a:r>
              <a:rPr lang="en-GB" dirty="0" smtClean="0"/>
              <a:t>Otherwise in time for phase-1</a:t>
            </a:r>
          </a:p>
          <a:p>
            <a:r>
              <a:rPr lang="en-GB" dirty="0" smtClean="0"/>
              <a:t>Rigid / flex PCB</a:t>
            </a:r>
          </a:p>
          <a:p>
            <a:r>
              <a:rPr lang="en-GB" dirty="0" smtClean="0"/>
              <a:t>Single large </a:t>
            </a:r>
            <a:r>
              <a:rPr lang="en-GB" dirty="0" err="1" smtClean="0"/>
              <a:t>Virtex</a:t>
            </a:r>
            <a:r>
              <a:rPr lang="en-GB" dirty="0" smtClean="0"/>
              <a:t> FPGA to </a:t>
            </a:r>
            <a:br>
              <a:rPr lang="en-GB" dirty="0" smtClean="0"/>
            </a:br>
            <a:r>
              <a:rPr lang="en-GB" dirty="0" smtClean="0"/>
              <a:t>support required connectivity</a:t>
            </a:r>
          </a:p>
          <a:p>
            <a:r>
              <a:rPr lang="en-GB" dirty="0" smtClean="0"/>
              <a:t>Receive 960 Mb/s electrically</a:t>
            </a:r>
          </a:p>
          <a:p>
            <a:r>
              <a:rPr lang="en-GB" dirty="0" smtClean="0"/>
              <a:t>Loop through to MGTs </a:t>
            </a:r>
            <a:br>
              <a:rPr lang="en-GB" dirty="0" smtClean="0"/>
            </a:br>
            <a:r>
              <a:rPr lang="en-GB" dirty="0" smtClean="0"/>
              <a:t>w/o processing</a:t>
            </a:r>
          </a:p>
          <a:p>
            <a:r>
              <a:rPr lang="en-GB" dirty="0" smtClean="0"/>
              <a:t>Run through </a:t>
            </a:r>
            <a:r>
              <a:rPr lang="en-GB" dirty="0" err="1" smtClean="0"/>
              <a:t>MicroPOD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opto</a:t>
            </a:r>
            <a:r>
              <a:rPr lang="en-GB" dirty="0" smtClean="0"/>
              <a:t>-transmitters</a:t>
            </a:r>
          </a:p>
          <a:p>
            <a:r>
              <a:rPr lang="en-GB" dirty="0"/>
              <a:t>5</a:t>
            </a:r>
            <a:r>
              <a:rPr lang="en-GB" dirty="0" smtClean="0"/>
              <a:t> fibres worth of incoming tile</a:t>
            </a:r>
            <a:br>
              <a:rPr lang="en-GB" dirty="0" smtClean="0"/>
            </a:br>
            <a:r>
              <a:rPr lang="en-GB" dirty="0" smtClean="0"/>
              <a:t>data at 6.4 Gb/s baseline</a:t>
            </a:r>
          </a:p>
          <a:p>
            <a:r>
              <a:rPr lang="en-GB" dirty="0" smtClean="0"/>
              <a:t>4 copies to </a:t>
            </a:r>
            <a:r>
              <a:rPr lang="en-GB" dirty="0" err="1" smtClean="0"/>
              <a:t>FEXes</a:t>
            </a:r>
            <a:r>
              <a:rPr lang="en-GB" dirty="0" smtClean="0"/>
              <a:t> via </a:t>
            </a:r>
            <a:br>
              <a:rPr lang="en-GB" dirty="0" smtClean="0"/>
            </a:br>
            <a:r>
              <a:rPr lang="en-GB" dirty="0" smtClean="0"/>
              <a:t>front panel (MPO/MTP)</a:t>
            </a:r>
          </a:p>
          <a:p>
            <a:r>
              <a:rPr lang="en-GB" dirty="0" smtClean="0"/>
              <a:t>Replacement required on all </a:t>
            </a:r>
            <a:br>
              <a:rPr lang="en-GB" dirty="0" smtClean="0"/>
            </a:br>
            <a:r>
              <a:rPr lang="en-GB" dirty="0" smtClean="0"/>
              <a:t>JEMs (32 plus spares)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4464968" y="2617696"/>
            <a:ext cx="4679032" cy="3976861"/>
            <a:chOff x="1201736" y="1169988"/>
            <a:chExt cx="5961064" cy="5011737"/>
          </a:xfrm>
        </p:grpSpPr>
        <p:pic>
          <p:nvPicPr>
            <p:cNvPr id="6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01738" y="1169988"/>
              <a:ext cx="5961062" cy="501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1752600" y="1524000"/>
              <a:ext cx="1125538" cy="4038600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GB" sz="1800">
                <a:solidFill>
                  <a:srgbClr val="FFFFFF"/>
                </a:solidFill>
                <a:latin typeface="Calibri" charset="0"/>
                <a:cs typeface="ＭＳ Ｐゴシック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01736" y="3501008"/>
              <a:ext cx="55086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2303462" y="2669379"/>
              <a:ext cx="4356103" cy="11358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V="1">
              <a:off x="2303462" y="3927239"/>
              <a:ext cx="4378235" cy="5130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  <p:cxnSp>
        <p:nvCxnSpPr>
          <p:cNvPr id="20" name="Gerader Verbinder 19"/>
          <p:cNvCxnSpPr/>
          <p:nvPr/>
        </p:nvCxnSpPr>
        <p:spPr>
          <a:xfrm>
            <a:off x="4897358" y="4477564"/>
            <a:ext cx="8834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19" y="4148295"/>
            <a:ext cx="666750" cy="6381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cxnSp>
        <p:nvCxnSpPr>
          <p:cNvPr id="19" name="Gerader Verbinder 18"/>
          <p:cNvCxnSpPr/>
          <p:nvPr/>
        </p:nvCxnSpPr>
        <p:spPr>
          <a:xfrm>
            <a:off x="4897358" y="3722025"/>
            <a:ext cx="8834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03" y="3636574"/>
            <a:ext cx="209550" cy="2000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50800" dir="5400000" algn="ctr" rotWithShape="0">
              <a:schemeClr val="tx1"/>
            </a:outerShdw>
          </a:effectLst>
        </p:spPr>
      </p:pic>
      <p:cxnSp>
        <p:nvCxnSpPr>
          <p:cNvPr id="21" name="Gerader Verbinder 20"/>
          <p:cNvCxnSpPr/>
          <p:nvPr/>
        </p:nvCxnSpPr>
        <p:spPr>
          <a:xfrm>
            <a:off x="4922352" y="5269517"/>
            <a:ext cx="8834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03" y="5177796"/>
            <a:ext cx="209550" cy="20002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79295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and effort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Small module, 40-off production</a:t>
            </a:r>
          </a:p>
          <a:p>
            <a:pPr lvl="1"/>
            <a:r>
              <a:rPr lang="en-GB" b="1" dirty="0" smtClean="0"/>
              <a:t>If pre-phase 1 functionality is to be kept alive</a:t>
            </a:r>
            <a:r>
              <a:rPr lang="en-GB" dirty="0" smtClean="0"/>
              <a:t>, large FPGA is required</a:t>
            </a:r>
          </a:p>
          <a:p>
            <a:pPr lvl="1"/>
            <a:r>
              <a:rPr lang="en-GB" dirty="0" smtClean="0"/>
              <a:t>FPGA dominates cost at ~7,500€/chip</a:t>
            </a:r>
          </a:p>
          <a:p>
            <a:pPr lvl="1"/>
            <a:r>
              <a:rPr lang="en-GB" dirty="0" smtClean="0"/>
              <a:t>Per-module cost well below 10k€</a:t>
            </a:r>
          </a:p>
          <a:p>
            <a:pPr lvl="1"/>
            <a:r>
              <a:rPr lang="en-GB" dirty="0" smtClean="0"/>
              <a:t>Discarding pre-phase 1 functionality will allow for mid range </a:t>
            </a:r>
            <a:r>
              <a:rPr lang="en-GB" dirty="0" err="1" smtClean="0"/>
              <a:t>Kintex</a:t>
            </a:r>
            <a:r>
              <a:rPr lang="en-GB" dirty="0" smtClean="0"/>
              <a:t> FPGA at &lt; 5k€/module</a:t>
            </a:r>
          </a:p>
          <a:p>
            <a:pPr lvl="1"/>
            <a:endParaRPr lang="en-GB" dirty="0" smtClean="0"/>
          </a:p>
          <a:p>
            <a:r>
              <a:rPr lang="en-GB" smtClean="0"/>
              <a:t>Effort </a:t>
            </a:r>
            <a:r>
              <a:rPr lang="en-GB" smtClean="0"/>
              <a:t>required / available </a:t>
            </a:r>
            <a:r>
              <a:rPr lang="en-GB" dirty="0" smtClean="0"/>
              <a:t>in Mainz :~1.5 FTE total sum for </a:t>
            </a:r>
            <a:r>
              <a:rPr lang="en-GB" dirty="0" err="1" smtClean="0"/>
              <a:t>Kintex</a:t>
            </a:r>
            <a:r>
              <a:rPr lang="en-GB" dirty="0" smtClean="0"/>
              <a:t> approach</a:t>
            </a:r>
          </a:p>
          <a:p>
            <a:r>
              <a:rPr lang="en-GB" dirty="0" smtClean="0"/>
              <a:t>Another half FTE on firmware for integration with existent JEM functionality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7154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Bildschirmpräsentation (4:3)</PresentationFormat>
  <Paragraphs>28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Verdana</vt:lpstr>
      <vt:lpstr>Larissa-Design</vt:lpstr>
      <vt:lpstr>JEM Mezzanines – the details</vt:lpstr>
      <vt:lpstr>Cost and effort</vt:lpstr>
    </vt:vector>
  </TitlesOfParts>
  <Company>Johannes Gutenberg-Universität Mainz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1098</cp:revision>
  <cp:lastPrinted>2013-04-05T10:52:30Z</cp:lastPrinted>
  <dcterms:created xsi:type="dcterms:W3CDTF">2009-12-08T11:59:40Z</dcterms:created>
  <dcterms:modified xsi:type="dcterms:W3CDTF">2013-04-08T07:34:59Z</dcterms:modified>
</cp:coreProperties>
</file>