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3004800" cy="9753600"/>
  <p:notesSz cx="6858000" cy="9144000"/>
  <p:defaultTextStyle>
    <a:defPPr>
      <a:defRPr lang="en-US"/>
    </a:defPPr>
    <a:lvl1pPr algn="l" rtl="0" fontAlgn="base">
      <a:spcBef>
        <a:spcPts val="1300"/>
      </a:spcBef>
      <a:spcAft>
        <a:spcPct val="0"/>
      </a:spcAft>
      <a:defRPr sz="29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1pPr>
    <a:lvl2pPr marL="457200" algn="l" rtl="0" fontAlgn="base">
      <a:spcBef>
        <a:spcPts val="1300"/>
      </a:spcBef>
      <a:spcAft>
        <a:spcPct val="0"/>
      </a:spcAft>
      <a:defRPr sz="29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2pPr>
    <a:lvl3pPr marL="914400" algn="l" rtl="0" fontAlgn="base">
      <a:spcBef>
        <a:spcPts val="1300"/>
      </a:spcBef>
      <a:spcAft>
        <a:spcPct val="0"/>
      </a:spcAft>
      <a:defRPr sz="29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3pPr>
    <a:lvl4pPr marL="1371600" algn="l" rtl="0" fontAlgn="base">
      <a:spcBef>
        <a:spcPts val="1300"/>
      </a:spcBef>
      <a:spcAft>
        <a:spcPct val="0"/>
      </a:spcAft>
      <a:defRPr sz="29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4pPr>
    <a:lvl5pPr marL="1828800" algn="l" rtl="0" fontAlgn="base">
      <a:spcBef>
        <a:spcPts val="1300"/>
      </a:spcBef>
      <a:spcAft>
        <a:spcPct val="0"/>
      </a:spcAft>
      <a:defRPr sz="29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5pPr>
    <a:lvl6pPr marL="2286000" algn="l" defTabSz="457200" rtl="0" eaLnBrk="1" latinLnBrk="0" hangingPunct="1">
      <a:defRPr sz="29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6pPr>
    <a:lvl7pPr marL="2743200" algn="l" defTabSz="457200" rtl="0" eaLnBrk="1" latinLnBrk="0" hangingPunct="1">
      <a:defRPr sz="29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7pPr>
    <a:lvl8pPr marL="3200400" algn="l" defTabSz="457200" rtl="0" eaLnBrk="1" latinLnBrk="0" hangingPunct="1">
      <a:defRPr sz="29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8pPr>
    <a:lvl9pPr marL="3657600" algn="l" defTabSz="457200" rtl="0" eaLnBrk="1" latinLnBrk="0" hangingPunct="1">
      <a:defRPr sz="29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486" y="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406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118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1975" y="1371600"/>
            <a:ext cx="2955925" cy="5524500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1371600"/>
            <a:ext cx="8715375" cy="5524500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583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A9EBD1-2E83-D748-AAF6-D4775FFC746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866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F75099-1998-7343-B482-751C331D9AC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9025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4235EF-51CC-8745-A625-1E81E331A32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376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3DE725-101A-2D41-A243-FDCFAAFC2B6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601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A72697-6B46-F147-9DE9-F42EE46DF63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349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C35036-77C8-074A-9CDF-B7B2B1CE197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8050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9B06EE-8BE6-2A49-A53D-1D287CEC67F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769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5963BD-1C80-A848-9BAB-E5C10DBA024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105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2652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A7C907-42D5-9943-98F1-B4D025525BC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6253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2DCF78-DC42-F648-8D29-6E46EBD82B4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0314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5163" y="292100"/>
            <a:ext cx="2967037" cy="8420100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92100"/>
            <a:ext cx="8751888" cy="8420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DDAE2D-6F61-0E49-ACB3-A7A0FAD295F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5737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1B9C75-860D-6D4D-AF16-5999581C6EB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1313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84389C-3F9B-F946-AD67-3C04DDE8ED6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1706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C607AD-F5A1-7148-A691-420A14E3BC1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6709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CFAAC9-9F2B-9246-B61C-BBBB8A4BE68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6994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510BF0-4A80-9744-AD04-35B7B15471A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7628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076F45-3E67-D840-A65D-8BFEF2256E1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8187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BC839D-9296-B843-90CA-C3A58ED0CBE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958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27752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B39E4C-AE26-0D4E-931C-9595B15F00D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5746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FF66F7-34D7-F944-A74F-7F6514415FB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9498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04ECB0-98A5-EE43-8F7B-AA36C5458C5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0693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CCD7B4-01E6-D941-9457-1E2666851FE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2533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0234A8-750B-FF4B-A711-C09CD8A428A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6988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CD6D0F-BA30-B049-94BB-1EDC33C4F96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1003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A2891A-0836-4D45-ABB8-6E8576E19C3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6034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B7EB0F-2B86-1542-9054-0D2E541D976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621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F3175E-3671-2241-A12D-8980221E2E0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1634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D957CF-693B-4B4C-B161-EB134B5F9FB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142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3810000"/>
            <a:ext cx="51562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810000"/>
            <a:ext cx="51562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6036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063A11-9D14-494E-90FE-9096C27527A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5781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5AEC14-647F-E141-A056-6C21CFA27AD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5206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EC070B-CF12-D548-AF94-79B0958E1E2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6653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054515-02D4-E34E-8180-30C443E1610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3798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354F25-5F40-C64C-8ED4-707572C2F9E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3664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94A644-6609-A341-9CFA-E53322598E8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5507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81BBA2-A28E-F545-BA3B-21307B6EFE2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1531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9DADF5-5B0F-6B4C-ACCF-DB4A743D5B3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9855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966DA8-0B48-C744-98BE-C97C97028CF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1314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F757BD-CD15-594E-862E-BAD12FCF3BD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842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4989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17D9D9-3D9B-DD4B-94B5-FBAE0C52DFD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5839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BC85B6-CE1C-EC48-9D5C-2F789883D2A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7255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F344A3-8DEE-5A48-B038-1E461E3E444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13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E022DB-0BF1-C44A-86E1-E13A52DCC6E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6848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7526C0-C57A-5E49-B04E-096CFDD3CE1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8076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92100"/>
            <a:ext cx="2925762" cy="8420100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92100"/>
            <a:ext cx="8624888" cy="8420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1849BA-7CBD-2844-832F-0DC50A71986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003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520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7774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20513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77392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1371600"/>
            <a:ext cx="118237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Rounded MT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3810000"/>
            <a:ext cx="10464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Rounded MT Bold" charset="0"/>
              </a:rPr>
              <a:t>Click to edit Master text styles</a:t>
            </a:r>
          </a:p>
          <a:p>
            <a:pPr lvl="1"/>
            <a:r>
              <a:rPr lang="en-US">
                <a:sym typeface="Arial Rounded MT Bold" charset="0"/>
              </a:rPr>
              <a:t>Second level</a:t>
            </a:r>
          </a:p>
          <a:p>
            <a:pPr lvl="2"/>
            <a:r>
              <a:rPr lang="en-US">
                <a:sym typeface="Arial Rounded MT Bold" charset="0"/>
              </a:rPr>
              <a:t>Third level</a:t>
            </a:r>
          </a:p>
          <a:p>
            <a:pPr lvl="3"/>
            <a:r>
              <a:rPr lang="en-US">
                <a:sym typeface="Arial Rounded MT Bold" charset="0"/>
              </a:rPr>
              <a:t>Fourth level</a:t>
            </a:r>
          </a:p>
          <a:p>
            <a:pPr lvl="4"/>
            <a:r>
              <a:rPr lang="en-US">
                <a:sym typeface="Arial Rounded MT 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xStyles>
    <p:titleStyle>
      <a:lvl1pPr algn="ctr" rtl="0" fontAlgn="base">
        <a:lnSpc>
          <a:spcPct val="110000"/>
        </a:lnSpc>
        <a:spcBef>
          <a:spcPct val="0"/>
        </a:spcBef>
        <a:spcAft>
          <a:spcPct val="0"/>
        </a:spcAft>
        <a:defRPr sz="8000">
          <a:solidFill>
            <a:srgbClr val="00039F"/>
          </a:solidFill>
          <a:latin typeface="+mj-lt"/>
          <a:ea typeface="+mj-ea"/>
          <a:cs typeface="+mj-cs"/>
          <a:sym typeface="Arial Rounded MT Bold" charset="0"/>
        </a:defRPr>
      </a:lvl1pPr>
      <a:lvl2pPr algn="ctr" rtl="0" fontAlgn="base">
        <a:lnSpc>
          <a:spcPct val="110000"/>
        </a:lnSpc>
        <a:spcBef>
          <a:spcPct val="0"/>
        </a:spcBef>
        <a:spcAft>
          <a:spcPct val="0"/>
        </a:spcAft>
        <a:defRPr sz="8000">
          <a:solidFill>
            <a:srgbClr val="00039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2pPr>
      <a:lvl3pPr algn="ctr" rtl="0" fontAlgn="base">
        <a:lnSpc>
          <a:spcPct val="110000"/>
        </a:lnSpc>
        <a:spcBef>
          <a:spcPct val="0"/>
        </a:spcBef>
        <a:spcAft>
          <a:spcPct val="0"/>
        </a:spcAft>
        <a:defRPr sz="8000">
          <a:solidFill>
            <a:srgbClr val="00039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3pPr>
      <a:lvl4pPr algn="ctr" rtl="0" fontAlgn="base">
        <a:lnSpc>
          <a:spcPct val="110000"/>
        </a:lnSpc>
        <a:spcBef>
          <a:spcPct val="0"/>
        </a:spcBef>
        <a:spcAft>
          <a:spcPct val="0"/>
        </a:spcAft>
        <a:defRPr sz="8000">
          <a:solidFill>
            <a:srgbClr val="00039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4pPr>
      <a:lvl5pPr algn="ctr" rtl="0" fontAlgn="base">
        <a:lnSpc>
          <a:spcPct val="110000"/>
        </a:lnSpc>
        <a:spcBef>
          <a:spcPct val="0"/>
        </a:spcBef>
        <a:spcAft>
          <a:spcPct val="0"/>
        </a:spcAft>
        <a:defRPr sz="8000">
          <a:solidFill>
            <a:srgbClr val="00039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5pPr>
      <a:lvl6pPr marL="457200" algn="ctr" rtl="0" fontAlgn="base">
        <a:lnSpc>
          <a:spcPct val="110000"/>
        </a:lnSpc>
        <a:spcBef>
          <a:spcPct val="0"/>
        </a:spcBef>
        <a:spcAft>
          <a:spcPct val="0"/>
        </a:spcAft>
        <a:defRPr sz="8000">
          <a:solidFill>
            <a:srgbClr val="00039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6pPr>
      <a:lvl7pPr marL="914400" algn="ctr" rtl="0" fontAlgn="base">
        <a:lnSpc>
          <a:spcPct val="110000"/>
        </a:lnSpc>
        <a:spcBef>
          <a:spcPct val="0"/>
        </a:spcBef>
        <a:spcAft>
          <a:spcPct val="0"/>
        </a:spcAft>
        <a:defRPr sz="8000">
          <a:solidFill>
            <a:srgbClr val="00039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7pPr>
      <a:lvl8pPr marL="1371600" algn="ctr" rtl="0" fontAlgn="base">
        <a:lnSpc>
          <a:spcPct val="110000"/>
        </a:lnSpc>
        <a:spcBef>
          <a:spcPct val="0"/>
        </a:spcBef>
        <a:spcAft>
          <a:spcPct val="0"/>
        </a:spcAft>
        <a:defRPr sz="8000">
          <a:solidFill>
            <a:srgbClr val="00039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8pPr>
      <a:lvl9pPr marL="1828800" algn="ctr" rtl="0" fontAlgn="base">
        <a:lnSpc>
          <a:spcPct val="110000"/>
        </a:lnSpc>
        <a:spcBef>
          <a:spcPct val="0"/>
        </a:spcBef>
        <a:spcAft>
          <a:spcPct val="0"/>
        </a:spcAft>
        <a:defRPr sz="8000">
          <a:solidFill>
            <a:srgbClr val="00039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Arial Rounded MT Bold" charset="0"/>
        </a:defRPr>
      </a:lvl2pPr>
      <a:lvl3pPr algn="ctr" rtl="0" fontAlgn="base">
        <a:spcBef>
          <a:spcPct val="0"/>
        </a:spcBef>
        <a:spcAft>
          <a:spcPct val="0"/>
        </a:spcAft>
        <a:defRPr sz="4300">
          <a:solidFill>
            <a:srgbClr val="00039F"/>
          </a:solidFill>
          <a:latin typeface="+mn-lt"/>
          <a:ea typeface="+mn-ea"/>
          <a:cs typeface="+mn-cs"/>
          <a:sym typeface="Arial Rounded MT Bold" charset="0"/>
        </a:defRPr>
      </a:lvl3pPr>
      <a:lvl4pPr algn="ctr" rtl="0" fontAlgn="base">
        <a:spcBef>
          <a:spcPct val="0"/>
        </a:spcBef>
        <a:spcAft>
          <a:spcPct val="0"/>
        </a:spcAft>
        <a:defRPr sz="4300">
          <a:solidFill>
            <a:srgbClr val="00039F"/>
          </a:solidFill>
          <a:latin typeface="+mn-lt"/>
          <a:ea typeface="+mn-ea"/>
          <a:cs typeface="+mn-cs"/>
          <a:sym typeface="Arial Rounded MT Bold" charset="0"/>
        </a:defRPr>
      </a:lvl4pPr>
      <a:lvl5pPr algn="ctr" rtl="0" fontAlgn="base">
        <a:spcBef>
          <a:spcPct val="0"/>
        </a:spcBef>
        <a:spcAft>
          <a:spcPct val="0"/>
        </a:spcAft>
        <a:defRPr sz="4300">
          <a:solidFill>
            <a:srgbClr val="00039F"/>
          </a:solidFill>
          <a:latin typeface="+mn-lt"/>
          <a:ea typeface="+mn-ea"/>
          <a:cs typeface="+mn-cs"/>
          <a:sym typeface="Arial Rounded MT 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300">
          <a:solidFill>
            <a:srgbClr val="00039F"/>
          </a:solidFill>
          <a:latin typeface="+mn-lt"/>
          <a:ea typeface="+mn-ea"/>
          <a:cs typeface="+mn-cs"/>
          <a:sym typeface="Arial Rounded MT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300">
          <a:solidFill>
            <a:srgbClr val="00039F"/>
          </a:solidFill>
          <a:latin typeface="+mn-lt"/>
          <a:ea typeface="+mn-ea"/>
          <a:cs typeface="+mn-cs"/>
          <a:sym typeface="Arial Rounded MT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300">
          <a:solidFill>
            <a:srgbClr val="00039F"/>
          </a:solidFill>
          <a:latin typeface="+mn-lt"/>
          <a:ea typeface="+mn-ea"/>
          <a:cs typeface="+mn-cs"/>
          <a:sym typeface="Arial Rounded MT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300">
          <a:solidFill>
            <a:srgbClr val="00039F"/>
          </a:solidFill>
          <a:latin typeface="+mn-lt"/>
          <a:ea typeface="+mn-ea"/>
          <a:cs typeface="+mn-cs"/>
          <a:sym typeface="Arial Rounded MT 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92100"/>
            <a:ext cx="116840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Rounded MT Bold" charset="0"/>
              </a:rPr>
              <a:t>Click to edit Master title style</a:t>
            </a:r>
          </a:p>
        </p:txBody>
      </p:sp>
      <p:sp>
        <p:nvSpPr>
          <p:cNvPr id="2050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968163" y="9245600"/>
            <a:ext cx="3825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900">
                <a:solidFill>
                  <a:srgbClr val="00039F"/>
                </a:solidFill>
                <a:latin typeface="Helvetica Neue" charset="0"/>
                <a:ea typeface="ＭＳ Ｐゴシック" charset="0"/>
                <a:cs typeface="Helvetica Neue" charset="0"/>
              </a:defRPr>
            </a:lvl1pPr>
            <a:lvl2pPr>
              <a:spcBef>
                <a:spcPct val="0"/>
              </a:spcBef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>
              <a:spcBef>
                <a:spcPct val="0"/>
              </a:spcBef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>
              <a:spcBef>
                <a:spcPct val="0"/>
              </a:spcBef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>
              <a:spcBef>
                <a:spcPct val="0"/>
              </a:spcBef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6239780-53C5-1C45-8CD6-69D670019D41}" type="slidenum">
              <a:rPr lang="en-US"/>
              <a:pPr/>
              <a:t>‹Nr.›</a:t>
            </a:fld>
            <a:endParaRPr lang="en-US"/>
          </a:p>
        </p:txBody>
      </p:sp>
      <p:pic>
        <p:nvPicPr>
          <p:cNvPr id="2051" name="Picture 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409700"/>
            <a:ext cx="86868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600">
          <a:solidFill>
            <a:srgbClr val="00039F"/>
          </a:solidFill>
          <a:latin typeface="+mj-lt"/>
          <a:ea typeface="+mj-ea"/>
          <a:cs typeface="+mj-cs"/>
          <a:sym typeface="Arial Rounded MT Bold" charset="0"/>
        </a:defRPr>
      </a:lvl1pPr>
      <a:lvl2pPr algn="l" rtl="0" fontAlgn="base">
        <a:spcBef>
          <a:spcPct val="0"/>
        </a:spcBef>
        <a:spcAft>
          <a:spcPct val="0"/>
        </a:spcAft>
        <a:defRPr sz="5600">
          <a:solidFill>
            <a:srgbClr val="00039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2pPr>
      <a:lvl3pPr algn="l" rtl="0" fontAlgn="base">
        <a:spcBef>
          <a:spcPct val="0"/>
        </a:spcBef>
        <a:spcAft>
          <a:spcPct val="0"/>
        </a:spcAft>
        <a:defRPr sz="5600">
          <a:solidFill>
            <a:srgbClr val="00039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3pPr>
      <a:lvl4pPr algn="l" rtl="0" fontAlgn="base">
        <a:spcBef>
          <a:spcPct val="0"/>
        </a:spcBef>
        <a:spcAft>
          <a:spcPct val="0"/>
        </a:spcAft>
        <a:defRPr sz="5600">
          <a:solidFill>
            <a:srgbClr val="00039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4pPr>
      <a:lvl5pPr algn="l" rtl="0" fontAlgn="base">
        <a:spcBef>
          <a:spcPct val="0"/>
        </a:spcBef>
        <a:spcAft>
          <a:spcPct val="0"/>
        </a:spcAft>
        <a:defRPr sz="5600">
          <a:solidFill>
            <a:srgbClr val="00039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600">
          <a:solidFill>
            <a:srgbClr val="00039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600">
          <a:solidFill>
            <a:srgbClr val="00039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600">
          <a:solidFill>
            <a:srgbClr val="00039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600">
          <a:solidFill>
            <a:srgbClr val="00039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980863" y="9245600"/>
            <a:ext cx="3825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900">
                <a:solidFill>
                  <a:srgbClr val="00039F"/>
                </a:solidFill>
                <a:latin typeface="Helvetica Neue" charset="0"/>
                <a:ea typeface="ＭＳ Ｐゴシック" charset="0"/>
                <a:cs typeface="Helvetica Neue" charset="0"/>
              </a:defRPr>
            </a:lvl1pPr>
            <a:lvl2pPr>
              <a:spcBef>
                <a:spcPct val="0"/>
              </a:spcBef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>
              <a:spcBef>
                <a:spcPct val="0"/>
              </a:spcBef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>
              <a:spcBef>
                <a:spcPct val="0"/>
              </a:spcBef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>
              <a:spcBef>
                <a:spcPct val="0"/>
              </a:spcBef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BC3D645-4F15-3946-82A4-352FE9452F67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600">
          <a:solidFill>
            <a:srgbClr val="0000FF"/>
          </a:solidFill>
          <a:latin typeface="+mj-lt"/>
          <a:ea typeface="+mj-ea"/>
          <a:cs typeface="+mj-cs"/>
          <a:sym typeface="Arial Rounded MT Bold" charset="0"/>
        </a:defRPr>
      </a:lvl1pPr>
      <a:lvl2pPr algn="l" rtl="0" fontAlgn="base">
        <a:spcBef>
          <a:spcPct val="0"/>
        </a:spcBef>
        <a:spcAft>
          <a:spcPct val="0"/>
        </a:spcAft>
        <a:defRPr sz="5600">
          <a:solidFill>
            <a:srgbClr val="0000F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2pPr>
      <a:lvl3pPr algn="l" rtl="0" fontAlgn="base">
        <a:spcBef>
          <a:spcPct val="0"/>
        </a:spcBef>
        <a:spcAft>
          <a:spcPct val="0"/>
        </a:spcAft>
        <a:defRPr sz="5600">
          <a:solidFill>
            <a:srgbClr val="0000F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3pPr>
      <a:lvl4pPr algn="l" rtl="0" fontAlgn="base">
        <a:spcBef>
          <a:spcPct val="0"/>
        </a:spcBef>
        <a:spcAft>
          <a:spcPct val="0"/>
        </a:spcAft>
        <a:defRPr sz="5600">
          <a:solidFill>
            <a:srgbClr val="0000F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4pPr>
      <a:lvl5pPr algn="l" rtl="0" fontAlgn="base">
        <a:spcBef>
          <a:spcPct val="0"/>
        </a:spcBef>
        <a:spcAft>
          <a:spcPct val="0"/>
        </a:spcAft>
        <a:defRPr sz="5600">
          <a:solidFill>
            <a:srgbClr val="0000F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600">
          <a:solidFill>
            <a:srgbClr val="0000F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600">
          <a:solidFill>
            <a:srgbClr val="0000F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600">
          <a:solidFill>
            <a:srgbClr val="0000F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600">
          <a:solidFill>
            <a:srgbClr val="0000F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980863" y="9245600"/>
            <a:ext cx="3825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900">
                <a:solidFill>
                  <a:srgbClr val="00039F"/>
                </a:solidFill>
                <a:latin typeface="Helvetica Neue" charset="0"/>
                <a:ea typeface="ＭＳ Ｐゴシック" charset="0"/>
                <a:cs typeface="Helvetica Neue" charset="0"/>
              </a:defRPr>
            </a:lvl1pPr>
            <a:lvl2pPr>
              <a:spcBef>
                <a:spcPct val="0"/>
              </a:spcBef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>
              <a:spcBef>
                <a:spcPct val="0"/>
              </a:spcBef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>
              <a:spcBef>
                <a:spcPct val="0"/>
              </a:spcBef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>
              <a:spcBef>
                <a:spcPct val="0"/>
              </a:spcBef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78F3EF1-D3D3-B146-B0B9-52616B117B5F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812800" y="9245600"/>
            <a:ext cx="6559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39F"/>
                </a:solidFill>
                <a:ea typeface="ＭＳ Ｐゴシック" charset="0"/>
                <a:cs typeface="Helvetica Neue" charset="0"/>
              </a:rPr>
              <a:t>Rainer Wanke, NA62 Analysis Meeting, CERN, Oct 10,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600">
          <a:solidFill>
            <a:srgbClr val="0000FF"/>
          </a:solidFill>
          <a:latin typeface="+mj-lt"/>
          <a:ea typeface="+mj-ea"/>
          <a:cs typeface="+mj-cs"/>
          <a:sym typeface="Arial Rounded MT Bold" charset="0"/>
        </a:defRPr>
      </a:lvl1pPr>
      <a:lvl2pPr algn="l" rtl="0" fontAlgn="base">
        <a:spcBef>
          <a:spcPct val="0"/>
        </a:spcBef>
        <a:spcAft>
          <a:spcPct val="0"/>
        </a:spcAft>
        <a:defRPr sz="5600">
          <a:solidFill>
            <a:srgbClr val="0000F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2pPr>
      <a:lvl3pPr algn="l" rtl="0" fontAlgn="base">
        <a:spcBef>
          <a:spcPct val="0"/>
        </a:spcBef>
        <a:spcAft>
          <a:spcPct val="0"/>
        </a:spcAft>
        <a:defRPr sz="5600">
          <a:solidFill>
            <a:srgbClr val="0000F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3pPr>
      <a:lvl4pPr algn="l" rtl="0" fontAlgn="base">
        <a:spcBef>
          <a:spcPct val="0"/>
        </a:spcBef>
        <a:spcAft>
          <a:spcPct val="0"/>
        </a:spcAft>
        <a:defRPr sz="5600">
          <a:solidFill>
            <a:srgbClr val="0000F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4pPr>
      <a:lvl5pPr algn="l" rtl="0" fontAlgn="base">
        <a:spcBef>
          <a:spcPct val="0"/>
        </a:spcBef>
        <a:spcAft>
          <a:spcPct val="0"/>
        </a:spcAft>
        <a:defRPr sz="5600">
          <a:solidFill>
            <a:srgbClr val="0000F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600">
          <a:solidFill>
            <a:srgbClr val="0000F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600">
          <a:solidFill>
            <a:srgbClr val="0000F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600">
          <a:solidFill>
            <a:srgbClr val="0000F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600">
          <a:solidFill>
            <a:srgbClr val="0000F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92100"/>
            <a:ext cx="113792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Rounded MT Bold" charset="0"/>
              </a:rPr>
              <a:t>Click to edit Master title style</a:t>
            </a:r>
          </a:p>
        </p:txBody>
      </p:sp>
      <p:sp>
        <p:nvSpPr>
          <p:cNvPr id="512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968163" y="9245600"/>
            <a:ext cx="3825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900">
                <a:solidFill>
                  <a:srgbClr val="00039F"/>
                </a:solidFill>
                <a:latin typeface="Helvetica Neue" charset="0"/>
                <a:ea typeface="ＭＳ Ｐゴシック" charset="0"/>
                <a:cs typeface="Helvetica Neue" charset="0"/>
              </a:defRPr>
            </a:lvl1pPr>
            <a:lvl2pPr>
              <a:spcBef>
                <a:spcPct val="0"/>
              </a:spcBef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>
              <a:spcBef>
                <a:spcPct val="0"/>
              </a:spcBef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>
              <a:spcBef>
                <a:spcPct val="0"/>
              </a:spcBef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>
              <a:spcBef>
                <a:spcPct val="0"/>
              </a:spcBef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EF1C651-D5AE-9F46-BE3A-724003CC8354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123" name="Rectangle 3"/>
          <p:cNvSpPr>
            <a:spLocks/>
          </p:cNvSpPr>
          <p:nvPr/>
        </p:nvSpPr>
        <p:spPr bwMode="auto">
          <a:xfrm>
            <a:off x="812800" y="9245600"/>
            <a:ext cx="6559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39F"/>
                </a:solidFill>
                <a:ea typeface="ＭＳ Ｐゴシック" charset="0"/>
                <a:cs typeface="Helvetica Neue" charset="0"/>
              </a:rPr>
              <a:t>Rainer Wanke, NA62 Analysis Meeting, CERN, Oct 10, 2012</a:t>
            </a:r>
          </a:p>
        </p:txBody>
      </p:sp>
      <p:pic>
        <p:nvPicPr>
          <p:cNvPr id="5124" name="Picture 4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409700"/>
            <a:ext cx="86868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600">
          <a:solidFill>
            <a:srgbClr val="00039F"/>
          </a:solidFill>
          <a:latin typeface="+mj-lt"/>
          <a:ea typeface="+mj-ea"/>
          <a:cs typeface="+mj-cs"/>
          <a:sym typeface="Arial Rounded MT Bold" charset="0"/>
        </a:defRPr>
      </a:lvl1pPr>
      <a:lvl2pPr algn="l" rtl="0" fontAlgn="base">
        <a:spcBef>
          <a:spcPct val="0"/>
        </a:spcBef>
        <a:spcAft>
          <a:spcPct val="0"/>
        </a:spcAft>
        <a:defRPr sz="5600">
          <a:solidFill>
            <a:srgbClr val="00039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2pPr>
      <a:lvl3pPr algn="l" rtl="0" fontAlgn="base">
        <a:spcBef>
          <a:spcPct val="0"/>
        </a:spcBef>
        <a:spcAft>
          <a:spcPct val="0"/>
        </a:spcAft>
        <a:defRPr sz="5600">
          <a:solidFill>
            <a:srgbClr val="00039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3pPr>
      <a:lvl4pPr algn="l" rtl="0" fontAlgn="base">
        <a:spcBef>
          <a:spcPct val="0"/>
        </a:spcBef>
        <a:spcAft>
          <a:spcPct val="0"/>
        </a:spcAft>
        <a:defRPr sz="5600">
          <a:solidFill>
            <a:srgbClr val="00039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4pPr>
      <a:lvl5pPr algn="l" rtl="0" fontAlgn="base">
        <a:spcBef>
          <a:spcPct val="0"/>
        </a:spcBef>
        <a:spcAft>
          <a:spcPct val="0"/>
        </a:spcAft>
        <a:defRPr sz="5600">
          <a:solidFill>
            <a:srgbClr val="00039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600">
          <a:solidFill>
            <a:srgbClr val="00039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600">
          <a:solidFill>
            <a:srgbClr val="00039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600">
          <a:solidFill>
            <a:srgbClr val="00039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600">
          <a:solidFill>
            <a:srgbClr val="00039F"/>
          </a:solidFill>
          <a:latin typeface="Arial Rounded MT Bold" charset="0"/>
          <a:ea typeface="ヒラギノ角ゴ ProN W3" charset="0"/>
          <a:cs typeface="ヒラギノ角ゴ ProN W3" charset="0"/>
          <a:sym typeface="Arial Rounded MT Bold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84200" y="1041400"/>
            <a:ext cx="11823700" cy="2006600"/>
          </a:xfrm>
          <a:ln/>
        </p:spPr>
        <p:txBody>
          <a:bodyPr/>
          <a:lstStyle/>
          <a:p>
            <a:r>
              <a:rPr lang="en-US" sz="5900"/>
              <a:t>Proposal for a versatile Readout for Scintillator Test Stands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4343400"/>
            <a:ext cx="10464800" cy="3086100"/>
          </a:xfrm>
          <a:ln/>
        </p:spPr>
        <p:txBody>
          <a:bodyPr/>
          <a:lstStyle/>
          <a:p>
            <a:r>
              <a:rPr lang="en-US"/>
              <a:t>Uli Schäfer, Rainer Wanke</a:t>
            </a:r>
          </a:p>
          <a:p>
            <a:endParaRPr lang="en-US"/>
          </a:p>
          <a:p>
            <a:r>
              <a:rPr lang="en-US"/>
              <a:t>PRISMA Photodetector Lab</a:t>
            </a:r>
          </a:p>
          <a:p>
            <a:r>
              <a:rPr lang="en-US"/>
              <a:t>April 4, 2013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080F5-FE9A-A048-91BF-2DD43D7D1B8C}" type="slidenum">
              <a:rPr lang="en-US"/>
              <a:pPr/>
              <a:t>2</a:t>
            </a:fld>
            <a:endParaRPr 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Why a Common Readout?</a:t>
            </a: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1270000" y="1917700"/>
            <a:ext cx="10820400" cy="5702300"/>
            <a:chOff x="0" y="0"/>
            <a:chExt cx="6816" cy="3592"/>
          </a:xfrm>
        </p:grpSpPr>
        <p:sp>
          <p:nvSpPr>
            <p:cNvPr id="7170" name="Rectangle 2"/>
            <p:cNvSpPr>
              <a:spLocks/>
            </p:cNvSpPr>
            <p:nvPr/>
          </p:nvSpPr>
          <p:spPr bwMode="auto">
            <a:xfrm>
              <a:off x="0" y="0"/>
              <a:ext cx="6816" cy="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spcBef>
                  <a:spcPts val="1800"/>
                </a:spcBef>
              </a:pPr>
              <a:r>
                <a:rPr lang="en-US" b="1" dirty="0">
                  <a:solidFill>
                    <a:schemeClr val="tx1"/>
                  </a:solidFill>
                  <a:ea typeface="ＭＳ Ｐゴシック" charset="0"/>
                  <a:cs typeface="Helvetica Neue" charset="0"/>
                </a:rPr>
                <a:t>Typical test setup:</a:t>
              </a:r>
            </a:p>
            <a:p>
              <a:pPr marL="457200" indent="-457200">
                <a:spcBef>
                  <a:spcPts val="1800"/>
                </a:spcBef>
                <a:buClr>
                  <a:schemeClr val="accent6"/>
                </a:buClr>
                <a:buSzPct val="85000"/>
                <a:buFont typeface="Wingdings" charset="2"/>
                <a:buChar char="q"/>
              </a:pPr>
              <a:r>
                <a:rPr lang="en-US" dirty="0" smtClean="0">
                  <a:solidFill>
                    <a:srgbClr val="00039F"/>
                  </a:solidFill>
                  <a:ea typeface="ＭＳ Ｐゴシック" charset="0"/>
                  <a:cs typeface="Helvetica Neue" charset="0"/>
                </a:rPr>
                <a:t>Scintillator</a:t>
              </a:r>
              <a:r>
                <a:rPr lang="en-US" dirty="0">
                  <a:solidFill>
                    <a:srgbClr val="00039F"/>
                  </a:solidFill>
                  <a:ea typeface="ＭＳ Ｐゴシック" charset="0"/>
                  <a:cs typeface="Helvetica Neue" charset="0"/>
                </a:rPr>
                <a:t>/</a:t>
              </a:r>
              <a:r>
                <a:rPr lang="en-US" dirty="0" err="1">
                  <a:solidFill>
                    <a:srgbClr val="00039F"/>
                  </a:solidFill>
                  <a:ea typeface="ＭＳ Ｐゴシック" charset="0"/>
                  <a:cs typeface="Helvetica Neue" charset="0"/>
                </a:rPr>
                <a:t>fibre</a:t>
              </a:r>
              <a:r>
                <a:rPr lang="en-US" dirty="0">
                  <a:solidFill>
                    <a:srgbClr val="00039F"/>
                  </a:solidFill>
                  <a:ea typeface="ＭＳ Ｐゴシック" charset="0"/>
                  <a:cs typeface="Helvetica Neue" charset="0"/>
                </a:rPr>
                <a:t>/PMT/</a:t>
              </a:r>
              <a:r>
                <a:rPr lang="en-US" dirty="0" err="1">
                  <a:solidFill>
                    <a:srgbClr val="00039F"/>
                  </a:solidFill>
                  <a:ea typeface="ＭＳ Ｐゴシック" charset="0"/>
                  <a:cs typeface="Helvetica Neue" charset="0"/>
                </a:rPr>
                <a:t>SiPM</a:t>
              </a:r>
              <a:r>
                <a:rPr lang="en-US" dirty="0">
                  <a:solidFill>
                    <a:srgbClr val="00039F"/>
                  </a:solidFill>
                  <a:ea typeface="ＭＳ Ｐゴシック" charset="0"/>
                  <a:cs typeface="Helvetica Neue" charset="0"/>
                </a:rPr>
                <a:t>/...</a:t>
              </a:r>
              <a:r>
                <a:rPr lang="en-US" dirty="0">
                  <a:solidFill>
                    <a:schemeClr val="tx1"/>
                  </a:solidFill>
                  <a:ea typeface="ＭＳ Ｐゴシック" charset="0"/>
                  <a:cs typeface="Helvetica Neue" charset="0"/>
                </a:rPr>
                <a:t> shall be tested for                                 light yield, time resolution, uniformity, etc.</a:t>
              </a:r>
            </a:p>
            <a:p>
              <a:pPr marL="457200" indent="-457200">
                <a:spcBef>
                  <a:spcPts val="1800"/>
                </a:spcBef>
                <a:buClr>
                  <a:schemeClr val="accent6"/>
                </a:buClr>
                <a:buSzPct val="85000"/>
                <a:buFont typeface="Wingdings" charset="2"/>
                <a:buChar char="q"/>
              </a:pPr>
              <a:r>
                <a:rPr lang="en-US" dirty="0">
                  <a:solidFill>
                    <a:schemeClr val="tx1"/>
                  </a:solidFill>
                  <a:ea typeface="ＭＳ Ｐゴシック" charset="0"/>
                  <a:cs typeface="Helvetica Neue" charset="0"/>
                </a:rPr>
                <a:t>Light sources may be </a:t>
              </a:r>
              <a:r>
                <a:rPr lang="en-US" dirty="0" err="1">
                  <a:solidFill>
                    <a:srgbClr val="00039F"/>
                  </a:solidFill>
                  <a:ea typeface="ＭＳ Ｐゴシック" charset="0"/>
                  <a:cs typeface="Helvetica Neue" charset="0"/>
                </a:rPr>
                <a:t>cosmics</a:t>
              </a:r>
              <a:r>
                <a:rPr lang="en-US" dirty="0">
                  <a:solidFill>
                    <a:srgbClr val="00039F"/>
                  </a:solidFill>
                  <a:ea typeface="ＭＳ Ｐゴシック" charset="0"/>
                  <a:cs typeface="Helvetica Neue" charset="0"/>
                </a:rPr>
                <a:t>, LEDs, laser, or radioactive sources.</a:t>
              </a:r>
              <a:endParaRPr lang="en-US" dirty="0">
                <a:solidFill>
                  <a:schemeClr val="tx1"/>
                </a:solidFill>
                <a:ea typeface="ＭＳ Ｐゴシック" charset="0"/>
                <a:cs typeface="Helvetica Neue" charset="0"/>
              </a:endParaRPr>
            </a:p>
            <a:p>
              <a:pPr marL="457200" indent="-457200">
                <a:spcBef>
                  <a:spcPts val="1800"/>
                </a:spcBef>
                <a:buClr>
                  <a:schemeClr val="accent6"/>
                </a:buClr>
                <a:buSzPct val="85000"/>
                <a:buFont typeface="Wingdings" charset="2"/>
                <a:buChar char="q"/>
              </a:pPr>
              <a:r>
                <a:rPr lang="en-US" dirty="0">
                  <a:solidFill>
                    <a:srgbClr val="00039F"/>
                  </a:solidFill>
                  <a:ea typeface="ＭＳ Ｐゴシック" charset="0"/>
                  <a:cs typeface="Helvetica Neue" charset="0"/>
                </a:rPr>
                <a:t>Triggering</a:t>
              </a:r>
              <a:r>
                <a:rPr lang="en-US" dirty="0">
                  <a:solidFill>
                    <a:schemeClr val="tx1"/>
                  </a:solidFill>
                  <a:ea typeface="ＭＳ Ｐゴシック" charset="0"/>
                  <a:cs typeface="Helvetica Neue" charset="0"/>
                </a:rPr>
                <a:t> usually done by 1 or 2 trigger scintillators + light guides + PMTs (or just by e.g. the LED trigger).</a:t>
              </a:r>
            </a:p>
            <a:p>
              <a:endParaRPr lang="en-US" dirty="0">
                <a:solidFill>
                  <a:schemeClr val="tx1"/>
                </a:solidFill>
                <a:ea typeface="ＭＳ Ｐゴシック" charset="0"/>
                <a:cs typeface="Helvetica Neue" charset="0"/>
              </a:endParaRPr>
            </a:p>
            <a:p>
              <a:pPr>
                <a:spcBef>
                  <a:spcPts val="2200"/>
                </a:spcBef>
              </a:pPr>
              <a:endParaRPr lang="en-US" dirty="0">
                <a:solidFill>
                  <a:schemeClr val="tx1"/>
                </a:solidFill>
                <a:ea typeface="ＭＳ Ｐゴシック" charset="0"/>
                <a:cs typeface="Helvetica Neue" charset="0"/>
              </a:endParaRPr>
            </a:p>
            <a:p>
              <a:pPr algn="ctr"/>
              <a:r>
                <a:rPr lang="en-US" b="1" i="1" dirty="0">
                  <a:solidFill>
                    <a:srgbClr val="008000"/>
                  </a:solidFill>
                  <a:ea typeface="ＭＳ Ｐゴシック" charset="0"/>
                  <a:cs typeface="Helvetica Neue" charset="0"/>
                </a:rPr>
                <a:t>Common readout very useful for all different test setups</a:t>
              </a:r>
            </a:p>
          </p:txBody>
        </p:sp>
        <p:sp>
          <p:nvSpPr>
            <p:cNvPr id="7171" name="AutoShape 3"/>
            <p:cNvSpPr>
              <a:spLocks/>
            </p:cNvSpPr>
            <p:nvPr/>
          </p:nvSpPr>
          <p:spPr bwMode="auto">
            <a:xfrm rot="5400000">
              <a:off x="2956" y="2476"/>
              <a:ext cx="552" cy="688"/>
            </a:xfrm>
            <a:prstGeom prst="rightArrow">
              <a:avLst>
                <a:gd name="adj1" fmla="val 34972"/>
                <a:gd name="adj2" fmla="val 49380"/>
              </a:avLst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173" name="Rectangle 5"/>
          <p:cNvSpPr>
            <a:spLocks/>
          </p:cNvSpPr>
          <p:nvPr/>
        </p:nvSpPr>
        <p:spPr bwMode="auto">
          <a:xfrm>
            <a:off x="2654300" y="8051800"/>
            <a:ext cx="7696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(Trigger for this proposal: Test measurements for CALICE, NA62 Muon Veto, and NA62 Hodoscope)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F46AD-98D4-F349-AF8F-64C2617E584E}" type="slidenum">
              <a:rPr lang="en-US"/>
              <a:pPr/>
              <a:t>3</a:t>
            </a:fld>
            <a:endParaRPr lang="en-US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100"/>
              <a:t>Requirements for a common Readout System</a:t>
            </a:r>
          </a:p>
        </p:txBody>
      </p:sp>
      <p:sp>
        <p:nvSpPr>
          <p:cNvPr id="8194" name="Rectangle 2"/>
          <p:cNvSpPr>
            <a:spLocks/>
          </p:cNvSpPr>
          <p:nvPr/>
        </p:nvSpPr>
        <p:spPr bwMode="auto">
          <a:xfrm>
            <a:off x="1155700" y="2146300"/>
            <a:ext cx="110617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2300"/>
              </a:spcBef>
            </a:pPr>
            <a:r>
              <a:rPr lang="en-US" b="1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Wish list for a common multi-purpose readout system:</a:t>
            </a:r>
          </a:p>
          <a:p>
            <a:pPr marL="457200" indent="-457200">
              <a:spcBef>
                <a:spcPts val="2300"/>
              </a:spcBef>
              <a:buClr>
                <a:srgbClr val="000090"/>
              </a:buClr>
              <a:buSzPct val="85000"/>
              <a:buFont typeface="Wingdings" charset="2"/>
              <a:buChar char="q"/>
            </a:pPr>
            <a:r>
              <a:rPr lang="en-US" b="1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Charge, amplitude, and time resolution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 as good as possible to be suitable for all different applications.                                 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(</a:t>
            </a:r>
            <a:r>
              <a:rPr lang="en-US" sz="2600" i="1" dirty="0" err="1">
                <a:solidFill>
                  <a:srgbClr val="00039F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σ</a:t>
            </a:r>
            <a:r>
              <a:rPr lang="en-US" sz="2600" baseline="-6000" dirty="0" err="1">
                <a:solidFill>
                  <a:srgbClr val="00039F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Q</a:t>
            </a:r>
            <a:r>
              <a:rPr lang="en-US" sz="2400" dirty="0">
                <a:solidFill>
                  <a:srgbClr val="00039F"/>
                </a:solidFill>
                <a:ea typeface="ＭＳ Ｐゴシック" charset="0"/>
                <a:cs typeface="Helvetica Neue" charset="0"/>
              </a:rPr>
              <a:t> ~ 0.1 </a:t>
            </a:r>
            <a:r>
              <a:rPr lang="en-US" sz="2400" dirty="0" err="1">
                <a:solidFill>
                  <a:srgbClr val="00039F"/>
                </a:solidFill>
                <a:ea typeface="ＭＳ Ｐゴシック" charset="0"/>
                <a:cs typeface="Helvetica Neue" charset="0"/>
              </a:rPr>
              <a:t>pC</a:t>
            </a:r>
            <a:r>
              <a:rPr lang="en-US" sz="2400" dirty="0">
                <a:solidFill>
                  <a:srgbClr val="00039F"/>
                </a:solidFill>
                <a:ea typeface="ＭＳ Ｐゴシック" charset="0"/>
                <a:cs typeface="Helvetica Neue" charset="0"/>
              </a:rPr>
              <a:t>, ≥ 10 bit ADC, </a:t>
            </a:r>
            <a:r>
              <a:rPr lang="en-US" sz="2600" i="1" dirty="0" err="1">
                <a:solidFill>
                  <a:srgbClr val="00039F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σ</a:t>
            </a:r>
            <a:r>
              <a:rPr lang="en-US" sz="2600" baseline="-6000" dirty="0" err="1">
                <a:solidFill>
                  <a:srgbClr val="00039F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t</a:t>
            </a:r>
            <a:r>
              <a:rPr lang="en-US" sz="2400" dirty="0">
                <a:solidFill>
                  <a:srgbClr val="00039F"/>
                </a:solidFill>
                <a:ea typeface="ＭＳ Ｐゴシック" charset="0"/>
                <a:cs typeface="Apple Symbols" charset="0"/>
              </a:rPr>
              <a:t> ≪ 1 ns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 for pulse widths of </a:t>
            </a:r>
            <a:r>
              <a:rPr lang="en-US" sz="2400" dirty="0">
                <a:solidFill>
                  <a:schemeClr val="tx1"/>
                </a:solidFill>
                <a:latin typeface="Lucida Handwriting" charset="0"/>
                <a:ea typeface="ＭＳ Ｐゴシック" charset="0"/>
                <a:cs typeface="Lucida Handwriting" charset="0"/>
                <a:sym typeface="Lucida Handwriting" charset="0"/>
              </a:rPr>
              <a:t>O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(10 ns))</a:t>
            </a:r>
            <a:endParaRPr lang="en-US" dirty="0">
              <a:solidFill>
                <a:schemeClr val="tx1"/>
              </a:solidFill>
              <a:ea typeface="ＭＳ Ｐゴシック" charset="0"/>
              <a:cs typeface="Helvetica Neue" charset="0"/>
            </a:endParaRPr>
          </a:p>
          <a:p>
            <a:pPr marL="457200" indent="-457200">
              <a:spcBef>
                <a:spcPts val="2300"/>
              </a:spcBef>
              <a:buClr>
                <a:srgbClr val="000090"/>
              </a:buClr>
              <a:buSzPct val="85000"/>
              <a:buFont typeface="Wingdings" charset="2"/>
              <a:buChar char="q"/>
            </a:pPr>
            <a:r>
              <a:rPr lang="en-US" b="1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Discriminators, coincidence units, fan-out, amplifier, etc.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            for triggers and multi-purpose use.</a:t>
            </a:r>
          </a:p>
          <a:p>
            <a:pPr marL="457200" indent="-457200">
              <a:spcBef>
                <a:spcPts val="2300"/>
              </a:spcBef>
              <a:buClr>
                <a:srgbClr val="000090"/>
              </a:buClr>
              <a:buSzPct val="85000"/>
              <a:buFont typeface="Wingdings" charset="2"/>
              <a:buChar char="q"/>
            </a:pPr>
            <a:r>
              <a:rPr lang="en-US" b="1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"Plug &amp; play"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 for fast and simple use.  </a:t>
            </a:r>
          </a:p>
          <a:p>
            <a:pPr marL="457200" indent="-457200">
              <a:spcBef>
                <a:spcPts val="2300"/>
              </a:spcBef>
              <a:buClr>
                <a:srgbClr val="000090"/>
              </a:buClr>
              <a:buSzPct val="85000"/>
              <a:buFont typeface="Wingdings" charset="2"/>
              <a:buChar char="q"/>
            </a:pPr>
            <a:r>
              <a:rPr lang="en-US" b="1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Software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 should be reusable, but also easy to expand for non-experts. </a:t>
            </a:r>
          </a:p>
          <a:p>
            <a:pPr marL="457200" indent="-457200">
              <a:spcBef>
                <a:spcPts val="2300"/>
              </a:spcBef>
              <a:buClr>
                <a:srgbClr val="000090"/>
              </a:buClr>
              <a:buSzPct val="85000"/>
              <a:buFont typeface="Wingdings" charset="2"/>
              <a:buChar char="q"/>
            </a:pPr>
            <a:r>
              <a:rPr lang="en-US" b="1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Mobility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 for use of different test stands.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1278F-F04F-5A47-9F11-EAC2D63569EF}" type="slidenum">
              <a:rPr lang="en-US"/>
              <a:pPr/>
              <a:t>4</a:t>
            </a:fld>
            <a:endParaRPr lang="en-U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/>
          </p:cNvSpPr>
          <p:nvPr/>
        </p:nvSpPr>
        <p:spPr bwMode="auto">
          <a:xfrm>
            <a:off x="800100" y="469900"/>
            <a:ext cx="11734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sz="4200">
                <a:solidFill>
                  <a:srgbClr val="00039F"/>
                </a:solidFill>
                <a:latin typeface="Arial Rounded MT Bold" charset="0"/>
                <a:ea typeface="ＭＳ Ｐゴシック" charset="0"/>
                <a:cs typeface="Arial Rounded MT Bold" charset="0"/>
                <a:sym typeface="Arial Rounded MT Bold" charset="0"/>
              </a:rPr>
              <a:t>Requirements for a common Readout System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3211A-3EE3-3447-9C0E-3F2B365B38E4}" type="slidenum">
              <a:rPr lang="en-US"/>
              <a:pPr/>
              <a:t>5</a:t>
            </a:fld>
            <a:endParaRPr lang="en-US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Modules</a:t>
            </a:r>
          </a:p>
        </p:txBody>
      </p:sp>
      <p:sp>
        <p:nvSpPr>
          <p:cNvPr id="10242" name="Rectangle 2"/>
          <p:cNvSpPr>
            <a:spLocks/>
          </p:cNvSpPr>
          <p:nvPr/>
        </p:nvSpPr>
        <p:spPr bwMode="auto">
          <a:xfrm>
            <a:off x="850900" y="1905000"/>
            <a:ext cx="11684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838200" indent="-457200">
              <a:spcBef>
                <a:spcPts val="3200"/>
              </a:spcBef>
              <a:buClr>
                <a:schemeClr val="accent6"/>
              </a:buClr>
              <a:buSzPct val="85000"/>
              <a:buFont typeface="Wingdings" charset="2"/>
              <a:buChar char="q"/>
            </a:pPr>
            <a:r>
              <a:rPr lang="en-US" b="1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One common VME crate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, controlled by a </a:t>
            </a:r>
            <a:r>
              <a:rPr lang="en-US" b="1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CPU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 or similar with (possibly) a </a:t>
            </a:r>
            <a:r>
              <a:rPr lang="en-US" b="1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multi-channel FADC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 or digitizer and </a:t>
            </a:r>
            <a:r>
              <a:rPr lang="en-US" b="1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other modules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 for amplification, discrimination, coincidence, etc.</a:t>
            </a:r>
          </a:p>
          <a:p>
            <a:pPr marL="838200" indent="-457200">
              <a:spcBef>
                <a:spcPts val="3200"/>
              </a:spcBef>
              <a:buClr>
                <a:schemeClr val="accent6"/>
              </a:buClr>
              <a:buSzPct val="85000"/>
              <a:buFont typeface="Wingdings" charset="2"/>
              <a:buChar char="q"/>
            </a:pPr>
            <a:r>
              <a:rPr lang="en-US" b="1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Crate Controller:                                                                         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e.g.: </a:t>
            </a:r>
            <a:r>
              <a:rPr lang="en-US" dirty="0">
                <a:solidFill>
                  <a:srgbClr val="00039F"/>
                </a:solidFill>
                <a:ea typeface="ＭＳ Ｐゴシック" charset="0"/>
                <a:cs typeface="Helvetica Neue" charset="0"/>
              </a:rPr>
              <a:t>CAEN V2718/VX2718                                                                  + A3818 for connection to PC</a:t>
            </a:r>
            <a:r>
              <a:rPr lang="en-US" b="1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3862388"/>
            <a:ext cx="1689100" cy="556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6022975"/>
            <a:ext cx="10541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 rot="10800000" flipH="1">
            <a:off x="4914900" y="6743700"/>
            <a:ext cx="3975100" cy="485775"/>
          </a:xfrm>
          <a:prstGeom prst="line">
            <a:avLst/>
          </a:prstGeom>
          <a:noFill/>
          <a:ln w="114300" cap="flat">
            <a:solidFill>
              <a:srgbClr val="C4001B"/>
            </a:solidFill>
            <a:prstDash val="solid"/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rot="10800000">
            <a:off x="6361113" y="4359275"/>
            <a:ext cx="2462212" cy="417513"/>
          </a:xfrm>
          <a:prstGeom prst="line">
            <a:avLst/>
          </a:prstGeom>
          <a:noFill/>
          <a:ln w="50800" cap="flat">
            <a:solidFill>
              <a:srgbClr val="00039F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rot="10800000">
            <a:off x="2590800" y="5080000"/>
            <a:ext cx="833438" cy="1069975"/>
          </a:xfrm>
          <a:prstGeom prst="line">
            <a:avLst/>
          </a:prstGeom>
          <a:noFill/>
          <a:ln w="50800" cap="flat">
            <a:solidFill>
              <a:srgbClr val="00039F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B428C-80F5-0945-B978-3C0129DD38E3}" type="slidenum">
              <a:rPr lang="en-US"/>
              <a:pPr/>
              <a:t>6</a:t>
            </a:fld>
            <a:endParaRPr lang="en-US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Modules</a:t>
            </a:r>
          </a:p>
        </p:txBody>
      </p:sp>
      <p:sp>
        <p:nvSpPr>
          <p:cNvPr id="11266" name="Rectangle 2"/>
          <p:cNvSpPr>
            <a:spLocks/>
          </p:cNvSpPr>
          <p:nvPr/>
        </p:nvSpPr>
        <p:spPr bwMode="auto">
          <a:xfrm>
            <a:off x="850900" y="1905000"/>
            <a:ext cx="116840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838200" indent="-457200">
              <a:buClr>
                <a:schemeClr val="accent6"/>
              </a:buClr>
              <a:buSzPct val="85000"/>
              <a:buFont typeface="Wingdings" charset="2"/>
              <a:buChar char="q"/>
            </a:pPr>
            <a:r>
              <a:rPr lang="en-US" b="1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FADC/ADC:                                                                                  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e.g.: </a:t>
            </a:r>
            <a:r>
              <a:rPr lang="en-US" dirty="0">
                <a:solidFill>
                  <a:srgbClr val="00039F"/>
                </a:solidFill>
                <a:ea typeface="ＭＳ Ｐゴシック" charset="0"/>
                <a:cs typeface="Helvetica Neue" charset="0"/>
              </a:rPr>
              <a:t>Struck SIS 3305 10-bit FADC    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or</a:t>
            </a:r>
            <a:r>
              <a:rPr lang="en-US" dirty="0">
                <a:solidFill>
                  <a:srgbClr val="00039F"/>
                </a:solidFill>
                <a:ea typeface="ＭＳ Ｐゴシック" charset="0"/>
                <a:cs typeface="Helvetica Neue" charset="0"/>
              </a:rPr>
              <a:t>    CAEN V1742 digitizer  </a:t>
            </a:r>
          </a:p>
        </p:txBody>
      </p:sp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6915150" y="3243263"/>
            <a:ext cx="5899150" cy="6061075"/>
            <a:chOff x="0" y="0"/>
            <a:chExt cx="3716" cy="3817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24" cy="3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" y="164"/>
              <a:ext cx="2408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222250" y="3070225"/>
            <a:ext cx="6064250" cy="6162675"/>
            <a:chOff x="0" y="0"/>
            <a:chExt cx="3820" cy="3882"/>
          </a:xfrm>
        </p:grpSpPr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20" cy="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1" name="Rectangle 7"/>
            <p:cNvSpPr>
              <a:spLocks/>
            </p:cNvSpPr>
            <p:nvPr/>
          </p:nvSpPr>
          <p:spPr bwMode="auto">
            <a:xfrm>
              <a:off x="1900" y="345"/>
              <a:ext cx="1920" cy="2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355600" indent="-165100">
                <a:spcBef>
                  <a:spcPts val="500"/>
                </a:spcBef>
                <a:buSzPct val="137000"/>
                <a:buFont typeface="Helvetica Neue" charset="0"/>
                <a:buChar char="•"/>
              </a:pPr>
              <a:r>
                <a:rPr lang="en-US" sz="1100">
                  <a:solidFill>
                    <a:schemeClr val="tx1"/>
                  </a:solidFill>
                  <a:ea typeface="ＭＳ Ｐゴシック" charset="0"/>
                  <a:cs typeface="Helvetica Neue" charset="0"/>
                </a:rPr>
                <a:t>Single width 6U VME card</a:t>
              </a:r>
            </a:p>
            <a:p>
              <a:pPr marL="355600" indent="-165100">
                <a:spcBef>
                  <a:spcPts val="500"/>
                </a:spcBef>
                <a:buSzPct val="137000"/>
                <a:buFont typeface="Helvetica Neue" charset="0"/>
                <a:buChar char="•"/>
              </a:pPr>
              <a:r>
                <a:rPr lang="en-US" sz="1100">
                  <a:solidFill>
                    <a:schemeClr val="tx1"/>
                  </a:solidFill>
                  <a:ea typeface="ＭＳ Ｐゴシック" charset="0"/>
                  <a:cs typeface="Helvetica Neue" charset="0"/>
                </a:rPr>
                <a:t>2/4/8 channels</a:t>
              </a:r>
            </a:p>
            <a:p>
              <a:pPr marL="355600" indent="-165100">
                <a:spcBef>
                  <a:spcPts val="500"/>
                </a:spcBef>
                <a:buSzPct val="137000"/>
                <a:buFont typeface="Helvetica Neue" charset="0"/>
                <a:buChar char="•"/>
              </a:pPr>
              <a:r>
                <a:rPr lang="en-US" sz="1100">
                  <a:solidFill>
                    <a:schemeClr val="tx1"/>
                  </a:solidFill>
                  <a:ea typeface="ＭＳ Ｐゴシック" charset="0"/>
                  <a:cs typeface="Helvetica Neue" charset="0"/>
                </a:rPr>
                <a:t>5 GS/s/2.5 GS/s/1.25 GS/s per channel</a:t>
              </a:r>
            </a:p>
            <a:p>
              <a:pPr marL="355600" indent="-165100">
                <a:spcBef>
                  <a:spcPts val="500"/>
                </a:spcBef>
                <a:buSzPct val="137000"/>
                <a:buFont typeface="Helvetica Neue" charset="0"/>
                <a:buChar char="•"/>
              </a:pPr>
              <a:r>
                <a:rPr lang="en-US" sz="1100">
                  <a:solidFill>
                    <a:schemeClr val="tx1"/>
                  </a:solidFill>
                  <a:ea typeface="ＭＳ Ｐゴシック" charset="0"/>
                  <a:cs typeface="Helvetica Neue" charset="0"/>
                </a:rPr>
                <a:t>512/256/128 MSamples/channel memory</a:t>
              </a:r>
            </a:p>
            <a:p>
              <a:pPr marL="355600" indent="-165100">
                <a:spcBef>
                  <a:spcPts val="500"/>
                </a:spcBef>
                <a:buSzPct val="137000"/>
                <a:buFont typeface="Helvetica Neue" charset="0"/>
                <a:buChar char="•"/>
              </a:pPr>
              <a:r>
                <a:rPr lang="en-US" sz="1100">
                  <a:solidFill>
                    <a:schemeClr val="tx1"/>
                  </a:solidFill>
                  <a:ea typeface="ＭＳ Ｐゴシック" charset="0"/>
                  <a:cs typeface="Helvetica Neue" charset="0"/>
                </a:rPr>
                <a:t>2 GHz bandwidth</a:t>
              </a:r>
            </a:p>
            <a:p>
              <a:pPr marL="355600" indent="-165100">
                <a:spcBef>
                  <a:spcPts val="500"/>
                </a:spcBef>
                <a:buSzPct val="137000"/>
                <a:buFont typeface="Helvetica Neue" charset="0"/>
                <a:buChar char="•"/>
              </a:pPr>
              <a:r>
                <a:rPr lang="en-US" sz="1100">
                  <a:solidFill>
                    <a:schemeClr val="tx1"/>
                  </a:solidFill>
                  <a:ea typeface="ＭＳ Ｐゴシック" charset="0"/>
                  <a:cs typeface="Helvetica Neue" charset="0"/>
                </a:rPr>
                <a:t>Internal/External clock</a:t>
              </a:r>
            </a:p>
            <a:p>
              <a:pPr marL="355600" indent="-165100">
                <a:spcBef>
                  <a:spcPts val="500"/>
                </a:spcBef>
                <a:buSzPct val="137000"/>
                <a:buFont typeface="Helvetica Neue" charset="0"/>
                <a:buChar char="•"/>
              </a:pPr>
              <a:r>
                <a:rPr lang="en-US" sz="1100">
                  <a:solidFill>
                    <a:schemeClr val="tx1"/>
                  </a:solidFill>
                  <a:ea typeface="ＭＳ Ｐゴシック" charset="0"/>
                  <a:cs typeface="Helvetica Neue" charset="0"/>
                </a:rPr>
                <a:t>readout in parallel to acquisition</a:t>
              </a:r>
            </a:p>
            <a:p>
              <a:pPr marL="355600" indent="-165100">
                <a:spcBef>
                  <a:spcPts val="500"/>
                </a:spcBef>
                <a:buSzPct val="137000"/>
                <a:buFont typeface="Helvetica Neue" charset="0"/>
                <a:buChar char="•"/>
              </a:pPr>
              <a:r>
                <a:rPr lang="en-US" sz="1100">
                  <a:solidFill>
                    <a:schemeClr val="tx1"/>
                  </a:solidFill>
                  <a:ea typeface="ＭＳ Ｐゴシック" charset="0"/>
                  <a:cs typeface="Helvetica Neue" charset="0"/>
                </a:rPr>
                <a:t>Multi event mode</a:t>
              </a:r>
            </a:p>
            <a:p>
              <a:pPr marL="355600" indent="-165100">
                <a:spcBef>
                  <a:spcPts val="500"/>
                </a:spcBef>
                <a:buSzPct val="137000"/>
                <a:buFont typeface="Helvetica Neue" charset="0"/>
                <a:buChar char="•"/>
              </a:pPr>
              <a:r>
                <a:rPr lang="en-US" sz="1100">
                  <a:solidFill>
                    <a:schemeClr val="tx1"/>
                  </a:solidFill>
                  <a:ea typeface="ＭＳ Ｐゴシック" charset="0"/>
                  <a:cs typeface="Helvetica Neue" charset="0"/>
                </a:rPr>
                <a:t>Sparsification</a:t>
              </a:r>
            </a:p>
            <a:p>
              <a:pPr marL="355600" indent="-165100">
                <a:spcBef>
                  <a:spcPts val="500"/>
                </a:spcBef>
                <a:buSzPct val="137000"/>
                <a:buFont typeface="Helvetica Neue" charset="0"/>
                <a:buChar char="•"/>
              </a:pPr>
              <a:r>
                <a:rPr lang="en-US" sz="1100">
                  <a:solidFill>
                    <a:schemeClr val="tx1"/>
                  </a:solidFill>
                  <a:ea typeface="ＭＳ Ｐゴシック" charset="0"/>
                  <a:cs typeface="Helvetica Neue" charset="0"/>
                </a:rPr>
                <a:t>Pre/Post trigger capability</a:t>
              </a:r>
            </a:p>
            <a:p>
              <a:pPr marL="355600" indent="-165100">
                <a:spcBef>
                  <a:spcPts val="500"/>
                </a:spcBef>
                <a:buSzPct val="137000"/>
                <a:buFont typeface="Helvetica Neue" charset="0"/>
                <a:buChar char="•"/>
              </a:pPr>
              <a:r>
                <a:rPr lang="en-US" sz="1100">
                  <a:solidFill>
                    <a:schemeClr val="tx1"/>
                  </a:solidFill>
                  <a:ea typeface="ＭＳ Ｐゴシック" charset="0"/>
                  <a:cs typeface="Helvetica Neue" charset="0"/>
                </a:rPr>
                <a:t>Trigger or output (4 individual thresholds)</a:t>
              </a:r>
            </a:p>
            <a:p>
              <a:pPr marL="355600" indent="-165100">
                <a:spcBef>
                  <a:spcPts val="500"/>
                </a:spcBef>
                <a:buSzPct val="137000"/>
                <a:buFont typeface="Helvetica Neue" charset="0"/>
                <a:buChar char="•"/>
              </a:pPr>
              <a:r>
                <a:rPr lang="en-US" sz="1100">
                  <a:solidFill>
                    <a:schemeClr val="tx1"/>
                  </a:solidFill>
                  <a:ea typeface="ＭＳ Ｐゴシック" charset="0"/>
                  <a:cs typeface="Helvetica Neue" charset="0"/>
                </a:rPr>
                <a:t>A32/D32/BLT32/MBLT64/2eVME/SST</a:t>
              </a:r>
            </a:p>
            <a:p>
              <a:pPr marL="355600" indent="-165100">
                <a:spcBef>
                  <a:spcPts val="500"/>
                </a:spcBef>
                <a:buSzPct val="137000"/>
                <a:buFont typeface="Helvetica Neue" charset="0"/>
                <a:buChar char="•"/>
              </a:pPr>
              <a:r>
                <a:rPr lang="en-US" sz="1100">
                  <a:solidFill>
                    <a:schemeClr val="tx1"/>
                  </a:solidFill>
                  <a:ea typeface="ＭＳ Ｐゴシック" charset="0"/>
                  <a:cs typeface="Helvetica Neue" charset="0"/>
                </a:rPr>
                <a:t>1/2/4 GBit/s optical link option</a:t>
              </a:r>
            </a:p>
            <a:p>
              <a:pPr marL="355600" indent="-165100">
                <a:spcBef>
                  <a:spcPts val="500"/>
                </a:spcBef>
                <a:buSzPct val="137000"/>
                <a:buFont typeface="Helvetica Neue" charset="0"/>
                <a:buChar char="•"/>
              </a:pPr>
              <a:r>
                <a:rPr lang="en-US" sz="1100">
                  <a:solidFill>
                    <a:schemeClr val="tx1"/>
                  </a:solidFill>
                  <a:ea typeface="ＭＳ Ｐゴシック" charset="0"/>
                  <a:cs typeface="Helvetica Neue" charset="0"/>
                </a:rPr>
                <a:t>In field JTAG and VME firmware upgrade capability</a:t>
              </a:r>
            </a:p>
          </p:txBody>
        </p:sp>
      </p:grpSp>
      <p:sp>
        <p:nvSpPr>
          <p:cNvPr id="11273" name="Rectangle 9"/>
          <p:cNvSpPr>
            <a:spLocks/>
          </p:cNvSpPr>
          <p:nvPr/>
        </p:nvSpPr>
        <p:spPr bwMode="auto">
          <a:xfrm>
            <a:off x="2311400" y="8534400"/>
            <a:ext cx="396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(also in use by Xenon group)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CB2FD-BAA3-834B-9A42-0AAE3C4916A4}" type="slidenum">
              <a:rPr lang="en-US"/>
              <a:pPr/>
              <a:t>7</a:t>
            </a:fld>
            <a:endParaRPr lang="en-US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Very rough Cost Estimate</a:t>
            </a:r>
          </a:p>
        </p:txBody>
      </p:sp>
      <p:sp>
        <p:nvSpPr>
          <p:cNvPr id="12290" name="Rectangle 2"/>
          <p:cNvSpPr>
            <a:spLocks/>
          </p:cNvSpPr>
          <p:nvPr/>
        </p:nvSpPr>
        <p:spPr bwMode="auto">
          <a:xfrm>
            <a:off x="1168400" y="2284512"/>
            <a:ext cx="9582472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838200" indent="-457200">
              <a:buClr>
                <a:schemeClr val="accent6"/>
              </a:buClr>
              <a:buSzPct val="85000"/>
              <a:buFont typeface="Wingdings" charset="2"/>
              <a:buChar char="q"/>
            </a:pPr>
            <a:r>
              <a:rPr lang="en-US" b="1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VME </a:t>
            </a:r>
            <a:r>
              <a:rPr lang="en-US" b="1" dirty="0" smtClean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64x standard Crate:         </a:t>
            </a:r>
            <a:r>
              <a:rPr lang="en-US" b="1" dirty="0" smtClean="0">
                <a:solidFill>
                  <a:srgbClr val="00039F"/>
                </a:solidFill>
                <a:ea typeface="ＭＳ Ｐゴシック" charset="0"/>
                <a:cs typeface="Helvetica Neue" charset="0"/>
              </a:rPr>
              <a:t>7 k€</a:t>
            </a:r>
            <a:endParaRPr lang="en-US" b="1" dirty="0">
              <a:solidFill>
                <a:schemeClr val="tx1"/>
              </a:solidFill>
              <a:ea typeface="ＭＳ Ｐゴシック" charset="0"/>
              <a:cs typeface="Helvetica Neue" charset="0"/>
            </a:endParaRPr>
          </a:p>
          <a:p>
            <a:pPr marL="838200" indent="-457200">
              <a:buClr>
                <a:schemeClr val="accent6"/>
              </a:buClr>
              <a:buSzPct val="85000"/>
              <a:buFont typeface="Wingdings" charset="2"/>
              <a:buChar char="q"/>
            </a:pPr>
            <a:r>
              <a:rPr lang="en-US" b="1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VME master module/CPU:       </a:t>
            </a:r>
            <a:r>
              <a:rPr lang="en-US" b="1" dirty="0">
                <a:solidFill>
                  <a:srgbClr val="00039F"/>
                </a:solidFill>
                <a:ea typeface="ＭＳ Ｐゴシック" charset="0"/>
                <a:cs typeface="Helvetica Neue" charset="0"/>
              </a:rPr>
              <a:t>5</a:t>
            </a:r>
            <a:r>
              <a:rPr lang="en-US" b="1" dirty="0" smtClean="0">
                <a:solidFill>
                  <a:srgbClr val="00039F"/>
                </a:solidFill>
                <a:ea typeface="ＭＳ Ｐゴシック" charset="0"/>
                <a:cs typeface="Helvetica Neue" charset="0"/>
              </a:rPr>
              <a:t> </a:t>
            </a:r>
            <a:r>
              <a:rPr lang="en-US" b="1" dirty="0">
                <a:solidFill>
                  <a:srgbClr val="00039F"/>
                </a:solidFill>
                <a:ea typeface="ＭＳ Ｐゴシック" charset="0"/>
                <a:cs typeface="Helvetica Neue" charset="0"/>
              </a:rPr>
              <a:t>k€</a:t>
            </a:r>
            <a:endParaRPr lang="en-US" b="1" dirty="0">
              <a:solidFill>
                <a:schemeClr val="tx1"/>
              </a:solidFill>
              <a:ea typeface="ＭＳ Ｐゴシック" charset="0"/>
              <a:cs typeface="Helvetica Neue" charset="0"/>
            </a:endParaRPr>
          </a:p>
          <a:p>
            <a:pPr marL="838200" indent="-457200">
              <a:buClr>
                <a:schemeClr val="accent6"/>
              </a:buClr>
              <a:buSzPct val="85000"/>
              <a:buFont typeface="Wingdings" charset="2"/>
              <a:buChar char="q"/>
            </a:pPr>
            <a:r>
              <a:rPr lang="en-US" b="1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10-bit FADC 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or equivalent:</a:t>
            </a:r>
            <a:r>
              <a:rPr lang="en-US" b="1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   </a:t>
            </a:r>
            <a:r>
              <a:rPr lang="en-US" b="1" baseline="32000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 </a:t>
            </a:r>
            <a:r>
              <a:rPr lang="en-US" b="1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   </a:t>
            </a:r>
            <a:r>
              <a:rPr lang="en-US" b="1" dirty="0" smtClean="0">
                <a:solidFill>
                  <a:srgbClr val="00039F"/>
                </a:solidFill>
                <a:ea typeface="ＭＳ Ｐゴシック" charset="0"/>
                <a:cs typeface="Helvetica Neue" charset="0"/>
              </a:rPr>
              <a:t>14 </a:t>
            </a:r>
            <a:r>
              <a:rPr lang="en-US" b="1" dirty="0">
                <a:solidFill>
                  <a:srgbClr val="00039F"/>
                </a:solidFill>
                <a:ea typeface="ＭＳ Ｐゴシック" charset="0"/>
                <a:cs typeface="Helvetica Neue" charset="0"/>
              </a:rPr>
              <a:t>k</a:t>
            </a:r>
            <a:r>
              <a:rPr lang="en-US" b="1" dirty="0" smtClean="0">
                <a:solidFill>
                  <a:srgbClr val="00039F"/>
                </a:solidFill>
                <a:ea typeface="ＭＳ Ｐゴシック" charset="0"/>
                <a:cs typeface="Helvetica Neue" charset="0"/>
              </a:rPr>
              <a:t>€</a:t>
            </a:r>
            <a:endParaRPr lang="en-US" b="1" dirty="0" smtClean="0">
              <a:solidFill>
                <a:schemeClr val="tx1"/>
              </a:solidFill>
              <a:ea typeface="ＭＳ Ｐゴシック" charset="0"/>
              <a:cs typeface="Helvetica Neue" charset="0"/>
            </a:endParaRPr>
          </a:p>
          <a:p>
            <a:pPr marL="381000">
              <a:lnSpc>
                <a:spcPct val="150000"/>
              </a:lnSpc>
              <a:buSzPct val="85000"/>
            </a:pPr>
            <a:r>
              <a:rPr lang="en-US" b="1" dirty="0" smtClean="0">
                <a:solidFill>
                  <a:srgbClr val="008000"/>
                </a:solidFill>
                <a:ea typeface="ＭＳ Ｐゴシック" charset="0"/>
                <a:cs typeface="Cambria" charset="0"/>
              </a:rPr>
              <a:t>→</a:t>
            </a:r>
            <a:r>
              <a:rPr lang="en-US" b="1" dirty="0" smtClean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   </a:t>
            </a:r>
            <a:r>
              <a:rPr lang="en-US" b="1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In total:                   </a:t>
            </a:r>
            <a:r>
              <a:rPr lang="en-US" b="1" dirty="0" smtClean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             </a:t>
            </a:r>
            <a:r>
              <a:rPr lang="en-US" b="1" dirty="0">
                <a:solidFill>
                  <a:srgbClr val="C4001B"/>
                </a:solidFill>
                <a:ea typeface="ＭＳ Ｐゴシック" charset="0"/>
                <a:cs typeface="Helvetica Neue" charset="0"/>
              </a:rPr>
              <a:t>~ </a:t>
            </a:r>
            <a:r>
              <a:rPr lang="en-US" b="1" dirty="0" smtClean="0">
                <a:solidFill>
                  <a:srgbClr val="C4001B"/>
                </a:solidFill>
                <a:ea typeface="ＭＳ Ｐゴシック" charset="0"/>
                <a:cs typeface="Helvetica Neue" charset="0"/>
              </a:rPr>
              <a:t>26 </a:t>
            </a:r>
            <a:r>
              <a:rPr lang="en-US" b="1" dirty="0">
                <a:solidFill>
                  <a:srgbClr val="C4001B"/>
                </a:solidFill>
                <a:ea typeface="ＭＳ Ｐゴシック" charset="0"/>
                <a:cs typeface="Helvetica Neue" charset="0"/>
              </a:rPr>
              <a:t>k€</a:t>
            </a:r>
            <a:endParaRPr lang="en-US" b="1" dirty="0">
              <a:solidFill>
                <a:schemeClr val="tx1"/>
              </a:solidFill>
              <a:ea typeface="ＭＳ Ｐゴシック" charset="0"/>
              <a:cs typeface="Helvetica Neue" charset="0"/>
            </a:endParaRPr>
          </a:p>
          <a:p>
            <a:pPr marL="825500" indent="-444500">
              <a:spcBef>
                <a:spcPct val="0"/>
              </a:spcBef>
              <a:buSzPct val="85000"/>
              <a:buFontTx/>
              <a:buChar char="•"/>
            </a:pPr>
            <a:endParaRPr lang="en-US" dirty="0">
              <a:solidFill>
                <a:schemeClr val="tx1"/>
              </a:solidFill>
              <a:ea typeface="ＭＳ Ｐゴシック" charset="0"/>
              <a:cs typeface="Helvetica Neue" charset="0"/>
            </a:endParaRPr>
          </a:p>
          <a:p>
            <a:pPr marL="825500" indent="-444500"/>
            <a:r>
              <a:rPr lang="en-US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Other VME-controlled modules                 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              (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trigger logic, discriminator, ...):     ~ 2 – 3 k€ each</a:t>
            </a:r>
          </a:p>
          <a:p>
            <a:pPr marL="825500" indent="-444500"/>
            <a:endParaRPr lang="en-US" dirty="0">
              <a:solidFill>
                <a:schemeClr val="tx1"/>
              </a:solidFill>
              <a:ea typeface="ＭＳ Ｐゴシック" charset="0"/>
              <a:cs typeface="Helvetica Neue" charset="0"/>
            </a:endParaRPr>
          </a:p>
          <a:p>
            <a:pPr marL="825500" indent="-444500"/>
            <a:r>
              <a:rPr lang="en-US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Decision on specific modules to be taken after discussion with all participating groups                      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(and solid offers, of course)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Helvetica Neue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 extend for upcoming R&amp;D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1924472"/>
            <a:ext cx="11703050" cy="7321127"/>
          </a:xfrm>
        </p:spPr>
        <p:txBody>
          <a:bodyPr/>
          <a:lstStyle/>
          <a:p>
            <a:r>
              <a:rPr lang="en-GB" dirty="0" smtClean="0"/>
              <a:t>Large scale experiments (most CERN experiments including ATLAS) moving on to </a:t>
            </a:r>
            <a:r>
              <a:rPr lang="en-GB" dirty="0" err="1" smtClean="0"/>
              <a:t>xTCA</a:t>
            </a:r>
            <a:r>
              <a:rPr lang="en-GB" dirty="0" smtClean="0"/>
              <a:t> shelf architecture</a:t>
            </a:r>
          </a:p>
          <a:p>
            <a:r>
              <a:rPr lang="en-GB" dirty="0" smtClean="0"/>
              <a:t>First ATCA based R&amp;D projects imminent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dirty="0" smtClean="0"/>
              <a:t> Complement the “classic” </a:t>
            </a:r>
            <a:br>
              <a:rPr lang="en-GB" dirty="0" smtClean="0"/>
            </a:br>
            <a:r>
              <a:rPr lang="en-GB" dirty="0" smtClean="0"/>
              <a:t>VME based systems by </a:t>
            </a:r>
            <a:br>
              <a:rPr lang="en-GB" dirty="0" smtClean="0"/>
            </a:br>
            <a:r>
              <a:rPr lang="en-GB" dirty="0" smtClean="0"/>
              <a:t>ATCA equipment</a:t>
            </a:r>
          </a:p>
          <a:p>
            <a:pPr marL="317500" indent="0">
              <a:buNone/>
            </a:pPr>
            <a:r>
              <a:rPr lang="en-GB" b="1" dirty="0" smtClean="0"/>
              <a:t>ATCA shelf </a:t>
            </a:r>
            <a:r>
              <a:rPr lang="en-GB" dirty="0" smtClean="0"/>
              <a:t>incl. shelf manager</a:t>
            </a:r>
            <a:br>
              <a:rPr lang="en-GB" dirty="0" smtClean="0"/>
            </a:br>
            <a:r>
              <a:rPr lang="en-GB" dirty="0" smtClean="0"/>
              <a:t>and power supplies</a:t>
            </a:r>
            <a:r>
              <a:rPr lang="en-GB" dirty="0"/>
              <a:t> </a:t>
            </a:r>
            <a:r>
              <a:rPr lang="en-GB" dirty="0" smtClean="0"/>
              <a:t>    ~  </a:t>
            </a:r>
            <a:r>
              <a:rPr lang="en-GB" b="1" dirty="0" smtClean="0">
                <a:solidFill>
                  <a:srgbClr val="C00000"/>
                </a:solidFill>
              </a:rPr>
              <a:t>10k€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75099-1998-7343-B482-751C331D9AC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672" y="4851235"/>
            <a:ext cx="3901232" cy="439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634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needs (general use)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00" indent="0">
              <a:buNone/>
            </a:pPr>
            <a:r>
              <a:rPr lang="en-GB" dirty="0" smtClean="0"/>
              <a:t>For any kind of lab we require</a:t>
            </a:r>
          </a:p>
          <a:p>
            <a:r>
              <a:rPr lang="en-GB" dirty="0" smtClean="0"/>
              <a:t>Oscilloscope (1.5GHz + probes)   </a:t>
            </a:r>
            <a:r>
              <a:rPr lang="en-GB" b="1" dirty="0" smtClean="0">
                <a:solidFill>
                  <a:srgbClr val="C00000"/>
                </a:solidFill>
              </a:rPr>
              <a:t>20 k€</a:t>
            </a:r>
          </a:p>
          <a:p>
            <a:r>
              <a:rPr lang="en-GB" dirty="0" smtClean="0"/>
              <a:t>Pulse generator                             </a:t>
            </a:r>
            <a:r>
              <a:rPr lang="en-GB" b="1" dirty="0" smtClean="0"/>
              <a:t>~5 k€</a:t>
            </a:r>
          </a:p>
          <a:p>
            <a:r>
              <a:rPr lang="en-GB" dirty="0" smtClean="0"/>
              <a:t>Meters…                                             </a:t>
            </a:r>
            <a:r>
              <a:rPr lang="en-GB" b="1" dirty="0" smtClean="0"/>
              <a:t>k€</a:t>
            </a:r>
          </a:p>
          <a:p>
            <a:r>
              <a:rPr lang="en-GB" b="1" smtClean="0"/>
              <a:t>…</a:t>
            </a:r>
            <a:endParaRPr lang="en-GB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75099-1998-7343-B482-751C331D9A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7249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el &amp; Untertite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28B08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4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Untertitel">
      <a:majorFont>
        <a:latin typeface="Arial Rounded MT Bold"/>
        <a:ea typeface="ヒラギノ角ゴ ProN W3"/>
        <a:cs typeface="ヒラギノ角ゴ ProN W3"/>
      </a:majorFont>
      <a:minorFont>
        <a:latin typeface="Arial Rounded MT Bol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28B08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130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28B08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130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lnDef>
  </a:objectDefaults>
  <a:extraClrSchemeLst>
    <a:extraClrScheme>
      <a:clrScheme name="Titel &amp; Untertit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, ohne Na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28B08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4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, ohne Name">
      <a:majorFont>
        <a:latin typeface="Arial Rounded MT Bold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28B08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130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28B08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130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lnDef>
  </a:objectDefaults>
  <a:extraClrSchemeLst>
    <a:extraClrScheme>
      <a:clrScheme name="Titel, ohne Na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er, ohne Na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28B08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4AA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, ohne Name">
      <a:majorFont>
        <a:latin typeface="Arial Rounded MT Bold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28B08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130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28B08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130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lnDef>
  </a:objectDefaults>
  <a:extraClrSchemeLst>
    <a:extraClrScheme>
      <a:clrScheme name="Leer, ohne Na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e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28B08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4AA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Arial Rounded MT Bold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28B08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130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28B08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130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e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28B08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4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">
      <a:majorFont>
        <a:latin typeface="Arial Rounded MT Bold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28B08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130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28B08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130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lnDef>
  </a:objectDefaults>
  <a:extraClrSchemeLst>
    <a:extraClrScheme>
      <a:clrScheme name="Tit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493</Words>
  <Characters>0</Characters>
  <Application>Microsoft Office PowerPoint</Application>
  <PresentationFormat>Benutzerdefiniert</PresentationFormat>
  <Lines>0</Lines>
  <Paragraphs>70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9</vt:i4>
      </vt:variant>
    </vt:vector>
  </HeadingPairs>
  <TitlesOfParts>
    <vt:vector size="24" baseType="lpstr">
      <vt:lpstr>ＭＳ Ｐゴシック</vt:lpstr>
      <vt:lpstr>Apple Symbols</vt:lpstr>
      <vt:lpstr>Arial Rounded MT Bold</vt:lpstr>
      <vt:lpstr>Cambria</vt:lpstr>
      <vt:lpstr>Gill Sans</vt:lpstr>
      <vt:lpstr>Helvetica Neue</vt:lpstr>
      <vt:lpstr>Lucida Handwriting</vt:lpstr>
      <vt:lpstr>Times</vt:lpstr>
      <vt:lpstr>Wingdings</vt:lpstr>
      <vt:lpstr>ヒラギノ角ゴ ProN W3</vt:lpstr>
      <vt:lpstr>Titel &amp; Untertitel</vt:lpstr>
      <vt:lpstr>Titel, ohne Name</vt:lpstr>
      <vt:lpstr>Leer, ohne Name</vt:lpstr>
      <vt:lpstr>Leer</vt:lpstr>
      <vt:lpstr>Titel</vt:lpstr>
      <vt:lpstr>Proposal for a versatile Readout for Scintillator Test Stands</vt:lpstr>
      <vt:lpstr>Why a Common Readout?</vt:lpstr>
      <vt:lpstr>Requirements for a common Readout System</vt:lpstr>
      <vt:lpstr>PowerPoint-Präsentation</vt:lpstr>
      <vt:lpstr>Modules</vt:lpstr>
      <vt:lpstr>Modules</vt:lpstr>
      <vt:lpstr>Very rough Cost Estimate</vt:lpstr>
      <vt:lpstr>… extend for upcoming R&amp;D</vt:lpstr>
      <vt:lpstr>Further needs (general use)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a versatile Readout for Scintillator Test Stands</dc:title>
  <dc:subject/>
  <dc:creator>Schäfer, Dr. Ulrich</dc:creator>
  <cp:keywords/>
  <dc:description/>
  <cp:lastModifiedBy>Schäfer, Dr. Ulrich</cp:lastModifiedBy>
  <cp:revision>9</cp:revision>
  <dcterms:modified xsi:type="dcterms:W3CDTF">2013-04-03T15:25:03Z</dcterms:modified>
</cp:coreProperties>
</file>