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03DC"/>
    <a:srgbClr val="0F01BF"/>
    <a:srgbClr val="0AFC44"/>
    <a:srgbClr val="FF9966"/>
    <a:srgbClr val="07B97E"/>
    <a:srgbClr val="FF9900"/>
    <a:srgbClr val="0CB428"/>
    <a:srgbClr val="F181D1"/>
    <a:srgbClr val="8CE6A1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0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10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13/07/2015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13.07.2015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grpSp>
        <p:nvGrpSpPr>
          <p:cNvPr id="25" name="Gruppieren 24"/>
          <p:cNvGrpSpPr/>
          <p:nvPr/>
        </p:nvGrpSpPr>
        <p:grpSpPr>
          <a:xfrm rot="16200000">
            <a:off x="1207463" y="1608960"/>
            <a:ext cx="3625041" cy="3376684"/>
            <a:chOff x="2579417" y="549435"/>
            <a:chExt cx="4921185" cy="4584027"/>
          </a:xfrm>
        </p:grpSpPr>
        <p:grpSp>
          <p:nvGrpSpPr>
            <p:cNvPr id="14" name="Gruppieren 13"/>
            <p:cNvGrpSpPr/>
            <p:nvPr/>
          </p:nvGrpSpPr>
          <p:grpSpPr>
            <a:xfrm rot="5400000">
              <a:off x="3419873" y="1052735"/>
              <a:ext cx="3240271" cy="4921183"/>
              <a:chOff x="3419872" y="1052736"/>
              <a:chExt cx="3240272" cy="4921183"/>
            </a:xfrm>
          </p:grpSpPr>
          <p:sp>
            <p:nvSpPr>
              <p:cNvPr id="6" name="Rechteck 5"/>
              <p:cNvSpPr/>
              <p:nvPr/>
            </p:nvSpPr>
            <p:spPr>
              <a:xfrm>
                <a:off x="3419872" y="4083919"/>
                <a:ext cx="1890000" cy="1890000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Y              H</a:t>
                </a:r>
                <a:endParaRPr lang="en-GB" dirty="0"/>
              </a:p>
            </p:txBody>
          </p:sp>
          <p:grpSp>
            <p:nvGrpSpPr>
              <p:cNvPr id="13" name="Gruppieren 12"/>
              <p:cNvGrpSpPr/>
              <p:nvPr/>
            </p:nvGrpSpPr>
            <p:grpSpPr>
              <a:xfrm>
                <a:off x="5868144" y="1052736"/>
                <a:ext cx="792000" cy="4921183"/>
                <a:chOff x="7040745" y="1525435"/>
                <a:chExt cx="792000" cy="4921183"/>
              </a:xfrm>
            </p:grpSpPr>
            <p:sp>
              <p:nvSpPr>
                <p:cNvPr id="7" name="Rechteck 6"/>
                <p:cNvSpPr/>
                <p:nvPr/>
              </p:nvSpPr>
              <p:spPr>
                <a:xfrm>
                  <a:off x="7040745" y="4077072"/>
                  <a:ext cx="792000" cy="66960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echteck 7"/>
                <p:cNvSpPr/>
                <p:nvPr/>
              </p:nvSpPr>
              <p:spPr>
                <a:xfrm>
                  <a:off x="7040745" y="5777018"/>
                  <a:ext cx="792000" cy="66960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echteck 8"/>
                <p:cNvSpPr/>
                <p:nvPr/>
              </p:nvSpPr>
              <p:spPr>
                <a:xfrm>
                  <a:off x="7040745" y="1525435"/>
                  <a:ext cx="792000" cy="66960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Rechteck 9"/>
                <p:cNvSpPr/>
                <p:nvPr/>
              </p:nvSpPr>
              <p:spPr>
                <a:xfrm>
                  <a:off x="7040745" y="2377126"/>
                  <a:ext cx="792000" cy="66960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Rechteck 10"/>
                <p:cNvSpPr/>
                <p:nvPr/>
              </p:nvSpPr>
              <p:spPr>
                <a:xfrm>
                  <a:off x="7040745" y="3227099"/>
                  <a:ext cx="792000" cy="66960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Rechteck 11"/>
                <p:cNvSpPr/>
                <p:nvPr/>
              </p:nvSpPr>
              <p:spPr>
                <a:xfrm>
                  <a:off x="7040745" y="4927045"/>
                  <a:ext cx="792000" cy="669600"/>
                </a:xfrm>
                <a:prstGeom prst="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6" name="Gruppieren 15"/>
            <p:cNvGrpSpPr/>
            <p:nvPr/>
          </p:nvGrpSpPr>
          <p:grpSpPr>
            <a:xfrm rot="16200000">
              <a:off x="3419875" y="-291021"/>
              <a:ext cx="3240271" cy="4921183"/>
              <a:chOff x="3419872" y="1052736"/>
              <a:chExt cx="3240272" cy="4921183"/>
            </a:xfrm>
          </p:grpSpPr>
          <p:sp>
            <p:nvSpPr>
              <p:cNvPr id="17" name="Rechteck 16"/>
              <p:cNvSpPr/>
              <p:nvPr/>
            </p:nvSpPr>
            <p:spPr>
              <a:xfrm>
                <a:off x="3419872" y="4083919"/>
                <a:ext cx="1890001" cy="18900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/>
                  <a:t>Y                 H</a:t>
                </a:r>
                <a:endParaRPr lang="en-GB" dirty="0"/>
              </a:p>
            </p:txBody>
          </p:sp>
          <p:grpSp>
            <p:nvGrpSpPr>
              <p:cNvPr id="18" name="Gruppieren 17"/>
              <p:cNvGrpSpPr/>
              <p:nvPr/>
            </p:nvGrpSpPr>
            <p:grpSpPr>
              <a:xfrm>
                <a:off x="5868144" y="1052736"/>
                <a:ext cx="792000" cy="4921183"/>
                <a:chOff x="7040745" y="1525435"/>
                <a:chExt cx="792000" cy="4921183"/>
              </a:xfrm>
            </p:grpSpPr>
            <p:sp>
              <p:nvSpPr>
                <p:cNvPr id="19" name="Rechteck 18"/>
                <p:cNvSpPr/>
                <p:nvPr/>
              </p:nvSpPr>
              <p:spPr>
                <a:xfrm>
                  <a:off x="7040745" y="4077072"/>
                  <a:ext cx="792000" cy="669600"/>
                </a:xfrm>
                <a:prstGeom prst="rect">
                  <a:avLst/>
                </a:prstGeom>
                <a:ln>
                  <a:solidFill>
                    <a:srgbClr val="0AFC4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Rechteck 19"/>
                <p:cNvSpPr/>
                <p:nvPr/>
              </p:nvSpPr>
              <p:spPr>
                <a:xfrm>
                  <a:off x="7040745" y="5777018"/>
                  <a:ext cx="792000" cy="669600"/>
                </a:xfrm>
                <a:prstGeom prst="rect">
                  <a:avLst/>
                </a:prstGeom>
                <a:ln>
                  <a:solidFill>
                    <a:srgbClr val="0AFC4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Rechteck 20"/>
                <p:cNvSpPr/>
                <p:nvPr/>
              </p:nvSpPr>
              <p:spPr>
                <a:xfrm>
                  <a:off x="7040745" y="1525435"/>
                  <a:ext cx="792000" cy="669600"/>
                </a:xfrm>
                <a:prstGeom prst="rect">
                  <a:avLst/>
                </a:prstGeom>
                <a:ln>
                  <a:solidFill>
                    <a:srgbClr val="0AFC4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" name="Rechteck 21"/>
                <p:cNvSpPr/>
                <p:nvPr/>
              </p:nvSpPr>
              <p:spPr>
                <a:xfrm>
                  <a:off x="7040745" y="2377126"/>
                  <a:ext cx="792000" cy="669600"/>
                </a:xfrm>
                <a:prstGeom prst="rect">
                  <a:avLst/>
                </a:prstGeom>
                <a:ln>
                  <a:solidFill>
                    <a:srgbClr val="0AFC4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Rechteck 22"/>
                <p:cNvSpPr/>
                <p:nvPr/>
              </p:nvSpPr>
              <p:spPr>
                <a:xfrm>
                  <a:off x="7040745" y="3227099"/>
                  <a:ext cx="792000" cy="669600"/>
                </a:xfrm>
                <a:prstGeom prst="rect">
                  <a:avLst/>
                </a:prstGeom>
                <a:ln>
                  <a:solidFill>
                    <a:srgbClr val="0AFC4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" name="Rechteck 23"/>
                <p:cNvSpPr/>
                <p:nvPr/>
              </p:nvSpPr>
              <p:spPr>
                <a:xfrm>
                  <a:off x="7040745" y="4927045"/>
                  <a:ext cx="792000" cy="669600"/>
                </a:xfrm>
                <a:prstGeom prst="rect">
                  <a:avLst/>
                </a:prstGeom>
                <a:ln>
                  <a:solidFill>
                    <a:srgbClr val="0AFC4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27" name="Gruppieren 26"/>
          <p:cNvGrpSpPr/>
          <p:nvPr/>
        </p:nvGrpSpPr>
        <p:grpSpPr>
          <a:xfrm>
            <a:off x="5875326" y="1484785"/>
            <a:ext cx="2386847" cy="3625039"/>
            <a:chOff x="3419872" y="1052736"/>
            <a:chExt cx="3240272" cy="4921183"/>
          </a:xfrm>
        </p:grpSpPr>
        <p:sp>
          <p:nvSpPr>
            <p:cNvPr id="37" name="Rechteck 36"/>
            <p:cNvSpPr/>
            <p:nvPr/>
          </p:nvSpPr>
          <p:spPr>
            <a:xfrm>
              <a:off x="3419872" y="4083919"/>
              <a:ext cx="1890000" cy="1890000"/>
            </a:xfrm>
            <a:prstGeom prst="rect">
              <a:avLst/>
            </a:prstGeom>
            <a:ln>
              <a:solidFill>
                <a:srgbClr val="0F01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Y                 H</a:t>
              </a:r>
              <a:endParaRPr lang="en-GB" dirty="0"/>
            </a:p>
          </p:txBody>
        </p:sp>
        <p:grpSp>
          <p:nvGrpSpPr>
            <p:cNvPr id="38" name="Gruppieren 37"/>
            <p:cNvGrpSpPr/>
            <p:nvPr/>
          </p:nvGrpSpPr>
          <p:grpSpPr>
            <a:xfrm>
              <a:off x="5868144" y="1052736"/>
              <a:ext cx="792000" cy="4921183"/>
              <a:chOff x="7040745" y="1525435"/>
              <a:chExt cx="792000" cy="4921183"/>
            </a:xfrm>
          </p:grpSpPr>
          <p:sp>
            <p:nvSpPr>
              <p:cNvPr id="39" name="Rechteck 38"/>
              <p:cNvSpPr/>
              <p:nvPr/>
            </p:nvSpPr>
            <p:spPr>
              <a:xfrm>
                <a:off x="7040745" y="4077072"/>
                <a:ext cx="792000" cy="669600"/>
              </a:xfrm>
              <a:prstGeom prst="rect">
                <a:avLst/>
              </a:prstGeom>
              <a:ln>
                <a:solidFill>
                  <a:srgbClr val="0F01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Rechteck 39"/>
              <p:cNvSpPr/>
              <p:nvPr/>
            </p:nvSpPr>
            <p:spPr>
              <a:xfrm>
                <a:off x="7040745" y="5777018"/>
                <a:ext cx="792000" cy="669600"/>
              </a:xfrm>
              <a:prstGeom prst="rect">
                <a:avLst/>
              </a:prstGeom>
              <a:ln>
                <a:solidFill>
                  <a:srgbClr val="0F01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Rechteck 40"/>
              <p:cNvSpPr/>
              <p:nvPr/>
            </p:nvSpPr>
            <p:spPr>
              <a:xfrm>
                <a:off x="7040745" y="1525435"/>
                <a:ext cx="792000" cy="669600"/>
              </a:xfrm>
              <a:prstGeom prst="rect">
                <a:avLst/>
              </a:prstGeom>
              <a:ln>
                <a:solidFill>
                  <a:srgbClr val="0F01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Rechteck 41"/>
              <p:cNvSpPr/>
              <p:nvPr/>
            </p:nvSpPr>
            <p:spPr>
              <a:xfrm>
                <a:off x="7040745" y="2377126"/>
                <a:ext cx="792000" cy="669600"/>
              </a:xfrm>
              <a:prstGeom prst="rect">
                <a:avLst/>
              </a:prstGeom>
              <a:ln>
                <a:solidFill>
                  <a:srgbClr val="0F01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Rechteck 42"/>
              <p:cNvSpPr/>
              <p:nvPr/>
            </p:nvSpPr>
            <p:spPr>
              <a:xfrm>
                <a:off x="7040745" y="3227099"/>
                <a:ext cx="792000" cy="669600"/>
              </a:xfrm>
              <a:prstGeom prst="rect">
                <a:avLst/>
              </a:prstGeom>
              <a:ln>
                <a:solidFill>
                  <a:srgbClr val="0F01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Rechteck 43"/>
              <p:cNvSpPr/>
              <p:nvPr/>
            </p:nvSpPr>
            <p:spPr>
              <a:xfrm>
                <a:off x="7040745" y="4927045"/>
                <a:ext cx="792000" cy="669600"/>
              </a:xfrm>
              <a:prstGeom prst="rect">
                <a:avLst/>
              </a:prstGeom>
              <a:ln>
                <a:solidFill>
                  <a:srgbClr val="0F01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" name="Gruppieren 27"/>
          <p:cNvGrpSpPr/>
          <p:nvPr/>
        </p:nvGrpSpPr>
        <p:grpSpPr>
          <a:xfrm rot="10800000">
            <a:off x="4885489" y="1484784"/>
            <a:ext cx="2386847" cy="3625039"/>
            <a:chOff x="3419872" y="1052736"/>
            <a:chExt cx="3240272" cy="4921183"/>
          </a:xfrm>
        </p:grpSpPr>
        <p:sp>
          <p:nvSpPr>
            <p:cNvPr id="29" name="Rechteck 28"/>
            <p:cNvSpPr/>
            <p:nvPr/>
          </p:nvSpPr>
          <p:spPr>
            <a:xfrm>
              <a:off x="3419872" y="4083919"/>
              <a:ext cx="1890000" cy="1890000"/>
            </a:xfrm>
            <a:prstGeom prst="rect">
              <a:avLst/>
            </a:prstGeom>
            <a:ln>
              <a:solidFill>
                <a:srgbClr val="0AFC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Y                 H</a:t>
              </a:r>
              <a:endParaRPr lang="en-GB" dirty="0"/>
            </a:p>
          </p:txBody>
        </p:sp>
        <p:grpSp>
          <p:nvGrpSpPr>
            <p:cNvPr id="30" name="Gruppieren 29"/>
            <p:cNvGrpSpPr/>
            <p:nvPr/>
          </p:nvGrpSpPr>
          <p:grpSpPr>
            <a:xfrm>
              <a:off x="5868144" y="1052736"/>
              <a:ext cx="792000" cy="4921183"/>
              <a:chOff x="7040745" y="1525435"/>
              <a:chExt cx="792000" cy="4921183"/>
            </a:xfrm>
          </p:grpSpPr>
          <p:sp>
            <p:nvSpPr>
              <p:cNvPr id="31" name="Rechteck 30"/>
              <p:cNvSpPr/>
              <p:nvPr/>
            </p:nvSpPr>
            <p:spPr>
              <a:xfrm>
                <a:off x="7040745" y="4077072"/>
                <a:ext cx="792000" cy="6696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hteck 31"/>
              <p:cNvSpPr/>
              <p:nvPr/>
            </p:nvSpPr>
            <p:spPr>
              <a:xfrm>
                <a:off x="7040745" y="5777018"/>
                <a:ext cx="792000" cy="6696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hteck 32"/>
              <p:cNvSpPr/>
              <p:nvPr/>
            </p:nvSpPr>
            <p:spPr>
              <a:xfrm>
                <a:off x="7040745" y="1525435"/>
                <a:ext cx="792000" cy="6696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Rechteck 33"/>
              <p:cNvSpPr/>
              <p:nvPr/>
            </p:nvSpPr>
            <p:spPr>
              <a:xfrm>
                <a:off x="7040745" y="2377126"/>
                <a:ext cx="792000" cy="6696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Rechteck 34"/>
              <p:cNvSpPr/>
              <p:nvPr/>
            </p:nvSpPr>
            <p:spPr>
              <a:xfrm>
                <a:off x="7040745" y="3227099"/>
                <a:ext cx="792000" cy="6696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Rechteck 35"/>
              <p:cNvSpPr/>
              <p:nvPr/>
            </p:nvSpPr>
            <p:spPr>
              <a:xfrm>
                <a:off x="7040745" y="4927045"/>
                <a:ext cx="792000" cy="669600"/>
              </a:xfrm>
              <a:prstGeom prst="rect">
                <a:avLst/>
              </a:prstGeom>
              <a:ln>
                <a:solidFill>
                  <a:srgbClr val="0AFC4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5" name="Inhaltsplatzhalter 2"/>
          <p:cNvSpPr>
            <a:spLocks noGrp="1"/>
          </p:cNvSpPr>
          <p:nvPr>
            <p:ph idx="1"/>
          </p:nvPr>
        </p:nvSpPr>
        <p:spPr>
          <a:xfrm>
            <a:off x="285720" y="5673300"/>
            <a:ext cx="8715436" cy="626982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Boxes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. </a:t>
            </a:r>
            <a:r>
              <a:rPr lang="de-DE" dirty="0" err="1" smtClean="0"/>
              <a:t>Distances</a:t>
            </a:r>
            <a:r>
              <a:rPr lang="de-DE" dirty="0" smtClean="0"/>
              <a:t> not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 (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channels</a:t>
            </a:r>
            <a:r>
              <a:rPr lang="de-DE" dirty="0" smtClean="0"/>
              <a:t> !)</a:t>
            </a:r>
            <a:endParaRPr lang="en-GB" dirty="0"/>
          </a:p>
        </p:txBody>
      </p:sp>
      <p:cxnSp>
        <p:nvCxnSpPr>
          <p:cNvPr id="57" name="Gerade Verbindung mit Pfeil 56"/>
          <p:cNvCxnSpPr/>
          <p:nvPr/>
        </p:nvCxnSpPr>
        <p:spPr>
          <a:xfrm flipV="1">
            <a:off x="1888895" y="1547409"/>
            <a:ext cx="432583" cy="178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21" idx="1"/>
          </p:cNvCxnSpPr>
          <p:nvPr/>
        </p:nvCxnSpPr>
        <p:spPr>
          <a:xfrm flipV="1">
            <a:off x="1915045" y="2876993"/>
            <a:ext cx="406433" cy="198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krümmte Verbindung 62"/>
          <p:cNvCxnSpPr/>
          <p:nvPr/>
        </p:nvCxnSpPr>
        <p:spPr>
          <a:xfrm>
            <a:off x="2321478" y="1951856"/>
            <a:ext cx="914400" cy="9144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ihandform 68"/>
          <p:cNvSpPr/>
          <p:nvPr/>
        </p:nvSpPr>
        <p:spPr>
          <a:xfrm>
            <a:off x="2035578" y="1034996"/>
            <a:ext cx="5643191" cy="1032009"/>
          </a:xfrm>
          <a:custGeom>
            <a:avLst/>
            <a:gdLst>
              <a:gd name="connsiteX0" fmla="*/ 284999 w 5615968"/>
              <a:gd name="connsiteY0" fmla="*/ 909065 h 1032009"/>
              <a:gd name="connsiteX1" fmla="*/ 8374 w 5615968"/>
              <a:gd name="connsiteY1" fmla="*/ 478759 h 1032009"/>
              <a:gd name="connsiteX2" fmla="*/ 569308 w 5615968"/>
              <a:gd name="connsiteY2" fmla="*/ 63821 h 1032009"/>
              <a:gd name="connsiteX3" fmla="*/ 4211540 w 5615968"/>
              <a:gd name="connsiteY3" fmla="*/ 25401 h 1032009"/>
              <a:gd name="connsiteX4" fmla="*/ 5556246 w 5615968"/>
              <a:gd name="connsiteY4" fmla="*/ 302026 h 1032009"/>
              <a:gd name="connsiteX5" fmla="*/ 5364145 w 5615968"/>
              <a:gd name="connsiteY5" fmla="*/ 916749 h 1032009"/>
              <a:gd name="connsiteX6" fmla="*/ 5218149 w 5615968"/>
              <a:gd name="connsiteY6" fmla="*/ 1032009 h 1032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15968" h="1032009">
                <a:moveTo>
                  <a:pt x="284999" y="909065"/>
                </a:moveTo>
                <a:cubicBezTo>
                  <a:pt x="122994" y="764349"/>
                  <a:pt x="-39011" y="619633"/>
                  <a:pt x="8374" y="478759"/>
                </a:cubicBezTo>
                <a:cubicBezTo>
                  <a:pt x="55759" y="337885"/>
                  <a:pt x="-131220" y="139381"/>
                  <a:pt x="569308" y="63821"/>
                </a:cubicBezTo>
                <a:cubicBezTo>
                  <a:pt x="1269836" y="-11739"/>
                  <a:pt x="3380384" y="-14300"/>
                  <a:pt x="4211540" y="25401"/>
                </a:cubicBezTo>
                <a:cubicBezTo>
                  <a:pt x="5042696" y="65102"/>
                  <a:pt x="5364145" y="153468"/>
                  <a:pt x="5556246" y="302026"/>
                </a:cubicBezTo>
                <a:cubicBezTo>
                  <a:pt x="5748347" y="450584"/>
                  <a:pt x="5420495" y="795085"/>
                  <a:pt x="5364145" y="916749"/>
                </a:cubicBezTo>
                <a:cubicBezTo>
                  <a:pt x="5307795" y="1038413"/>
                  <a:pt x="5264253" y="1015360"/>
                  <a:pt x="5218149" y="10320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reihandform 69"/>
          <p:cNvSpPr/>
          <p:nvPr/>
        </p:nvSpPr>
        <p:spPr>
          <a:xfrm>
            <a:off x="2003692" y="2358998"/>
            <a:ext cx="332254" cy="1736592"/>
          </a:xfrm>
          <a:custGeom>
            <a:avLst/>
            <a:gdLst>
              <a:gd name="connsiteX0" fmla="*/ 324570 w 332254"/>
              <a:gd name="connsiteY0" fmla="*/ 0 h 1736592"/>
              <a:gd name="connsiteX1" fmla="*/ 78681 w 332254"/>
              <a:gd name="connsiteY1" fmla="*/ 153681 h 1736592"/>
              <a:gd name="connsiteX2" fmla="*/ 24893 w 332254"/>
              <a:gd name="connsiteY2" fmla="*/ 591671 h 1736592"/>
              <a:gd name="connsiteX3" fmla="*/ 24893 w 332254"/>
              <a:gd name="connsiteY3" fmla="*/ 1552175 h 1736592"/>
              <a:gd name="connsiteX4" fmla="*/ 332254 w 332254"/>
              <a:gd name="connsiteY4" fmla="*/ 1736592 h 173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2254" h="1736592">
                <a:moveTo>
                  <a:pt x="324570" y="0"/>
                </a:moveTo>
                <a:cubicBezTo>
                  <a:pt x="226598" y="27534"/>
                  <a:pt x="128627" y="55069"/>
                  <a:pt x="78681" y="153681"/>
                </a:cubicBezTo>
                <a:cubicBezTo>
                  <a:pt x="28735" y="252293"/>
                  <a:pt x="33858" y="358589"/>
                  <a:pt x="24893" y="591671"/>
                </a:cubicBezTo>
                <a:cubicBezTo>
                  <a:pt x="15928" y="824753"/>
                  <a:pt x="-26334" y="1361355"/>
                  <a:pt x="24893" y="1552175"/>
                </a:cubicBezTo>
                <a:cubicBezTo>
                  <a:pt x="76120" y="1742995"/>
                  <a:pt x="261817" y="1704575"/>
                  <a:pt x="332254" y="17365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2" name="Gerade Verbindung mit Pfeil 71"/>
          <p:cNvCxnSpPr/>
          <p:nvPr/>
        </p:nvCxnSpPr>
        <p:spPr>
          <a:xfrm>
            <a:off x="4124922" y="836712"/>
            <a:ext cx="375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>
            <a:off x="2123728" y="3068960"/>
            <a:ext cx="0" cy="294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1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Placement / routing option 1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Route MGT links once and copy for all four instances</a:t>
            </a:r>
          </a:p>
          <a:p>
            <a:r>
              <a:rPr lang="en-GB" dirty="0" smtClean="0"/>
              <a:t>Breakout and routing (layer use) similar to </a:t>
            </a:r>
            <a:r>
              <a:rPr lang="en-GB" dirty="0" err="1" smtClean="0"/>
              <a:t>Topo</a:t>
            </a:r>
            <a:endParaRPr lang="en-GB" dirty="0" smtClean="0"/>
          </a:p>
          <a:p>
            <a:r>
              <a:rPr lang="en-GB" dirty="0" err="1" smtClean="0"/>
              <a:t>mPOD</a:t>
            </a:r>
            <a:r>
              <a:rPr lang="en-GB" dirty="0" smtClean="0"/>
              <a:t> breakout on sig1, capacitors close to </a:t>
            </a:r>
            <a:r>
              <a:rPr lang="en-GB" dirty="0" err="1" smtClean="0"/>
              <a:t>mPOD</a:t>
            </a:r>
            <a:r>
              <a:rPr lang="en-GB" dirty="0" smtClean="0"/>
              <a:t>, from there stay on top and route into MGTH inputs on top layer</a:t>
            </a:r>
          </a:p>
          <a:p>
            <a:r>
              <a:rPr lang="en-GB" dirty="0" smtClean="0"/>
              <a:t>Breakout of GTH TX (loopback) on sig1, near GTY TX go to top layer and mount capacitors there (if required)</a:t>
            </a:r>
          </a:p>
          <a:p>
            <a:r>
              <a:rPr lang="en-GB" dirty="0" smtClean="0"/>
              <a:t>5 </a:t>
            </a:r>
            <a:r>
              <a:rPr lang="en-GB" dirty="0" err="1" smtClean="0"/>
              <a:t>mPODs</a:t>
            </a:r>
            <a:r>
              <a:rPr lang="en-GB" dirty="0" smtClean="0"/>
              <a:t> required for input purposes. 6th </a:t>
            </a:r>
            <a:r>
              <a:rPr lang="en-GB" dirty="0" err="1" smtClean="0"/>
              <a:t>mPOD</a:t>
            </a:r>
            <a:r>
              <a:rPr lang="en-GB" dirty="0" smtClean="0"/>
              <a:t> is actually available for output signals.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Unresolved so far: </a:t>
            </a:r>
          </a:p>
          <a:p>
            <a:r>
              <a:rPr lang="en-GB" dirty="0" smtClean="0"/>
              <a:t>sig1 routing area of </a:t>
            </a:r>
            <a:r>
              <a:rPr lang="en-GB" dirty="0" err="1" smtClean="0"/>
              <a:t>mPODs</a:t>
            </a:r>
            <a:r>
              <a:rPr lang="en-GB" dirty="0" smtClean="0"/>
              <a:t> needs to be kept away from sig1 routing of loopback signals. That might require spreading out the design horizontally. Loopback routing channel needs to be ~25mm (30 lanes each way)</a:t>
            </a:r>
          </a:p>
          <a:p>
            <a:r>
              <a:rPr lang="en-GB" dirty="0" smtClean="0"/>
              <a:t>On L1Topo we have minor impedance discontinuities on top layer just before RX pins. Can we minimize that ?</a:t>
            </a:r>
          </a:p>
          <a:p>
            <a:r>
              <a:rPr lang="en-GB" dirty="0" smtClean="0"/>
              <a:t>TBD: shown layout nicely separates rows belonging to FPGAs. That will, however make some traces longer…</a:t>
            </a:r>
          </a:p>
          <a:p>
            <a:r>
              <a:rPr lang="en-GB" dirty="0" smtClean="0"/>
              <a:t>We have not yet any routing scheme for the (few) output links. Possible: break out on sig1, route to top before crossing the loopback channel and pass over it on top…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916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Bildschirmpräsentation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Larissa-Design</vt:lpstr>
      <vt:lpstr>PowerPoint-Präsentation</vt:lpstr>
      <vt:lpstr>Placement / routing option 1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1213</cp:revision>
  <cp:lastPrinted>2014-07-16T13:05:00Z</cp:lastPrinted>
  <dcterms:created xsi:type="dcterms:W3CDTF">2009-12-08T11:59:40Z</dcterms:created>
  <dcterms:modified xsi:type="dcterms:W3CDTF">2015-07-13T07:34:45Z</dcterms:modified>
</cp:coreProperties>
</file>