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3" r:id="rId3"/>
    <p:sldId id="277" r:id="rId4"/>
    <p:sldId id="276" r:id="rId5"/>
    <p:sldId id="274" r:id="rId6"/>
    <p:sldId id="278" r:id="rId7"/>
    <p:sldId id="275" r:id="rId8"/>
    <p:sldId id="280" r:id="rId9"/>
    <p:sldId id="266" r:id="rId10"/>
    <p:sldId id="272" r:id="rId11"/>
    <p:sldId id="270" r:id="rId12"/>
    <p:sldId id="279" r:id="rId13"/>
    <p:sldId id="281" r:id="rId1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01BF"/>
    <a:srgbClr val="4A7EBB"/>
    <a:srgbClr val="FF7C80"/>
    <a:srgbClr val="48C489"/>
    <a:srgbClr val="FFFFCC"/>
    <a:srgbClr val="0AFC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78" autoAdjust="0"/>
    <p:restoredTop sz="94660"/>
  </p:normalViewPr>
  <p:slideViewPr>
    <p:cSldViewPr>
      <p:cViewPr varScale="1">
        <p:scale>
          <a:sx n="107" d="100"/>
          <a:sy n="10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AECCC-53DF-4DF2-9BFB-2913817AB8DD}" type="datetimeFigureOut">
              <a:rPr lang="de-DE" smtClean="0"/>
              <a:pPr/>
              <a:t>05.05.2011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F6C69-5AA2-4517-AE3E-F3A88411F7F3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653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70C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  <a:gradFill flip="none" rotWithShape="1">
            <a:gsLst>
              <a:gs pos="0">
                <a:srgbClr val="FFFF00">
                  <a:tint val="66000"/>
                  <a:satMod val="160000"/>
                  <a:alpha val="29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  <a:alpha val="0"/>
                </a:srgbClr>
              </a:gs>
            </a:gsLst>
            <a:lin ang="16200000" scaled="1"/>
            <a:tileRect/>
          </a:gradFill>
        </p:spPr>
        <p:txBody>
          <a:bodyPr>
            <a:noAutofit/>
          </a:bodyPr>
          <a:lstStyle>
            <a:lvl1pPr>
              <a:defRPr sz="3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715040"/>
          </a:xfrm>
        </p:spPr>
        <p:txBody>
          <a:bodyPr>
            <a:normAutofit/>
          </a:bodyPr>
          <a:lstStyle>
            <a:lvl1pPr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072330" y="6565921"/>
            <a:ext cx="1928826" cy="292079"/>
          </a:xfrm>
        </p:spPr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27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85720" y="1000108"/>
            <a:ext cx="8643998" cy="550072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0" y="6572272"/>
            <a:ext cx="9144000" cy="285728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54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F01BF"/>
                </a:solidFill>
              </a:defRPr>
            </a:lvl1pPr>
          </a:lstStyle>
          <a:p>
            <a:r>
              <a:rPr lang="de-DE" dirty="0" smtClean="0"/>
              <a:t>Uli Schäfer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43240" y="6572272"/>
            <a:ext cx="2895600" cy="285728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72264" y="6565921"/>
            <a:ext cx="2133600" cy="2920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GOLD</a:t>
            </a:r>
            <a:endParaRPr lang="en-GB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4286256"/>
            <a:ext cx="6400800" cy="1352544"/>
          </a:xfrm>
        </p:spPr>
        <p:txBody>
          <a:bodyPr/>
          <a:lstStyle/>
          <a:p>
            <a:r>
              <a:rPr lang="en-GB" dirty="0" smtClean="0"/>
              <a:t>Generic </a:t>
            </a:r>
            <a:r>
              <a:rPr lang="en-GB" dirty="0" err="1" smtClean="0"/>
              <a:t>Opto</a:t>
            </a:r>
            <a:r>
              <a:rPr lang="en-GB" dirty="0" smtClean="0"/>
              <a:t> Link Demonstrator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388424" cy="936104"/>
          </a:xfrm>
        </p:spPr>
        <p:txBody>
          <a:bodyPr/>
          <a:lstStyle/>
          <a:p>
            <a:r>
              <a:rPr lang="en-GB" dirty="0" smtClean="0"/>
              <a:t>Densely packed, thick module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10</a:t>
            </a:fld>
            <a:endParaRPr lang="en-GB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0873" y="2132856"/>
            <a:ext cx="6544457" cy="4184793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GOLD </a:t>
            </a:r>
            <a:r>
              <a:rPr lang="en-GB" dirty="0" smtClean="0"/>
              <a:t>history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643602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Module </a:t>
            </a:r>
            <a:r>
              <a:rPr lang="en-GB" dirty="0" smtClean="0"/>
              <a:t>originally planned </a:t>
            </a:r>
            <a:r>
              <a:rPr lang="en-GB" dirty="0" smtClean="0"/>
              <a:t>for </a:t>
            </a:r>
            <a:r>
              <a:rPr lang="en-GB" dirty="0" smtClean="0"/>
              <a:t>5 - 9</a:t>
            </a:r>
            <a:r>
              <a:rPr lang="en-GB" dirty="0" smtClean="0"/>
              <a:t> </a:t>
            </a:r>
            <a:r>
              <a:rPr lang="en-GB" dirty="0" smtClean="0"/>
              <a:t>devices</a:t>
            </a:r>
            <a:r>
              <a:rPr lang="en-GB" dirty="0" smtClean="0"/>
              <a:t> 6VLX550T, with </a:t>
            </a:r>
            <a:r>
              <a:rPr lang="en-GB" dirty="0" smtClean="0"/>
              <a:t>opto backplane connection </a:t>
            </a:r>
            <a:r>
              <a:rPr lang="en-GB" dirty="0" smtClean="0"/>
              <a:t>only, SNAP12 based</a:t>
            </a:r>
            <a:endParaRPr lang="en-GB" dirty="0" smtClean="0"/>
          </a:p>
          <a:p>
            <a:r>
              <a:rPr lang="en-GB" dirty="0" smtClean="0"/>
              <a:t>Converted to a mixed scheme 6VLXT / 6VHXT (6.5/10Gbps)</a:t>
            </a:r>
          </a:p>
          <a:p>
            <a:r>
              <a:rPr lang="en-GB" dirty="0" smtClean="0"/>
              <a:t>Added electrical backplane connectivity in </a:t>
            </a:r>
            <a:r>
              <a:rPr lang="en-GB" dirty="0" smtClean="0"/>
              <a:t>ATCA </a:t>
            </a:r>
            <a:r>
              <a:rPr lang="en-GB" dirty="0" smtClean="0"/>
              <a:t>Z</a:t>
            </a:r>
            <a:r>
              <a:rPr lang="en-GB" dirty="0" smtClean="0"/>
              <a:t>one </a:t>
            </a:r>
            <a:r>
              <a:rPr lang="en-GB" dirty="0" smtClean="0"/>
              <a:t>2</a:t>
            </a:r>
          </a:p>
          <a:p>
            <a:r>
              <a:rPr lang="en-GB" dirty="0" smtClean="0"/>
              <a:t>Learned about power consumption of </a:t>
            </a:r>
            <a:r>
              <a:rPr lang="en-GB" dirty="0" err="1" smtClean="0"/>
              <a:t>Virtex</a:t>
            </a:r>
            <a:r>
              <a:rPr lang="en-GB" dirty="0" smtClean="0"/>
              <a:t> 6 </a:t>
            </a:r>
            <a:br>
              <a:rPr lang="en-GB" dirty="0" smtClean="0"/>
            </a:br>
            <a:r>
              <a:rPr lang="en-GB" dirty="0" smtClean="0">
                <a:sym typeface="Wingdings" pitchFamily="2" charset="2"/>
              </a:rPr>
              <a:t> </a:t>
            </a:r>
            <a:r>
              <a:rPr lang="en-GB" dirty="0" smtClean="0">
                <a:sym typeface="Wingdings" pitchFamily="2" charset="2"/>
              </a:rPr>
              <a:t>re-design </a:t>
            </a:r>
            <a:r>
              <a:rPr lang="en-GB" dirty="0" smtClean="0">
                <a:sym typeface="Wingdings" pitchFamily="2" charset="2"/>
              </a:rPr>
              <a:t>of on-module power </a:t>
            </a:r>
            <a:r>
              <a:rPr lang="en-GB" dirty="0" smtClean="0">
                <a:sym typeface="Wingdings" pitchFamily="2" charset="2"/>
              </a:rPr>
              <a:t>distribution</a:t>
            </a:r>
          </a:p>
          <a:p>
            <a:r>
              <a:rPr lang="en-GB" dirty="0" smtClean="0"/>
              <a:t>Ran into problems with differential auto routing / automated pin swaps</a:t>
            </a:r>
          </a:p>
          <a:p>
            <a:r>
              <a:rPr lang="en-GB" dirty="0" smtClean="0"/>
              <a:t>Decided to hand route it all !</a:t>
            </a:r>
          </a:p>
          <a:p>
            <a:r>
              <a:rPr lang="en-GB" dirty="0" smtClean="0"/>
              <a:t>Over months increased GOLD PCB layer count from 16 to 22 to fit all tracks</a:t>
            </a:r>
          </a:p>
          <a:p>
            <a:r>
              <a:rPr lang="en-GB" dirty="0" smtClean="0"/>
              <a:t>Converted o/e transceivers from SNAP12 to </a:t>
            </a:r>
            <a:r>
              <a:rPr lang="en-GB" dirty="0" err="1" smtClean="0"/>
              <a:t>Avago</a:t>
            </a:r>
            <a:r>
              <a:rPr lang="en-GB" dirty="0" smtClean="0"/>
              <a:t> style footprint </a:t>
            </a:r>
          </a:p>
          <a:p>
            <a:r>
              <a:rPr lang="en-GB" dirty="0" smtClean="0"/>
              <a:t>Modified power distribution for MGT supplies again due to new assessment (</a:t>
            </a:r>
            <a:r>
              <a:rPr lang="en-GB" dirty="0" err="1" smtClean="0"/>
              <a:t>XPower</a:t>
            </a:r>
            <a:r>
              <a:rPr lang="en-GB" dirty="0" smtClean="0"/>
              <a:t>) of probable dissipation</a:t>
            </a:r>
            <a:endParaRPr lang="en-GB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11</a:t>
            </a:fld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Deliverables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Minimum of two GOLD PCBs</a:t>
            </a:r>
          </a:p>
          <a:p>
            <a:r>
              <a:rPr lang="en-GB" dirty="0" smtClean="0"/>
              <a:t>Initial module assembled with small number of FPGAs only (two?)</a:t>
            </a:r>
          </a:p>
          <a:p>
            <a:r>
              <a:rPr lang="en-GB" dirty="0" smtClean="0"/>
              <a:t>Incremental assembly </a:t>
            </a:r>
            <a:endParaRPr lang="en-GB" dirty="0"/>
          </a:p>
          <a:p>
            <a:pPr lvl="1"/>
            <a:r>
              <a:rPr lang="en-GB" dirty="0" smtClean="0"/>
              <a:t>If incremental assembly turns out to be difficult, but GOLD proves operational so far, assemble 2</a:t>
            </a:r>
            <a:r>
              <a:rPr lang="en-GB" baseline="30000" dirty="0" smtClean="0"/>
              <a:t>nd</a:t>
            </a:r>
            <a:r>
              <a:rPr lang="en-GB" dirty="0" smtClean="0"/>
              <a:t> copy with larger number of devices</a:t>
            </a:r>
          </a:p>
          <a:p>
            <a:r>
              <a:rPr lang="en-GB" dirty="0" smtClean="0"/>
              <a:t>Currently total of 5 LXT devices waiting on the shelves, any further quantities would need to be purchased.</a:t>
            </a:r>
          </a:p>
          <a:p>
            <a:r>
              <a:rPr lang="en-GB" dirty="0" smtClean="0"/>
              <a:t>Planning for several iterations of clock mezzanine and input mezzanine modules. Quantities </a:t>
            </a:r>
            <a:r>
              <a:rPr lang="en-GB" dirty="0" err="1" smtClean="0"/>
              <a:t>tbd</a:t>
            </a:r>
            <a:r>
              <a:rPr lang="en-GB" dirty="0" smtClean="0"/>
              <a:t>.</a:t>
            </a:r>
          </a:p>
          <a:p>
            <a:r>
              <a:rPr lang="en-GB" dirty="0" smtClean="0"/>
              <a:t>Current input mezzanine is meant to be a standalone test adapter with four 12-channel receivers and two 12-channel transmitters </a:t>
            </a:r>
          </a:p>
          <a:p>
            <a:r>
              <a:rPr lang="en-GB" dirty="0" smtClean="0"/>
              <a:t>Some initial board service firmware and software will be available soon</a:t>
            </a:r>
          </a:p>
          <a:p>
            <a:r>
              <a:rPr lang="en-GB" dirty="0" smtClean="0"/>
              <a:t>Algorithmic firmware under way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6447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Some final </a:t>
            </a:r>
            <a:r>
              <a:rPr lang="en-GB" dirty="0" err="1" smtClean="0"/>
              <a:t>cleanup</a:t>
            </a:r>
            <a:r>
              <a:rPr lang="en-GB" dirty="0" smtClean="0"/>
              <a:t> on the design (couple of weeks)</a:t>
            </a:r>
          </a:p>
          <a:p>
            <a:r>
              <a:rPr lang="en-GB" dirty="0" smtClean="0"/>
              <a:t>PCB production (28 days, </a:t>
            </a:r>
            <a:r>
              <a:rPr lang="en-GB" dirty="0" err="1" smtClean="0"/>
              <a:t>ie</a:t>
            </a:r>
            <a:r>
              <a:rPr lang="en-GB" dirty="0" smtClean="0"/>
              <a:t>. ~6 weeks !)</a:t>
            </a:r>
          </a:p>
          <a:p>
            <a:r>
              <a:rPr lang="en-GB" dirty="0" smtClean="0"/>
              <a:t>Assembly (?)</a:t>
            </a:r>
          </a:p>
          <a:p>
            <a:r>
              <a:rPr lang="en-GB" dirty="0" smtClean="0"/>
              <a:t>On-going development of</a:t>
            </a:r>
          </a:p>
          <a:p>
            <a:pPr lvl="1"/>
            <a:r>
              <a:rPr lang="en-GB" dirty="0"/>
              <a:t>S</a:t>
            </a:r>
            <a:r>
              <a:rPr lang="en-GB" dirty="0" smtClean="0"/>
              <a:t>ervice firmware</a:t>
            </a:r>
          </a:p>
          <a:p>
            <a:pPr lvl="1"/>
            <a:r>
              <a:rPr lang="en-GB" dirty="0" smtClean="0"/>
              <a:t>Algorithmic firmware</a:t>
            </a:r>
          </a:p>
          <a:p>
            <a:pPr lvl="1"/>
            <a:r>
              <a:rPr lang="en-GB" dirty="0" smtClean="0"/>
              <a:t>Online software (non-GUI, non-HDMC)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8290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GOLD  concept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Generic demonstrator for optical input / optical output data processors  </a:t>
            </a:r>
          </a:p>
          <a:p>
            <a:r>
              <a:rPr lang="en-GB" dirty="0"/>
              <a:t>Functional demonstrator for phase-0 topology processor </a:t>
            </a:r>
          </a:p>
          <a:p>
            <a:r>
              <a:rPr lang="en-GB" dirty="0"/>
              <a:t>Technology demonstrator for technologies to be used throughout L1Calo upgrade</a:t>
            </a:r>
          </a:p>
          <a:p>
            <a:pPr marL="0" indent="0" algn="ctr">
              <a:buNone/>
            </a:pPr>
            <a:r>
              <a:rPr lang="en-GB" dirty="0">
                <a:sym typeface="Wingdings" pitchFamily="2" charset="2"/>
              </a:rPr>
              <a:t>-----&gt;</a:t>
            </a:r>
          </a:p>
          <a:p>
            <a:r>
              <a:rPr lang="en-GB" dirty="0"/>
              <a:t>ATCA form factor</a:t>
            </a:r>
          </a:p>
          <a:p>
            <a:r>
              <a:rPr lang="en-GB" dirty="0"/>
              <a:t>Modular concept </a:t>
            </a:r>
          </a:p>
          <a:p>
            <a:pPr lvl="1"/>
            <a:r>
              <a:rPr lang="en-GB" dirty="0"/>
              <a:t>Mezzanines</a:t>
            </a:r>
          </a:p>
          <a:p>
            <a:pPr lvl="1"/>
            <a:r>
              <a:rPr lang="en-GB" dirty="0"/>
              <a:t>FMC connectors</a:t>
            </a:r>
          </a:p>
          <a:p>
            <a:r>
              <a:rPr lang="en-GB" dirty="0"/>
              <a:t>Optical backplane connectors rather than front panel I/O</a:t>
            </a:r>
          </a:p>
          <a:p>
            <a:r>
              <a:rPr lang="en-GB" dirty="0"/>
              <a:t>Opto/electrical conversion on input mezzanine</a:t>
            </a:r>
          </a:p>
          <a:p>
            <a:r>
              <a:rPr lang="en-GB" dirty="0"/>
              <a:t>Electrical connectivity up to 10Gb/s in ATCA zone 2</a:t>
            </a:r>
          </a:p>
          <a:p>
            <a:r>
              <a:rPr lang="en-GB" dirty="0"/>
              <a:t>Phase-0 </a:t>
            </a:r>
            <a:r>
              <a:rPr lang="en-GB" dirty="0" err="1"/>
              <a:t>topo</a:t>
            </a:r>
            <a:r>
              <a:rPr lang="en-GB" dirty="0"/>
              <a:t>-specific connectivity mainly via clock mezzanine</a:t>
            </a:r>
          </a:p>
          <a:p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8265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GOLD floor plan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3</a:t>
            </a:fld>
            <a:endParaRPr lang="en-GB" dirty="0"/>
          </a:p>
        </p:txBody>
      </p:sp>
      <p:grpSp>
        <p:nvGrpSpPr>
          <p:cNvPr id="7" name="Zeichenbereich 3"/>
          <p:cNvGrpSpPr/>
          <p:nvPr/>
        </p:nvGrpSpPr>
        <p:grpSpPr>
          <a:xfrm>
            <a:off x="179511" y="771860"/>
            <a:ext cx="8783419" cy="5688632"/>
            <a:chOff x="-320323" y="0"/>
            <a:chExt cx="5599078" cy="3079115"/>
          </a:xfrm>
        </p:grpSpPr>
        <p:sp>
          <p:nvSpPr>
            <p:cNvPr id="8" name="Rechteck 7"/>
            <p:cNvSpPr/>
            <p:nvPr/>
          </p:nvSpPr>
          <p:spPr>
            <a:xfrm>
              <a:off x="0" y="0"/>
              <a:ext cx="5278755" cy="3079115"/>
            </a:xfrm>
            <a:prstGeom prst="rect">
              <a:avLst/>
            </a:prstGeom>
          </p:spPr>
        </p:sp>
        <p:sp>
          <p:nvSpPr>
            <p:cNvPr id="9" name="Rechteck 8"/>
            <p:cNvSpPr/>
            <p:nvPr/>
          </p:nvSpPr>
          <p:spPr>
            <a:xfrm>
              <a:off x="1160060" y="0"/>
              <a:ext cx="2653078" cy="3077570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Times New Roman"/>
                  <a:cs typeface="+mn-cs"/>
                </a:rPr>
                <a:t> </a:t>
              </a:r>
              <a:endParaRPr kumimoji="0" lang="en-GB" sz="10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endParaRPr>
            </a:p>
          </p:txBody>
        </p:sp>
        <p:sp>
          <p:nvSpPr>
            <p:cNvPr id="10" name="Textfeld 4"/>
            <p:cNvSpPr txBox="1"/>
            <p:nvPr/>
          </p:nvSpPr>
          <p:spPr>
            <a:xfrm>
              <a:off x="1783473" y="212246"/>
              <a:ext cx="371431" cy="371431"/>
            </a:xfrm>
            <a:prstGeom prst="rect">
              <a:avLst/>
            </a:prstGeom>
            <a:solidFill>
              <a:srgbClr val="1F497D">
                <a:lumMod val="20000"/>
                <a:lumOff val="80000"/>
              </a:srgbClr>
            </a:solidFill>
          </p:spPr>
          <p:txBody>
            <a:bodyPr wrap="square" rtlCol="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Times New Roman"/>
                </a:rPr>
                <a:t>A</a:t>
              </a: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endParaRPr>
            </a:p>
          </p:txBody>
        </p:sp>
        <p:sp>
          <p:nvSpPr>
            <p:cNvPr id="11" name="Textfeld 6"/>
            <p:cNvSpPr txBox="1"/>
            <p:nvPr/>
          </p:nvSpPr>
          <p:spPr>
            <a:xfrm>
              <a:off x="2680180" y="212246"/>
              <a:ext cx="371431" cy="371431"/>
            </a:xfrm>
            <a:prstGeom prst="rect">
              <a:avLst/>
            </a:prstGeom>
            <a:solidFill>
              <a:srgbClr val="1F497D">
                <a:lumMod val="20000"/>
                <a:lumOff val="80000"/>
              </a:srgbClr>
            </a:solidFill>
          </p:spPr>
          <p:txBody>
            <a:bodyPr wrap="square" rtlCol="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Times New Roman"/>
                </a:rPr>
                <a:t>C</a:t>
              </a: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endParaRPr>
            </a:p>
          </p:txBody>
        </p:sp>
        <p:sp>
          <p:nvSpPr>
            <p:cNvPr id="12" name="Textfeld 7"/>
            <p:cNvSpPr txBox="1"/>
            <p:nvPr/>
          </p:nvSpPr>
          <p:spPr>
            <a:xfrm>
              <a:off x="1783473" y="1108953"/>
              <a:ext cx="371431" cy="371431"/>
            </a:xfrm>
            <a:prstGeom prst="rect">
              <a:avLst/>
            </a:prstGeom>
            <a:solidFill>
              <a:srgbClr val="1F497D">
                <a:lumMod val="20000"/>
                <a:lumOff val="80000"/>
              </a:srgbClr>
            </a:solidFill>
          </p:spPr>
          <p:txBody>
            <a:bodyPr wrap="square" rtlCol="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Times New Roman"/>
                </a:rPr>
                <a:t>B</a:t>
              </a: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endParaRPr>
            </a:p>
          </p:txBody>
        </p:sp>
        <p:sp>
          <p:nvSpPr>
            <p:cNvPr id="13" name="Textfeld 8"/>
            <p:cNvSpPr txBox="1"/>
            <p:nvPr/>
          </p:nvSpPr>
          <p:spPr>
            <a:xfrm>
              <a:off x="2680180" y="1108953"/>
              <a:ext cx="371431" cy="371431"/>
            </a:xfrm>
            <a:prstGeom prst="rect">
              <a:avLst/>
            </a:prstGeom>
            <a:solidFill>
              <a:srgbClr val="1F497D">
                <a:lumMod val="20000"/>
                <a:lumOff val="80000"/>
              </a:srgbClr>
            </a:solidFill>
          </p:spPr>
          <p:txBody>
            <a:bodyPr wrap="square" rtlCol="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Times New Roman"/>
                </a:rPr>
                <a:t>D</a:t>
              </a: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endParaRPr>
            </a:p>
          </p:txBody>
        </p:sp>
        <p:sp>
          <p:nvSpPr>
            <p:cNvPr id="14" name="Textfeld 9"/>
            <p:cNvSpPr txBox="1"/>
            <p:nvPr/>
          </p:nvSpPr>
          <p:spPr>
            <a:xfrm rot="2681316">
              <a:off x="2231826" y="660600"/>
              <a:ext cx="371431" cy="371431"/>
            </a:xfrm>
            <a:prstGeom prst="rect">
              <a:avLst/>
            </a:prstGeom>
            <a:solidFill>
              <a:srgbClr val="1F497D">
                <a:lumMod val="20000"/>
                <a:lumOff val="80000"/>
              </a:srgbClr>
            </a:solidFill>
          </p:spPr>
          <p:txBody>
            <a:bodyPr wrap="square" rtlCol="0" anchor="ctr" anchorCtr="0">
              <a:noAutofit/>
            </a:bodyPr>
            <a:lstStyle/>
            <a:p>
              <a:pPr marL="0" marR="0" lvl="0" indent="0" defTabSz="9144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Times New Roman"/>
                </a:rPr>
                <a:t> </a:t>
              </a:r>
              <a:endParaRPr kumimoji="0" lang="en-GB" sz="1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endParaRPr>
            </a:p>
          </p:txBody>
        </p:sp>
        <p:sp>
          <p:nvSpPr>
            <p:cNvPr id="15" name="Textfeld 11"/>
            <p:cNvSpPr txBox="1"/>
            <p:nvPr/>
          </p:nvSpPr>
          <p:spPr>
            <a:xfrm>
              <a:off x="2231826" y="660600"/>
              <a:ext cx="371431" cy="371431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Times New Roman"/>
                </a:rPr>
                <a:t>E</a:t>
              </a: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endParaRPr>
            </a:p>
          </p:txBody>
        </p:sp>
        <p:sp>
          <p:nvSpPr>
            <p:cNvPr id="16" name="Textfeld 12"/>
            <p:cNvSpPr txBox="1"/>
            <p:nvPr/>
          </p:nvSpPr>
          <p:spPr>
            <a:xfrm>
              <a:off x="1531491" y="1700928"/>
              <a:ext cx="371431" cy="371431"/>
            </a:xfrm>
            <a:prstGeom prst="rect">
              <a:avLst/>
            </a:prstGeom>
            <a:solidFill>
              <a:srgbClr val="1F497D">
                <a:lumMod val="20000"/>
                <a:lumOff val="80000"/>
              </a:srgbClr>
            </a:solidFill>
          </p:spPr>
          <p:txBody>
            <a:bodyPr wrap="square" rtlCol="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Times New Roman"/>
                </a:rPr>
                <a:t>F</a:t>
              </a: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endParaRPr>
            </a:p>
          </p:txBody>
        </p:sp>
        <p:sp>
          <p:nvSpPr>
            <p:cNvPr id="17" name="Textfeld 13"/>
            <p:cNvSpPr txBox="1"/>
            <p:nvPr/>
          </p:nvSpPr>
          <p:spPr>
            <a:xfrm>
              <a:off x="2953247" y="1710788"/>
              <a:ext cx="371431" cy="371431"/>
            </a:xfrm>
            <a:prstGeom prst="rect">
              <a:avLst/>
            </a:prstGeom>
            <a:solidFill>
              <a:srgbClr val="1F497D">
                <a:lumMod val="20000"/>
                <a:lumOff val="80000"/>
              </a:srgbClr>
            </a:solidFill>
          </p:spPr>
          <p:txBody>
            <a:bodyPr wrap="square" rtlCol="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Times New Roman"/>
                </a:rPr>
                <a:t>G</a:t>
              </a: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endParaRPr>
            </a:p>
          </p:txBody>
        </p:sp>
        <p:sp>
          <p:nvSpPr>
            <p:cNvPr id="18" name="Textfeld 14"/>
            <p:cNvSpPr txBox="1"/>
            <p:nvPr/>
          </p:nvSpPr>
          <p:spPr>
            <a:xfrm>
              <a:off x="1783473" y="2281647"/>
              <a:ext cx="371431" cy="371431"/>
            </a:xfrm>
            <a:prstGeom prst="rect">
              <a:avLst/>
            </a:prstGeom>
            <a:solidFill>
              <a:srgbClr val="1F497D">
                <a:lumMod val="20000"/>
                <a:lumOff val="80000"/>
              </a:srgbClr>
            </a:solidFill>
          </p:spPr>
          <p:txBody>
            <a:bodyPr wrap="square" rtlCol="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Times New Roman"/>
                </a:rPr>
                <a:t>H</a:t>
              </a: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endParaRPr>
            </a:p>
          </p:txBody>
        </p:sp>
        <p:sp>
          <p:nvSpPr>
            <p:cNvPr id="19" name="Textfeld 15"/>
            <p:cNvSpPr txBox="1"/>
            <p:nvPr/>
          </p:nvSpPr>
          <p:spPr>
            <a:xfrm>
              <a:off x="2671454" y="2281647"/>
              <a:ext cx="371430" cy="371431"/>
            </a:xfrm>
            <a:prstGeom prst="rect">
              <a:avLst/>
            </a:prstGeom>
            <a:solidFill>
              <a:srgbClr val="1F497D">
                <a:lumMod val="20000"/>
                <a:lumOff val="80000"/>
              </a:srgbClr>
            </a:solidFill>
          </p:spPr>
          <p:txBody>
            <a:bodyPr wrap="square" rtlCol="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Times New Roman"/>
                </a:rPr>
                <a:t>J</a:t>
              </a: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endParaRPr>
            </a:p>
          </p:txBody>
        </p:sp>
        <p:sp>
          <p:nvSpPr>
            <p:cNvPr id="20" name="Textfeld 16"/>
            <p:cNvSpPr txBox="1"/>
            <p:nvPr/>
          </p:nvSpPr>
          <p:spPr>
            <a:xfrm>
              <a:off x="3388645" y="2605355"/>
              <a:ext cx="371431" cy="371431"/>
            </a:xfrm>
            <a:prstGeom prst="rect">
              <a:avLst/>
            </a:prstGeom>
            <a:solidFill>
              <a:srgbClr val="9BBB59">
                <a:lumMod val="20000"/>
                <a:lumOff val="80000"/>
              </a:srgbClr>
            </a:solidFill>
          </p:spPr>
          <p:txBody>
            <a:bodyPr wrap="square" rtlCol="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Times New Roman"/>
                </a:rPr>
                <a:t>Z1</a:t>
              </a: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endParaRPr>
            </a:p>
          </p:txBody>
        </p:sp>
        <p:sp>
          <p:nvSpPr>
            <p:cNvPr id="21" name="Textfeld 18"/>
            <p:cNvSpPr txBox="1"/>
            <p:nvPr/>
          </p:nvSpPr>
          <p:spPr>
            <a:xfrm>
              <a:off x="3388645" y="1384940"/>
              <a:ext cx="371431" cy="1106843"/>
            </a:xfrm>
            <a:prstGeom prst="rect">
              <a:avLst/>
            </a:prstGeom>
            <a:solidFill>
              <a:srgbClr val="9BBB59">
                <a:lumMod val="20000"/>
                <a:lumOff val="80000"/>
              </a:srgbClr>
            </a:solidFill>
          </p:spPr>
          <p:txBody>
            <a:bodyPr wrap="square" rtlCol="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Times New Roman"/>
                </a:rPr>
                <a:t>Z2</a:t>
              </a: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endParaRPr>
            </a:p>
          </p:txBody>
        </p:sp>
        <p:sp>
          <p:nvSpPr>
            <p:cNvPr id="22" name="Textfeld 19"/>
            <p:cNvSpPr txBox="1"/>
            <p:nvPr/>
          </p:nvSpPr>
          <p:spPr>
            <a:xfrm>
              <a:off x="3388644" y="217586"/>
              <a:ext cx="371431" cy="1082422"/>
            </a:xfrm>
            <a:prstGeom prst="rect">
              <a:avLst/>
            </a:prstGeom>
            <a:solidFill>
              <a:srgbClr val="9BBB59">
                <a:lumMod val="20000"/>
                <a:lumOff val="80000"/>
              </a:srgbClr>
            </a:solidFill>
          </p:spPr>
          <p:txBody>
            <a:bodyPr wrap="square" rtlCol="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Times New Roman"/>
                </a:rPr>
                <a:t>Z3</a:t>
              </a: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endParaRPr>
            </a:p>
          </p:txBody>
        </p:sp>
        <p:sp>
          <p:nvSpPr>
            <p:cNvPr id="25" name="Textfeld 22"/>
            <p:cNvSpPr txBox="1"/>
            <p:nvPr/>
          </p:nvSpPr>
          <p:spPr>
            <a:xfrm>
              <a:off x="1969188" y="660600"/>
              <a:ext cx="185716" cy="371431"/>
            </a:xfrm>
            <a:prstGeom prst="rect">
              <a:avLst/>
            </a:prstGeom>
            <a:solidFill>
              <a:srgbClr val="9BBB59">
                <a:lumMod val="20000"/>
                <a:lumOff val="80000"/>
              </a:srgbClr>
            </a:solidFill>
          </p:spPr>
          <p:txBody>
            <a:bodyPr wrap="square" rtlCol="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Times New Roman"/>
                </a:rPr>
                <a:t>V</a:t>
              </a: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endParaRPr>
            </a:p>
          </p:txBody>
        </p:sp>
        <p:sp>
          <p:nvSpPr>
            <p:cNvPr id="26" name="Textfeld 23"/>
            <p:cNvSpPr txBox="1"/>
            <p:nvPr/>
          </p:nvSpPr>
          <p:spPr>
            <a:xfrm>
              <a:off x="2703387" y="674331"/>
              <a:ext cx="210410" cy="371431"/>
            </a:xfrm>
            <a:prstGeom prst="rect">
              <a:avLst/>
            </a:prstGeom>
            <a:solidFill>
              <a:srgbClr val="9BBB59">
                <a:lumMod val="20000"/>
                <a:lumOff val="80000"/>
              </a:srgbClr>
            </a:solidFill>
          </p:spPr>
          <p:txBody>
            <a:bodyPr wrap="square" rtlCol="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Times New Roman"/>
                </a:rPr>
                <a:t>W</a:t>
              </a: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endParaRPr>
            </a:p>
          </p:txBody>
        </p:sp>
        <p:sp>
          <p:nvSpPr>
            <p:cNvPr id="27" name="Textfeld 24"/>
            <p:cNvSpPr txBox="1"/>
            <p:nvPr/>
          </p:nvSpPr>
          <p:spPr>
            <a:xfrm>
              <a:off x="1969188" y="1700928"/>
              <a:ext cx="185716" cy="371431"/>
            </a:xfrm>
            <a:prstGeom prst="rect">
              <a:avLst/>
            </a:prstGeom>
            <a:solidFill>
              <a:srgbClr val="9BBB59">
                <a:lumMod val="20000"/>
                <a:lumOff val="80000"/>
              </a:srgbClr>
            </a:solidFill>
          </p:spPr>
          <p:txBody>
            <a:bodyPr wrap="square" rtlCol="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Times New Roman"/>
                </a:rPr>
                <a:t>X</a:t>
              </a: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endParaRPr>
            </a:p>
          </p:txBody>
        </p:sp>
        <p:sp>
          <p:nvSpPr>
            <p:cNvPr id="28" name="Textfeld 25"/>
            <p:cNvSpPr txBox="1"/>
            <p:nvPr/>
          </p:nvSpPr>
          <p:spPr>
            <a:xfrm>
              <a:off x="2703387" y="1710788"/>
              <a:ext cx="210410" cy="371431"/>
            </a:xfrm>
            <a:prstGeom prst="rect">
              <a:avLst/>
            </a:prstGeom>
            <a:solidFill>
              <a:srgbClr val="9BBB59">
                <a:lumMod val="20000"/>
                <a:lumOff val="80000"/>
              </a:srgbClr>
            </a:solidFill>
          </p:spPr>
          <p:txBody>
            <a:bodyPr wrap="square" rtlCol="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Times New Roman"/>
                </a:rPr>
                <a:t>Y</a:t>
              </a:r>
              <a:endParaRPr kumimoji="0" lang="en-GB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endParaRPr>
            </a:p>
          </p:txBody>
        </p:sp>
        <p:sp>
          <p:nvSpPr>
            <p:cNvPr id="29" name="Textfeld 26"/>
            <p:cNvSpPr txBox="1"/>
            <p:nvPr/>
          </p:nvSpPr>
          <p:spPr>
            <a:xfrm>
              <a:off x="1201003" y="217586"/>
              <a:ext cx="286603" cy="2759201"/>
            </a:xfrm>
            <a:prstGeom prst="rect">
              <a:avLst/>
            </a:prstGeom>
            <a:solidFill>
              <a:srgbClr val="9BBB59">
                <a:lumMod val="20000"/>
                <a:lumOff val="80000"/>
              </a:srgbClr>
            </a:solidFill>
          </p:spPr>
          <p:txBody>
            <a:bodyPr vert="vert270" wrap="square" rtlCol="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Times New Roman"/>
                </a:rPr>
                <a:t>front panel connectors</a:t>
              </a: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endParaRPr>
            </a:p>
          </p:txBody>
        </p:sp>
        <p:sp>
          <p:nvSpPr>
            <p:cNvPr id="31" name="Rechteck 30"/>
            <p:cNvSpPr/>
            <p:nvPr/>
          </p:nvSpPr>
          <p:spPr>
            <a:xfrm>
              <a:off x="1487607" y="660600"/>
              <a:ext cx="229599" cy="289573"/>
            </a:xfrm>
            <a:prstGeom prst="rect">
              <a:avLst/>
            </a:prstGeom>
            <a:solidFill>
              <a:srgbClr val="FFC000">
                <a:alpha val="26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Times New Roman"/>
                  <a:cs typeface="+mn-cs"/>
                </a:rPr>
                <a:t> </a:t>
              </a:r>
              <a:endParaRPr kumimoji="0" lang="en-GB" sz="10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endParaRPr>
            </a:p>
          </p:txBody>
        </p:sp>
        <p:sp>
          <p:nvSpPr>
            <p:cNvPr id="32" name="Rechteck 31"/>
            <p:cNvSpPr/>
            <p:nvPr/>
          </p:nvSpPr>
          <p:spPr>
            <a:xfrm>
              <a:off x="-320322" y="603384"/>
              <a:ext cx="1151769" cy="289573"/>
            </a:xfrm>
            <a:prstGeom prst="rect">
              <a:avLst/>
            </a:prstGeom>
            <a:solidFill>
              <a:srgbClr val="FFC000">
                <a:alpha val="26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2400" kern="0" dirty="0" smtClean="0">
                  <a:latin typeface="Calibri"/>
                  <a:ea typeface="Times New Roman"/>
                </a:rPr>
                <a:t>Mezzanines</a:t>
              </a:r>
              <a:endParaRPr kumimoji="0" lang="en-GB" sz="2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Times New Roman"/>
              </a:endParaRPr>
            </a:p>
          </p:txBody>
        </p:sp>
        <p:sp>
          <p:nvSpPr>
            <p:cNvPr id="33" name="Textfeld 4"/>
            <p:cNvSpPr txBox="1"/>
            <p:nvPr/>
          </p:nvSpPr>
          <p:spPr>
            <a:xfrm>
              <a:off x="-320323" y="118260"/>
              <a:ext cx="1151770" cy="371431"/>
            </a:xfrm>
            <a:prstGeom prst="rect">
              <a:avLst/>
            </a:prstGeom>
            <a:solidFill>
              <a:srgbClr val="1F497D">
                <a:lumMod val="20000"/>
                <a:lumOff val="80000"/>
              </a:srgbClr>
            </a:solidFill>
          </p:spPr>
          <p:txBody>
            <a:bodyPr wrap="square" rtlCol="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2400" dirty="0" smtClean="0">
                  <a:solidFill>
                    <a:srgbClr val="000000"/>
                  </a:solidFill>
                  <a:latin typeface="Calibri"/>
                  <a:ea typeface="Times New Roman"/>
                </a:rPr>
                <a:t>A-J FPGAs</a:t>
              </a:r>
              <a:endPara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endParaRPr>
            </a:p>
          </p:txBody>
        </p:sp>
        <p:sp>
          <p:nvSpPr>
            <p:cNvPr id="34" name="Textfeld 19"/>
            <p:cNvSpPr txBox="1"/>
            <p:nvPr/>
          </p:nvSpPr>
          <p:spPr>
            <a:xfrm>
              <a:off x="3902683" y="489691"/>
              <a:ext cx="1331164" cy="370355"/>
            </a:xfrm>
            <a:prstGeom prst="rect">
              <a:avLst/>
            </a:prstGeom>
            <a:solidFill>
              <a:srgbClr val="9BBB59">
                <a:lumMod val="20000"/>
                <a:lumOff val="80000"/>
              </a:srgbClr>
            </a:solidFill>
          </p:spPr>
          <p:txBody>
            <a:bodyPr wrap="square" rtlCol="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Times New Roman"/>
                </a:rPr>
                <a:t>Z3: opto connectors</a:t>
              </a:r>
              <a:endPara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endParaRPr>
            </a:p>
          </p:txBody>
        </p:sp>
        <p:sp>
          <p:nvSpPr>
            <p:cNvPr id="35" name="Textfeld 19"/>
            <p:cNvSpPr txBox="1"/>
            <p:nvPr/>
          </p:nvSpPr>
          <p:spPr>
            <a:xfrm>
              <a:off x="3902682" y="1700928"/>
              <a:ext cx="1331164" cy="387640"/>
            </a:xfrm>
            <a:prstGeom prst="rect">
              <a:avLst/>
            </a:prstGeom>
            <a:solidFill>
              <a:srgbClr val="9BBB59">
                <a:lumMod val="20000"/>
                <a:lumOff val="80000"/>
              </a:srgbClr>
            </a:solidFill>
          </p:spPr>
          <p:txBody>
            <a:bodyPr wrap="square" rtlCol="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Times New Roman"/>
                </a:rPr>
                <a:t>Z2: electrical connectors</a:t>
              </a:r>
              <a:endPara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endParaRPr>
            </a:p>
          </p:txBody>
        </p:sp>
        <p:sp>
          <p:nvSpPr>
            <p:cNvPr id="36" name="Textfeld 22"/>
            <p:cNvSpPr txBox="1"/>
            <p:nvPr/>
          </p:nvSpPr>
          <p:spPr>
            <a:xfrm>
              <a:off x="-320322" y="1411471"/>
              <a:ext cx="1151768" cy="475172"/>
            </a:xfrm>
            <a:prstGeom prst="rect">
              <a:avLst/>
            </a:prstGeom>
            <a:solidFill>
              <a:srgbClr val="9BBB59">
                <a:lumMod val="20000"/>
                <a:lumOff val="80000"/>
              </a:srgbClr>
            </a:solidFill>
          </p:spPr>
          <p:txBody>
            <a:bodyPr wrap="square" rtlCol="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Times New Roman"/>
                </a:rPr>
                <a:t>V – Y : FMC connectors</a:t>
              </a:r>
              <a:endPara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endParaRPr>
            </a:p>
          </p:txBody>
        </p:sp>
        <p:sp>
          <p:nvSpPr>
            <p:cNvPr id="23" name="Rechteck 22"/>
            <p:cNvSpPr/>
            <p:nvPr/>
          </p:nvSpPr>
          <p:spPr>
            <a:xfrm>
              <a:off x="2037876" y="402067"/>
              <a:ext cx="742862" cy="896707"/>
            </a:xfrm>
            <a:prstGeom prst="rect">
              <a:avLst/>
            </a:prstGeom>
            <a:solidFill>
              <a:srgbClr val="FFC000">
                <a:alpha val="26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Times New Roman"/>
                  <a:cs typeface="+mn-cs"/>
                </a:rPr>
                <a:t> </a:t>
              </a:r>
              <a:endParaRPr kumimoji="0" lang="en-GB" sz="10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endParaRPr>
            </a:p>
          </p:txBody>
        </p:sp>
        <p:sp>
          <p:nvSpPr>
            <p:cNvPr id="24" name="Rechteck 23"/>
            <p:cNvSpPr/>
            <p:nvPr/>
          </p:nvSpPr>
          <p:spPr>
            <a:xfrm>
              <a:off x="2046111" y="1438290"/>
              <a:ext cx="742862" cy="896707"/>
            </a:xfrm>
            <a:prstGeom prst="rect">
              <a:avLst/>
            </a:prstGeom>
            <a:solidFill>
              <a:srgbClr val="FFC000">
                <a:alpha val="26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Times New Roman"/>
                  <a:cs typeface="+mn-cs"/>
                </a:rPr>
                <a:t> </a:t>
              </a:r>
              <a:endParaRPr kumimoji="0" lang="en-GB" sz="10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endParaRPr>
            </a:p>
          </p:txBody>
        </p:sp>
        <p:sp>
          <p:nvSpPr>
            <p:cNvPr id="30" name="Rechteck 29"/>
            <p:cNvSpPr/>
            <p:nvPr/>
          </p:nvSpPr>
          <p:spPr>
            <a:xfrm>
              <a:off x="1531491" y="2689353"/>
              <a:ext cx="1520120" cy="289573"/>
            </a:xfrm>
            <a:prstGeom prst="rect">
              <a:avLst/>
            </a:prstGeom>
            <a:solidFill>
              <a:srgbClr val="FFC000">
                <a:alpha val="26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Times New Roman"/>
                  <a:cs typeface="+mn-cs"/>
                </a:rPr>
                <a:t> </a:t>
              </a:r>
              <a:endParaRPr kumimoji="0" lang="en-GB" sz="10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1529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GOLD use cases (from requirements doc.)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hangingPunct="0"/>
            <a:r>
              <a:rPr lang="en-GB" sz="2400" dirty="0"/>
              <a:t>Demonstrator for </a:t>
            </a:r>
            <a:r>
              <a:rPr lang="en-GB" sz="2400" dirty="0" err="1"/>
              <a:t>AdvancedTCA</a:t>
            </a:r>
            <a:r>
              <a:rPr lang="en-GB" sz="2400" dirty="0"/>
              <a:t> module concept</a:t>
            </a:r>
          </a:p>
          <a:p>
            <a:pPr lvl="1" hangingPunct="0"/>
            <a:r>
              <a:rPr lang="en-GB" sz="2400" dirty="0"/>
              <a:t>Module form factor</a:t>
            </a:r>
          </a:p>
          <a:p>
            <a:pPr lvl="1" hangingPunct="0"/>
            <a:r>
              <a:rPr lang="en-GB" sz="2400" dirty="0"/>
              <a:t>Power supply concept</a:t>
            </a:r>
          </a:p>
          <a:p>
            <a:pPr lvl="1" hangingPunct="0"/>
            <a:r>
              <a:rPr lang="en-GB" sz="2400" dirty="0"/>
              <a:t>IPMB monitoring and control</a:t>
            </a:r>
          </a:p>
          <a:p>
            <a:pPr lvl="1" hangingPunct="0"/>
            <a:r>
              <a:rPr lang="en-GB" sz="2400" dirty="0"/>
              <a:t>Module control via serial protocol</a:t>
            </a:r>
          </a:p>
          <a:p>
            <a:pPr lvl="1" hangingPunct="0"/>
            <a:r>
              <a:rPr lang="en-GB" sz="2400" dirty="0"/>
              <a:t>Backplane transmission at 10Gb/s</a:t>
            </a:r>
          </a:p>
          <a:p>
            <a:pPr lvl="1" hangingPunct="0"/>
            <a:r>
              <a:rPr lang="en-GB" sz="2400" dirty="0"/>
              <a:t>Rear transition module concept</a:t>
            </a:r>
          </a:p>
          <a:p>
            <a:pPr lvl="0" hangingPunct="0"/>
            <a:r>
              <a:rPr lang="en-GB" sz="2400" dirty="0"/>
              <a:t>Demonstrator for Virtex-6 technologies</a:t>
            </a:r>
          </a:p>
          <a:p>
            <a:pPr lvl="0" hangingPunct="0"/>
            <a:r>
              <a:rPr lang="en-GB" sz="2400" dirty="0"/>
              <a:t>Demonstrator for optical backplane connection</a:t>
            </a:r>
          </a:p>
          <a:p>
            <a:pPr lvl="0" hangingPunct="0"/>
            <a:r>
              <a:rPr lang="en-GB" sz="2400" dirty="0"/>
              <a:t>Test bench for topological algorithms</a:t>
            </a:r>
          </a:p>
          <a:p>
            <a:pPr lvl="0" hangingPunct="0"/>
            <a:r>
              <a:rPr lang="en-GB" sz="2400" dirty="0"/>
              <a:t>Test bench for future LHC clock distribution schemes</a:t>
            </a:r>
          </a:p>
          <a:p>
            <a:pPr lvl="0" hangingPunct="0"/>
            <a:r>
              <a:rPr lang="en-GB" sz="2400" dirty="0"/>
              <a:t>Optical data sink for L1Calo modules</a:t>
            </a:r>
          </a:p>
          <a:p>
            <a:pPr lvl="0" hangingPunct="0"/>
            <a:r>
              <a:rPr lang="en-GB" sz="2400" dirty="0"/>
              <a:t>Optical data source for purpose of self-test and stand-alone link tests</a:t>
            </a:r>
          </a:p>
          <a:p>
            <a:pPr lvl="0" hangingPunct="0"/>
            <a:r>
              <a:rPr lang="en-GB" sz="2400" dirty="0"/>
              <a:t>Electrical data source/sink for tests with various electronics modules (limited bandwidth only</a:t>
            </a:r>
            <a:r>
              <a:rPr lang="en-GB" sz="2400" dirty="0" smtClean="0"/>
              <a:t>)</a:t>
            </a:r>
            <a:endParaRPr lang="en-GB" sz="24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8929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details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 smtClean="0"/>
              <a:t>Main board, ATCA sized, 22 PCB layers</a:t>
            </a:r>
          </a:p>
          <a:p>
            <a:r>
              <a:rPr lang="en-GB" dirty="0" smtClean="0"/>
              <a:t>FPGAs</a:t>
            </a:r>
          </a:p>
          <a:p>
            <a:r>
              <a:rPr lang="en-GB" dirty="0" smtClean="0"/>
              <a:t>Main power distribution network (central and POL regulators)</a:t>
            </a:r>
          </a:p>
          <a:p>
            <a:r>
              <a:rPr lang="en-GB" dirty="0" smtClean="0"/>
              <a:t>Connectors, including e/o converters for RTDP output and non-RTDP connectivity</a:t>
            </a:r>
          </a:p>
          <a:p>
            <a:r>
              <a:rPr lang="en-GB" dirty="0" smtClean="0"/>
              <a:t>FPGA configurator circuitry</a:t>
            </a:r>
          </a:p>
          <a:p>
            <a:r>
              <a:rPr lang="en-GB" dirty="0" smtClean="0"/>
              <a:t>Some </a:t>
            </a:r>
            <a:r>
              <a:rPr lang="en-GB" dirty="0"/>
              <a:t>local </a:t>
            </a:r>
            <a:r>
              <a:rPr lang="en-GB" dirty="0" smtClean="0"/>
              <a:t>crystal clocks (for DAQ/ROI, Ethernet, configurator)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Input mezzanine module</a:t>
            </a:r>
          </a:p>
          <a:p>
            <a:r>
              <a:rPr lang="en-GB" dirty="0" smtClean="0"/>
              <a:t>Moderate PCB cost (12 layers, moderate real estate)</a:t>
            </a:r>
          </a:p>
          <a:p>
            <a:r>
              <a:rPr lang="en-GB" dirty="0" smtClean="0"/>
              <a:t>Sockets, secondary power distribution, some CPLD-based control, 10Gb/s </a:t>
            </a:r>
            <a:r>
              <a:rPr lang="en-GB" dirty="0" err="1" smtClean="0"/>
              <a:t>fanout</a:t>
            </a:r>
            <a:endParaRPr lang="en-GB" dirty="0" smtClean="0"/>
          </a:p>
          <a:p>
            <a:r>
              <a:rPr lang="en-GB" dirty="0" smtClean="0"/>
              <a:t>Use daughter PCB routing rather than X-bar switches to adapt to GOLD use cases</a:t>
            </a:r>
          </a:p>
          <a:p>
            <a:r>
              <a:rPr lang="en-GB" dirty="0" smtClean="0"/>
              <a:t>Allow for migration to higher density o/e converter modules, should they appear on the market.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6869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more details…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Clock mezzanine module</a:t>
            </a:r>
          </a:p>
          <a:p>
            <a:r>
              <a:rPr lang="en-GB" dirty="0" smtClean="0"/>
              <a:t>Recover and condition incoming (LHC bunch) clocks</a:t>
            </a:r>
          </a:p>
          <a:p>
            <a:r>
              <a:rPr lang="en-GB" dirty="0" smtClean="0"/>
              <a:t>Generate local crystal clock</a:t>
            </a:r>
          </a:p>
          <a:p>
            <a:r>
              <a:rPr lang="en-GB" dirty="0"/>
              <a:t>S</a:t>
            </a:r>
            <a:r>
              <a:rPr lang="en-GB" dirty="0" smtClean="0"/>
              <a:t>ome limited multiplexing and fan-out</a:t>
            </a:r>
          </a:p>
          <a:p>
            <a:r>
              <a:rPr lang="en-GB" dirty="0" smtClean="0"/>
              <a:t>RTDP clocks 40.08MHz and multiples only</a:t>
            </a:r>
          </a:p>
          <a:p>
            <a:r>
              <a:rPr lang="en-GB" dirty="0" smtClean="0"/>
              <a:t>Allow for some real estate for general control circuitry (that’s not yet defined at this stage)</a:t>
            </a:r>
          </a:p>
          <a:p>
            <a:r>
              <a:rPr lang="en-GB" dirty="0" smtClean="0"/>
              <a:t>Allow for flexible use of scarce low-latency off-board differential electrical connectivity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USB/JTAG mezzanine</a:t>
            </a:r>
            <a:endParaRPr lang="en-GB" dirty="0"/>
          </a:p>
          <a:p>
            <a:r>
              <a:rPr lang="en-GB" dirty="0" smtClean="0"/>
              <a:t>Initial scheme to provide minimum communication before FPGAs  are configured</a:t>
            </a:r>
          </a:p>
          <a:p>
            <a:r>
              <a:rPr lang="en-GB" dirty="0" smtClean="0"/>
              <a:t>Use for Xilinx/Impact and </a:t>
            </a:r>
            <a:r>
              <a:rPr lang="en-GB" dirty="0" err="1" smtClean="0"/>
              <a:t>Chipscope</a:t>
            </a:r>
            <a:r>
              <a:rPr lang="en-GB" dirty="0" smtClean="0"/>
              <a:t> access during initial module tests</a:t>
            </a:r>
          </a:p>
          <a:p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6417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GOLD acting as a </a:t>
            </a:r>
            <a:r>
              <a:rPr lang="en-GB" dirty="0" err="1" smtClean="0"/>
              <a:t>topo</a:t>
            </a:r>
            <a:r>
              <a:rPr lang="en-GB" dirty="0" smtClean="0"/>
              <a:t> demonstrator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Initial board setup with LX240 devices only:</a:t>
            </a:r>
          </a:p>
          <a:p>
            <a:r>
              <a:rPr lang="en-GB" dirty="0" smtClean="0"/>
              <a:t>Two-stage processing in four input processors and a main processor</a:t>
            </a:r>
          </a:p>
          <a:p>
            <a:r>
              <a:rPr lang="en-GB" dirty="0" smtClean="0"/>
              <a:t>Real-time input into GOLD main board: 96 links (24 per input processor), 6.4Gb/s line rate</a:t>
            </a:r>
          </a:p>
          <a:p>
            <a:r>
              <a:rPr lang="en-GB" dirty="0" smtClean="0"/>
              <a:t>Input mezzanine real estate for 12*12-way receivers</a:t>
            </a:r>
          </a:p>
          <a:p>
            <a:r>
              <a:rPr lang="en-GB" dirty="0" smtClean="0"/>
              <a:t>Backplane optical connectivity 5 sockets * 12/24/… fibres</a:t>
            </a:r>
          </a:p>
          <a:p>
            <a:r>
              <a:rPr lang="en-GB" dirty="0" smtClean="0"/>
              <a:t>Electrical real-time output, up to 12 LVDS pairs via clock mezzanine, to front panel</a:t>
            </a:r>
          </a:p>
          <a:p>
            <a:r>
              <a:rPr lang="en-GB" dirty="0" smtClean="0"/>
              <a:t>LHC bunch clock and L1A via clock mezzanine module carrying either a </a:t>
            </a:r>
            <a:r>
              <a:rPr lang="en-GB" dirty="0" err="1" smtClean="0"/>
              <a:t>TTCdec</a:t>
            </a:r>
            <a:r>
              <a:rPr lang="en-GB" dirty="0" smtClean="0"/>
              <a:t> or GBT circuitry (two distinct module versions)</a:t>
            </a:r>
          </a:p>
          <a:p>
            <a:r>
              <a:rPr lang="en-GB" dirty="0" smtClean="0"/>
              <a:t>One SFP module </a:t>
            </a:r>
            <a:r>
              <a:rPr lang="en-GB" dirty="0"/>
              <a:t>each </a:t>
            </a:r>
            <a:r>
              <a:rPr lang="en-GB" dirty="0" smtClean="0"/>
              <a:t>for DAQ and ROI data. Input section of the SFPs  available for purpose of optically distributed clock signal</a:t>
            </a:r>
          </a:p>
          <a:p>
            <a:r>
              <a:rPr lang="en-GB" dirty="0" smtClean="0"/>
              <a:t>Module control via serialised VME</a:t>
            </a:r>
            <a:r>
              <a:rPr lang="en-GB" baseline="30000" dirty="0" smtClean="0"/>
              <a:t>-- </a:t>
            </a:r>
            <a:r>
              <a:rPr lang="en-GB" dirty="0" smtClean="0"/>
              <a:t>, or via Ethernet (</a:t>
            </a:r>
            <a:r>
              <a:rPr lang="en-GB" dirty="0" err="1"/>
              <a:t>P</a:t>
            </a:r>
            <a:r>
              <a:rPr lang="en-GB" dirty="0" err="1" smtClean="0"/>
              <a:t>hy</a:t>
            </a:r>
            <a:r>
              <a:rPr lang="en-GB" dirty="0" smtClean="0"/>
              <a:t> on clock mezzanine)</a:t>
            </a:r>
          </a:p>
          <a:p>
            <a:r>
              <a:rPr lang="en-GB" dirty="0" smtClean="0"/>
              <a:t>Environmental monitoring via I2C (IPMB)</a:t>
            </a:r>
          </a:p>
          <a:p>
            <a:r>
              <a:rPr lang="en-GB" dirty="0" smtClean="0"/>
              <a:t>FPGA configuration via </a:t>
            </a:r>
            <a:r>
              <a:rPr lang="en-GB" dirty="0" err="1" smtClean="0"/>
              <a:t>SystemACE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9110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Signal integrity – 10Gb/s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 PCB simulation tools available right now</a:t>
            </a:r>
          </a:p>
          <a:p>
            <a:r>
              <a:rPr lang="en-GB" dirty="0" smtClean="0"/>
              <a:t>BLT module has been designed without simulation and happens to work up to 6.4 Gb/s electro/optical data transmission</a:t>
            </a:r>
          </a:p>
          <a:p>
            <a:r>
              <a:rPr lang="en-GB" dirty="0" smtClean="0"/>
              <a:t>Design 10Gb/s tracks with small numbers of </a:t>
            </a:r>
            <a:r>
              <a:rPr lang="en-GB" dirty="0" err="1" smtClean="0"/>
              <a:t>vias</a:t>
            </a:r>
            <a:r>
              <a:rPr lang="en-GB" dirty="0" smtClean="0"/>
              <a:t>, top to bottom layer only, to avoid stubs. </a:t>
            </a:r>
          </a:p>
          <a:p>
            <a:r>
              <a:rPr lang="en-GB" dirty="0" smtClean="0"/>
              <a:t>Keep in-pair skew on 10Gb/s links below 5ps</a:t>
            </a:r>
          </a:p>
          <a:p>
            <a:r>
              <a:rPr lang="en-GB" dirty="0" smtClean="0"/>
              <a:t>PCB manufacturer in charge of differential track impedance control (100R +/- 10%) </a:t>
            </a:r>
          </a:p>
          <a:p>
            <a:r>
              <a:rPr lang="en-GB" dirty="0" smtClean="0"/>
              <a:t>Impedance of via pairs unknown, expect some discontinuity there. Via drill diameter and distance dictated by PCB mechanics (aspect ratio etc.) and therefore not subject to impedance control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8585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7867" y="750075"/>
            <a:ext cx="5700046" cy="5857916"/>
          </a:xfrm>
          <a:prstGeom prst="rect">
            <a:avLst/>
          </a:prstGeom>
        </p:spPr>
      </p:pic>
      <p:sp>
        <p:nvSpPr>
          <p:cNvPr id="119" name="Rechteck 118"/>
          <p:cNvSpPr/>
          <p:nvPr/>
        </p:nvSpPr>
        <p:spPr>
          <a:xfrm>
            <a:off x="46528" y="3594100"/>
            <a:ext cx="3143240" cy="1430349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</p:spPr>
        <p:txBody>
          <a:bodyPr/>
          <a:lstStyle/>
          <a:p>
            <a:pPr algn="l"/>
            <a:r>
              <a:rPr lang="en-GB" dirty="0" smtClean="0"/>
              <a:t>GOLD floor plan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17" name="Inhaltsplatzhalter 2"/>
          <p:cNvSpPr txBox="1">
            <a:spLocks/>
          </p:cNvSpPr>
          <p:nvPr/>
        </p:nvSpPr>
        <p:spPr>
          <a:xfrm>
            <a:off x="8572496" y="5929330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Z1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Inhaltsplatzhalter 2"/>
          <p:cNvSpPr txBox="1">
            <a:spLocks/>
          </p:cNvSpPr>
          <p:nvPr/>
        </p:nvSpPr>
        <p:spPr>
          <a:xfrm>
            <a:off x="8572496" y="3714752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Z2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Inhaltsplatzhalter 2"/>
          <p:cNvSpPr txBox="1">
            <a:spLocks/>
          </p:cNvSpPr>
          <p:nvPr/>
        </p:nvSpPr>
        <p:spPr>
          <a:xfrm>
            <a:off x="8572496" y="785794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Z3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0" name="Inhaltsplatzhalter 2"/>
          <p:cNvSpPr txBox="1">
            <a:spLocks/>
          </p:cNvSpPr>
          <p:nvPr/>
        </p:nvSpPr>
        <p:spPr>
          <a:xfrm>
            <a:off x="8286744" y="1714488"/>
            <a:ext cx="857256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err="1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Opto</a:t>
            </a:r>
            <a:endParaRPr lang="en-GB" sz="2200" b="1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4857752" y="642918"/>
            <a:ext cx="2214578" cy="4000528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Freihandform 21"/>
          <p:cNvSpPr/>
          <p:nvPr/>
        </p:nvSpPr>
        <p:spPr>
          <a:xfrm>
            <a:off x="6286512" y="1214422"/>
            <a:ext cx="2071702" cy="857256"/>
          </a:xfrm>
          <a:custGeom>
            <a:avLst/>
            <a:gdLst>
              <a:gd name="connsiteX0" fmla="*/ 2286000 w 2286000"/>
              <a:gd name="connsiteY0" fmla="*/ 1026318 h 1047749"/>
              <a:gd name="connsiteX1" fmla="*/ 2100263 w 2286000"/>
              <a:gd name="connsiteY1" fmla="*/ 1026318 h 1047749"/>
              <a:gd name="connsiteX2" fmla="*/ 1619250 w 2286000"/>
              <a:gd name="connsiteY2" fmla="*/ 931068 h 1047749"/>
              <a:gd name="connsiteX3" fmla="*/ 1114425 w 2286000"/>
              <a:gd name="connsiteY3" fmla="*/ 326231 h 1047749"/>
              <a:gd name="connsiteX4" fmla="*/ 666750 w 2286000"/>
              <a:gd name="connsiteY4" fmla="*/ 50006 h 1047749"/>
              <a:gd name="connsiteX5" fmla="*/ 209550 w 2286000"/>
              <a:gd name="connsiteY5" fmla="*/ 26193 h 1047749"/>
              <a:gd name="connsiteX6" fmla="*/ 0 w 2286000"/>
              <a:gd name="connsiteY6" fmla="*/ 30956 h 1047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86000" h="1047749">
                <a:moveTo>
                  <a:pt x="2286000" y="1026318"/>
                </a:moveTo>
                <a:cubicBezTo>
                  <a:pt x="2248694" y="1034255"/>
                  <a:pt x="2211388" y="1042193"/>
                  <a:pt x="2100263" y="1026318"/>
                </a:cubicBezTo>
                <a:cubicBezTo>
                  <a:pt x="1989138" y="1010443"/>
                  <a:pt x="1783556" y="1047749"/>
                  <a:pt x="1619250" y="931068"/>
                </a:cubicBezTo>
                <a:cubicBezTo>
                  <a:pt x="1454944" y="814387"/>
                  <a:pt x="1273175" y="473075"/>
                  <a:pt x="1114425" y="326231"/>
                </a:cubicBezTo>
                <a:cubicBezTo>
                  <a:pt x="955675" y="179387"/>
                  <a:pt x="817562" y="100012"/>
                  <a:pt x="666750" y="50006"/>
                </a:cubicBezTo>
                <a:cubicBezTo>
                  <a:pt x="515938" y="0"/>
                  <a:pt x="320675" y="29368"/>
                  <a:pt x="209550" y="26193"/>
                </a:cubicBezTo>
                <a:cubicBezTo>
                  <a:pt x="98425" y="23018"/>
                  <a:pt x="49212" y="26987"/>
                  <a:pt x="0" y="30956"/>
                </a:cubicBezTo>
              </a:path>
            </a:pathLst>
          </a:custGeom>
          <a:ln w="73025"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7" name="Gerade Verbindung 46"/>
          <p:cNvCxnSpPr/>
          <p:nvPr/>
        </p:nvCxnSpPr>
        <p:spPr>
          <a:xfrm>
            <a:off x="5522136" y="5085184"/>
            <a:ext cx="928694" cy="0"/>
          </a:xfrm>
          <a:prstGeom prst="line">
            <a:avLst/>
          </a:prstGeom>
          <a:ln w="168275">
            <a:solidFill>
              <a:srgbClr val="4A7EBB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47"/>
          <p:cNvCxnSpPr/>
          <p:nvPr/>
        </p:nvCxnSpPr>
        <p:spPr>
          <a:xfrm>
            <a:off x="4786314" y="3643314"/>
            <a:ext cx="2357454" cy="1"/>
          </a:xfrm>
          <a:prstGeom prst="line">
            <a:avLst/>
          </a:prstGeom>
          <a:ln w="168275">
            <a:solidFill>
              <a:srgbClr val="4A7EBB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rade Verbindung mit Pfeil 60"/>
          <p:cNvCxnSpPr/>
          <p:nvPr/>
        </p:nvCxnSpPr>
        <p:spPr>
          <a:xfrm rot="10800000">
            <a:off x="7143768" y="5357826"/>
            <a:ext cx="1000132" cy="1588"/>
          </a:xfrm>
          <a:prstGeom prst="straightConnector1">
            <a:avLst/>
          </a:prstGeom>
          <a:ln w="41275">
            <a:solidFill>
              <a:srgbClr val="0F01B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Gerade Verbindung mit Pfeil 68"/>
          <p:cNvCxnSpPr/>
          <p:nvPr/>
        </p:nvCxnSpPr>
        <p:spPr>
          <a:xfrm rot="10800000">
            <a:off x="5143504" y="4572008"/>
            <a:ext cx="3143272" cy="1588"/>
          </a:xfrm>
          <a:prstGeom prst="straightConnector1">
            <a:avLst/>
          </a:prstGeom>
          <a:ln w="41275">
            <a:solidFill>
              <a:srgbClr val="0F01B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Gerade Verbindung mit Pfeil 72"/>
          <p:cNvCxnSpPr/>
          <p:nvPr/>
        </p:nvCxnSpPr>
        <p:spPr>
          <a:xfrm rot="10800000">
            <a:off x="7429520" y="4572008"/>
            <a:ext cx="428628" cy="1588"/>
          </a:xfrm>
          <a:prstGeom prst="straightConnector1">
            <a:avLst/>
          </a:prstGeom>
          <a:ln w="41275">
            <a:solidFill>
              <a:srgbClr val="0F01B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Gerade Verbindung mit Pfeil 73"/>
          <p:cNvCxnSpPr/>
          <p:nvPr/>
        </p:nvCxnSpPr>
        <p:spPr>
          <a:xfrm rot="10800000">
            <a:off x="7500958" y="5357826"/>
            <a:ext cx="428628" cy="1588"/>
          </a:xfrm>
          <a:prstGeom prst="straightConnector1">
            <a:avLst/>
          </a:prstGeom>
          <a:ln w="41275">
            <a:solidFill>
              <a:srgbClr val="0F01B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Gerade Verbindung mit Pfeil 74"/>
          <p:cNvCxnSpPr/>
          <p:nvPr/>
        </p:nvCxnSpPr>
        <p:spPr>
          <a:xfrm rot="10800000">
            <a:off x="4857752" y="3857628"/>
            <a:ext cx="285752" cy="1588"/>
          </a:xfrm>
          <a:prstGeom prst="straightConnector1">
            <a:avLst/>
          </a:prstGeom>
          <a:ln w="41275">
            <a:solidFill>
              <a:srgbClr val="0F01B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Gerade Verbindung mit Pfeil 75"/>
          <p:cNvCxnSpPr/>
          <p:nvPr/>
        </p:nvCxnSpPr>
        <p:spPr>
          <a:xfrm rot="10800000">
            <a:off x="6786578" y="3857628"/>
            <a:ext cx="357190" cy="1588"/>
          </a:xfrm>
          <a:prstGeom prst="straightConnector1">
            <a:avLst/>
          </a:prstGeom>
          <a:ln w="41275">
            <a:solidFill>
              <a:srgbClr val="0F01B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Inhaltsplatzhalter 2"/>
          <p:cNvSpPr txBox="1">
            <a:spLocks/>
          </p:cNvSpPr>
          <p:nvPr/>
        </p:nvSpPr>
        <p:spPr>
          <a:xfrm>
            <a:off x="4143372" y="1214422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7" name="Inhaltsplatzhalter 2"/>
          <p:cNvSpPr txBox="1">
            <a:spLocks/>
          </p:cNvSpPr>
          <p:nvPr/>
        </p:nvSpPr>
        <p:spPr>
          <a:xfrm>
            <a:off x="4143372" y="2305034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8" name="Inhaltsplatzhalter 2"/>
          <p:cNvSpPr txBox="1">
            <a:spLocks/>
          </p:cNvSpPr>
          <p:nvPr/>
        </p:nvSpPr>
        <p:spPr>
          <a:xfrm>
            <a:off x="7447378" y="2321711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9" name="Inhaltsplatzhalter 2"/>
          <p:cNvSpPr txBox="1">
            <a:spLocks/>
          </p:cNvSpPr>
          <p:nvPr/>
        </p:nvSpPr>
        <p:spPr>
          <a:xfrm>
            <a:off x="7447378" y="1214422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0" name="Inhaltsplatzhalter 2"/>
          <p:cNvSpPr txBox="1">
            <a:spLocks/>
          </p:cNvSpPr>
          <p:nvPr/>
        </p:nvSpPr>
        <p:spPr>
          <a:xfrm>
            <a:off x="4214810" y="3429000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</a:t>
            </a:r>
          </a:p>
        </p:txBody>
      </p:sp>
      <p:sp>
        <p:nvSpPr>
          <p:cNvPr id="91" name="Inhaltsplatzhalter 2"/>
          <p:cNvSpPr txBox="1">
            <a:spLocks/>
          </p:cNvSpPr>
          <p:nvPr/>
        </p:nvSpPr>
        <p:spPr>
          <a:xfrm>
            <a:off x="7358082" y="3433762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" name="Inhaltsplatzhalter 2"/>
          <p:cNvSpPr txBox="1">
            <a:spLocks/>
          </p:cNvSpPr>
          <p:nvPr/>
        </p:nvSpPr>
        <p:spPr>
          <a:xfrm>
            <a:off x="4857752" y="5000636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3" name="Inhaltsplatzhalter 2"/>
          <p:cNvSpPr txBox="1">
            <a:spLocks/>
          </p:cNvSpPr>
          <p:nvPr/>
        </p:nvSpPr>
        <p:spPr>
          <a:xfrm>
            <a:off x="6715140" y="5000636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9" name="Gerade Verbindung mit Pfeil 8"/>
          <p:cNvCxnSpPr/>
          <p:nvPr/>
        </p:nvCxnSpPr>
        <p:spPr>
          <a:xfrm>
            <a:off x="2267744" y="1785926"/>
            <a:ext cx="2232818" cy="0"/>
          </a:xfrm>
          <a:prstGeom prst="straightConnector1">
            <a:avLst/>
          </a:prstGeom>
          <a:ln w="41275">
            <a:solidFill>
              <a:srgbClr val="0AFC4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Inhaltsplatzhalter 2"/>
          <p:cNvSpPr txBox="1">
            <a:spLocks/>
          </p:cNvSpPr>
          <p:nvPr/>
        </p:nvSpPr>
        <p:spPr>
          <a:xfrm>
            <a:off x="-44839" y="1147700"/>
            <a:ext cx="3428992" cy="5429288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lvl="0" indent="-342900">
              <a:spcBef>
                <a:spcPct val="20000"/>
              </a:spcBef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 * XC6VLX </a:t>
            </a:r>
            <a:b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(Processor </a:t>
            </a: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</a:t>
            </a: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GB" sz="220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processor</a:t>
            </a:r>
            <a:r>
              <a:rPr lang="en-GB" sz="2200" b="1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 up to 36 links each</a:t>
            </a:r>
          </a:p>
          <a:p>
            <a:pPr marL="342900" lvl="0" indent="-342900">
              <a:spcBef>
                <a:spcPct val="20000"/>
              </a:spcBef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Two pairs of XC6VHX (</a:t>
            </a: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</a:t>
            </a: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 72 links each</a:t>
            </a:r>
          </a:p>
          <a:p>
            <a:pPr marL="342900" lvl="0" indent="-342900">
              <a:spcBef>
                <a:spcPct val="20000"/>
              </a:spcBef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5+  12-channel </a:t>
            </a:r>
            <a:r>
              <a:rPr lang="en-GB" sz="2200" dirty="0" err="1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optos</a:t>
            </a: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on daughter</a:t>
            </a:r>
          </a:p>
          <a:p>
            <a:pPr marL="342900" lvl="0" indent="-342900">
              <a:spcBef>
                <a:spcPct val="20000"/>
              </a:spcBef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Clock generation</a:t>
            </a:r>
          </a:p>
          <a:p>
            <a:pPr marL="342900" lvl="0" indent="-342900">
              <a:spcBef>
                <a:spcPct val="20000"/>
              </a:spcBef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lvl="0" indent="-342900">
              <a:spcBef>
                <a:spcPct val="20000"/>
              </a:spcBef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144 </a:t>
            </a:r>
            <a:r>
              <a:rPr lang="en-GB" sz="2200" dirty="0" err="1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multigigabit</a:t>
            </a: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input links </a:t>
            </a:r>
            <a:r>
              <a:rPr lang="en-GB" sz="2200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 zone 2 (equiv. 22300 bit / BC)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sz="2200" dirty="0" smtClean="0">
              <a:solidFill>
                <a:srgbClr val="0F01B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9" name="Inhaltsplatzhalter 2"/>
          <p:cNvSpPr txBox="1">
            <a:spLocks/>
          </p:cNvSpPr>
          <p:nvPr/>
        </p:nvSpPr>
        <p:spPr>
          <a:xfrm>
            <a:off x="5786446" y="1785926"/>
            <a:ext cx="571504" cy="50006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0" name="Inhaltsplatzhalter 2"/>
          <p:cNvSpPr txBox="1">
            <a:spLocks/>
          </p:cNvSpPr>
          <p:nvPr/>
        </p:nvSpPr>
        <p:spPr>
          <a:xfrm>
            <a:off x="7643834" y="4714884"/>
            <a:ext cx="1357290" cy="571504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890Gb/s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200" b="1" dirty="0" smtClean="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total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rgbClr val="0F01B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43" name="Gerade Verbindung mit Pfeil 42"/>
          <p:cNvCxnSpPr/>
          <p:nvPr/>
        </p:nvCxnSpPr>
        <p:spPr>
          <a:xfrm>
            <a:off x="2428860" y="3140968"/>
            <a:ext cx="1857388" cy="788098"/>
          </a:xfrm>
          <a:prstGeom prst="straightConnector1">
            <a:avLst/>
          </a:prstGeom>
          <a:ln w="41275">
            <a:solidFill>
              <a:srgbClr val="0AFC4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Gerade Verbindung mit Pfeil 106"/>
          <p:cNvCxnSpPr/>
          <p:nvPr/>
        </p:nvCxnSpPr>
        <p:spPr>
          <a:xfrm rot="5400000" flipH="1" flipV="1">
            <a:off x="5037141" y="4679165"/>
            <a:ext cx="213520" cy="794"/>
          </a:xfrm>
          <a:prstGeom prst="straightConnector1">
            <a:avLst/>
          </a:prstGeom>
          <a:ln w="41275">
            <a:solidFill>
              <a:srgbClr val="0F01B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hteck 45"/>
          <p:cNvSpPr/>
          <p:nvPr/>
        </p:nvSpPr>
        <p:spPr>
          <a:xfrm>
            <a:off x="3428992" y="5500702"/>
            <a:ext cx="2214578" cy="928694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6" name="Gerade Verbindung mit Pfeil 35"/>
          <p:cNvCxnSpPr/>
          <p:nvPr/>
        </p:nvCxnSpPr>
        <p:spPr>
          <a:xfrm rot="10800000">
            <a:off x="4861045" y="2321711"/>
            <a:ext cx="285752" cy="1588"/>
          </a:xfrm>
          <a:prstGeom prst="straightConnector1">
            <a:avLst/>
          </a:prstGeom>
          <a:ln w="41275">
            <a:solidFill>
              <a:srgbClr val="0F01B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mit Pfeil 36"/>
          <p:cNvCxnSpPr/>
          <p:nvPr/>
        </p:nvCxnSpPr>
        <p:spPr>
          <a:xfrm rot="10800000">
            <a:off x="4857751" y="1714488"/>
            <a:ext cx="285752" cy="1588"/>
          </a:xfrm>
          <a:prstGeom prst="straightConnector1">
            <a:avLst/>
          </a:prstGeom>
          <a:ln w="41275">
            <a:solidFill>
              <a:srgbClr val="0F01B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mit Pfeil 37"/>
          <p:cNvCxnSpPr/>
          <p:nvPr/>
        </p:nvCxnSpPr>
        <p:spPr>
          <a:xfrm rot="10800000">
            <a:off x="6822296" y="1716076"/>
            <a:ext cx="285752" cy="1588"/>
          </a:xfrm>
          <a:prstGeom prst="straightConnector1">
            <a:avLst/>
          </a:prstGeom>
          <a:ln w="41275">
            <a:solidFill>
              <a:srgbClr val="0F01B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mit Pfeil 38"/>
          <p:cNvCxnSpPr/>
          <p:nvPr/>
        </p:nvCxnSpPr>
        <p:spPr>
          <a:xfrm rot="10800000">
            <a:off x="6822296" y="2323300"/>
            <a:ext cx="285752" cy="1588"/>
          </a:xfrm>
          <a:prstGeom prst="straightConnector1">
            <a:avLst/>
          </a:prstGeom>
          <a:ln w="41275">
            <a:solidFill>
              <a:srgbClr val="0F01B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41"/>
          <p:cNvCxnSpPr/>
          <p:nvPr/>
        </p:nvCxnSpPr>
        <p:spPr>
          <a:xfrm>
            <a:off x="4861045" y="1293017"/>
            <a:ext cx="925401" cy="492909"/>
          </a:xfrm>
          <a:prstGeom prst="line">
            <a:avLst/>
          </a:prstGeom>
          <a:ln w="168275">
            <a:solidFill>
              <a:srgbClr val="4A7EBB">
                <a:alpha val="50196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900</Words>
  <Application>Microsoft Office PowerPoint</Application>
  <PresentationFormat>Bildschirmpräsentation (4:3)</PresentationFormat>
  <Paragraphs>188</Paragraphs>
  <Slides>13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4" baseType="lpstr">
      <vt:lpstr>Larissa-Design</vt:lpstr>
      <vt:lpstr>GOLD</vt:lpstr>
      <vt:lpstr>GOLD  concept</vt:lpstr>
      <vt:lpstr>GOLD floor plan</vt:lpstr>
      <vt:lpstr>GOLD use cases (from requirements doc.)</vt:lpstr>
      <vt:lpstr>Some details</vt:lpstr>
      <vt:lpstr>Some more details…</vt:lpstr>
      <vt:lpstr>GOLD acting as a topo demonstrator</vt:lpstr>
      <vt:lpstr>Signal integrity – 10Gb/s</vt:lpstr>
      <vt:lpstr>GOLD floor plan</vt:lpstr>
      <vt:lpstr>Densely packed, thick module</vt:lpstr>
      <vt:lpstr>Some GOLD history</vt:lpstr>
      <vt:lpstr>Deliverables</vt:lpstr>
      <vt:lpstr>Plans</vt:lpstr>
    </vt:vector>
  </TitlesOfParts>
  <Company>Johannes Gutenberg-Universität Mainz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uschaefe</dc:creator>
  <cp:lastModifiedBy>Schäfer, Dr. Ulrich</cp:lastModifiedBy>
  <cp:revision>253</cp:revision>
  <dcterms:created xsi:type="dcterms:W3CDTF">2009-12-08T11:59:40Z</dcterms:created>
  <dcterms:modified xsi:type="dcterms:W3CDTF">2011-05-06T07:25:52Z</dcterms:modified>
</cp:coreProperties>
</file>