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77" r:id="rId4"/>
    <p:sldId id="276" r:id="rId5"/>
    <p:sldId id="274" r:id="rId6"/>
    <p:sldId id="278" r:id="rId7"/>
    <p:sldId id="275" r:id="rId8"/>
    <p:sldId id="280" r:id="rId9"/>
    <p:sldId id="266" r:id="rId10"/>
    <p:sldId id="272" r:id="rId11"/>
    <p:sldId id="270" r:id="rId12"/>
    <p:sldId id="279" r:id="rId13"/>
    <p:sldId id="281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>
      <p:cViewPr varScale="1">
        <p:scale>
          <a:sx n="107" d="100"/>
          <a:sy n="10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05.05.2011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GOLD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352544"/>
          </a:xfrm>
        </p:spPr>
        <p:txBody>
          <a:bodyPr/>
          <a:lstStyle/>
          <a:p>
            <a:r>
              <a:rPr lang="en-GB" dirty="0" smtClean="0"/>
              <a:t>Generic </a:t>
            </a:r>
            <a:r>
              <a:rPr lang="en-GB" dirty="0" err="1" smtClean="0"/>
              <a:t>Opto</a:t>
            </a:r>
            <a:r>
              <a:rPr lang="en-GB" dirty="0" smtClean="0"/>
              <a:t> Link Demonstrator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388424" cy="936104"/>
          </a:xfrm>
        </p:spPr>
        <p:txBody>
          <a:bodyPr/>
          <a:lstStyle/>
          <a:p>
            <a:r>
              <a:rPr lang="en-GB" dirty="0" smtClean="0"/>
              <a:t>Densely packed, thick module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873" y="2132856"/>
            <a:ext cx="6544457" cy="418479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GOLD </a:t>
            </a:r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Module </a:t>
            </a:r>
            <a:r>
              <a:rPr lang="en-GB" dirty="0" smtClean="0"/>
              <a:t>originally planned </a:t>
            </a:r>
            <a:r>
              <a:rPr lang="en-GB" dirty="0" smtClean="0"/>
              <a:t>for </a:t>
            </a:r>
            <a:r>
              <a:rPr lang="en-GB" dirty="0" smtClean="0"/>
              <a:t>5 - 9</a:t>
            </a:r>
            <a:r>
              <a:rPr lang="en-GB" dirty="0" smtClean="0"/>
              <a:t> </a:t>
            </a:r>
            <a:r>
              <a:rPr lang="en-GB" dirty="0" smtClean="0"/>
              <a:t>devices</a:t>
            </a:r>
            <a:r>
              <a:rPr lang="en-GB" dirty="0" smtClean="0"/>
              <a:t> 6VLX550T, with </a:t>
            </a:r>
            <a:r>
              <a:rPr lang="en-GB" dirty="0" smtClean="0"/>
              <a:t>opto backplane connection </a:t>
            </a:r>
            <a:r>
              <a:rPr lang="en-GB" dirty="0" smtClean="0"/>
              <a:t>only, SNAP12 based</a:t>
            </a:r>
            <a:endParaRPr lang="en-GB" dirty="0" smtClean="0"/>
          </a:p>
          <a:p>
            <a:r>
              <a:rPr lang="en-GB" dirty="0" smtClean="0"/>
              <a:t>Converted to a mixed scheme 6VLXT / 6VHXT (6.5/10Gbps)</a:t>
            </a:r>
          </a:p>
          <a:p>
            <a:r>
              <a:rPr lang="en-GB" dirty="0" smtClean="0"/>
              <a:t>Added electrical backplane connectivity in </a:t>
            </a:r>
            <a:r>
              <a:rPr lang="en-GB" dirty="0" smtClean="0"/>
              <a:t>ATCA </a:t>
            </a:r>
            <a:r>
              <a:rPr lang="en-GB" dirty="0" smtClean="0"/>
              <a:t>Z</a:t>
            </a:r>
            <a:r>
              <a:rPr lang="en-GB" dirty="0" smtClean="0"/>
              <a:t>one </a:t>
            </a:r>
            <a:r>
              <a:rPr lang="en-GB" dirty="0" smtClean="0"/>
              <a:t>2</a:t>
            </a:r>
          </a:p>
          <a:p>
            <a:r>
              <a:rPr lang="en-GB" dirty="0" smtClean="0"/>
              <a:t>Learned about power consumption of </a:t>
            </a:r>
            <a:r>
              <a:rPr lang="en-GB" dirty="0" err="1" smtClean="0"/>
              <a:t>Virtex</a:t>
            </a:r>
            <a:r>
              <a:rPr lang="en-GB" dirty="0" smtClean="0"/>
              <a:t> 6 </a:t>
            </a:r>
            <a:br>
              <a:rPr lang="en-GB" dirty="0" smtClean="0"/>
            </a:b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>
                <a:sym typeface="Wingdings" pitchFamily="2" charset="2"/>
              </a:rPr>
              <a:t>re-design </a:t>
            </a:r>
            <a:r>
              <a:rPr lang="en-GB" dirty="0" smtClean="0">
                <a:sym typeface="Wingdings" pitchFamily="2" charset="2"/>
              </a:rPr>
              <a:t>of on-module power </a:t>
            </a:r>
            <a:r>
              <a:rPr lang="en-GB" dirty="0" smtClean="0">
                <a:sym typeface="Wingdings" pitchFamily="2" charset="2"/>
              </a:rPr>
              <a:t>distribution</a:t>
            </a:r>
          </a:p>
          <a:p>
            <a:r>
              <a:rPr lang="en-GB" dirty="0" smtClean="0"/>
              <a:t>Ran into problems with differential auto routing / automated pin swaps</a:t>
            </a:r>
          </a:p>
          <a:p>
            <a:r>
              <a:rPr lang="en-GB" dirty="0" smtClean="0"/>
              <a:t>Decided to hand route it all !</a:t>
            </a:r>
          </a:p>
          <a:p>
            <a:r>
              <a:rPr lang="en-GB" dirty="0" smtClean="0"/>
              <a:t>Over months increased GOLD PCB layer count from 16 to 22 to fit all tracks</a:t>
            </a:r>
          </a:p>
          <a:p>
            <a:r>
              <a:rPr lang="en-GB" dirty="0" smtClean="0"/>
              <a:t>Converted o/e transceivers from SNAP12 to </a:t>
            </a:r>
            <a:r>
              <a:rPr lang="en-GB" dirty="0" err="1" smtClean="0"/>
              <a:t>Avago</a:t>
            </a:r>
            <a:r>
              <a:rPr lang="en-GB" dirty="0" smtClean="0"/>
              <a:t> style footprint </a:t>
            </a:r>
          </a:p>
          <a:p>
            <a:r>
              <a:rPr lang="en-GB" dirty="0" smtClean="0"/>
              <a:t>Modified power distribution for MGT supplies again due to new assessment (</a:t>
            </a:r>
            <a:r>
              <a:rPr lang="en-GB" dirty="0" err="1" smtClean="0"/>
              <a:t>XPower</a:t>
            </a:r>
            <a:r>
              <a:rPr lang="en-GB" dirty="0" smtClean="0"/>
              <a:t>) of probable dissipation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Deliverables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Minimum of two GOLD PCBs</a:t>
            </a:r>
          </a:p>
          <a:p>
            <a:r>
              <a:rPr lang="en-GB" dirty="0" smtClean="0"/>
              <a:t>Initial module assembled with small number of FPGAs only (two?)</a:t>
            </a:r>
          </a:p>
          <a:p>
            <a:r>
              <a:rPr lang="en-GB" dirty="0" smtClean="0"/>
              <a:t>Incremental assembly </a:t>
            </a:r>
            <a:endParaRPr lang="en-GB" dirty="0"/>
          </a:p>
          <a:p>
            <a:pPr lvl="1"/>
            <a:r>
              <a:rPr lang="en-GB" dirty="0" smtClean="0"/>
              <a:t>If incremental assembly turns out to be difficult, but GOLD proves operational so far, assemble 2</a:t>
            </a:r>
            <a:r>
              <a:rPr lang="en-GB" baseline="30000" dirty="0" smtClean="0"/>
              <a:t>nd</a:t>
            </a:r>
            <a:r>
              <a:rPr lang="en-GB" dirty="0" smtClean="0"/>
              <a:t> copy with larger number of devices</a:t>
            </a:r>
          </a:p>
          <a:p>
            <a:r>
              <a:rPr lang="en-GB" dirty="0" smtClean="0"/>
              <a:t>Currently total of 5 LXT devices waiting on the shelves, any further quantities would need to be purchased.</a:t>
            </a:r>
          </a:p>
          <a:p>
            <a:r>
              <a:rPr lang="en-GB" dirty="0" smtClean="0"/>
              <a:t>Planning for several iterations of clock mezzanine and input mezzanine modules. Quantities </a:t>
            </a:r>
            <a:r>
              <a:rPr lang="en-GB" dirty="0" err="1" smtClean="0"/>
              <a:t>tbd</a:t>
            </a:r>
            <a:r>
              <a:rPr lang="en-GB" dirty="0" smtClean="0"/>
              <a:t>.</a:t>
            </a:r>
          </a:p>
          <a:p>
            <a:r>
              <a:rPr lang="en-GB" dirty="0" smtClean="0"/>
              <a:t>Current input mezzanine is meant to be a standalone test adapter with four 12-channel receivers and two 12-channel transmitters </a:t>
            </a:r>
          </a:p>
          <a:p>
            <a:r>
              <a:rPr lang="en-GB" dirty="0" smtClean="0"/>
              <a:t>Some initial board service firmware and software will be available soon</a:t>
            </a:r>
          </a:p>
          <a:p>
            <a:r>
              <a:rPr lang="en-GB" dirty="0" smtClean="0"/>
              <a:t>Algorithmic firmware under way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44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final </a:t>
            </a:r>
            <a:r>
              <a:rPr lang="en-GB" dirty="0" err="1" smtClean="0"/>
              <a:t>cleanup</a:t>
            </a:r>
            <a:r>
              <a:rPr lang="en-GB" dirty="0" smtClean="0"/>
              <a:t> on the design (couple of weeks)</a:t>
            </a:r>
          </a:p>
          <a:p>
            <a:r>
              <a:rPr lang="en-GB" dirty="0" smtClean="0"/>
              <a:t>PCB production (28 days, </a:t>
            </a:r>
            <a:r>
              <a:rPr lang="en-GB" dirty="0" err="1" smtClean="0"/>
              <a:t>ie</a:t>
            </a:r>
            <a:r>
              <a:rPr lang="en-GB" dirty="0" smtClean="0"/>
              <a:t>. ~6 weeks !)</a:t>
            </a:r>
          </a:p>
          <a:p>
            <a:r>
              <a:rPr lang="en-GB" dirty="0" smtClean="0"/>
              <a:t>Assembly (?)</a:t>
            </a:r>
          </a:p>
          <a:p>
            <a:r>
              <a:rPr lang="en-GB" dirty="0" smtClean="0"/>
              <a:t>On-going development of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ervice firmware</a:t>
            </a:r>
          </a:p>
          <a:p>
            <a:pPr lvl="1"/>
            <a:r>
              <a:rPr lang="en-GB" dirty="0" smtClean="0"/>
              <a:t>Algorithmic firmware</a:t>
            </a:r>
          </a:p>
          <a:p>
            <a:pPr lvl="1"/>
            <a:r>
              <a:rPr lang="en-GB" dirty="0" smtClean="0"/>
              <a:t>Online software (non-GUI, non-HDMC)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29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GOLD  concept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Generic demonstrator for optical input / optical output data processors  </a:t>
            </a:r>
          </a:p>
          <a:p>
            <a:r>
              <a:rPr lang="en-GB" dirty="0"/>
              <a:t>Functional demonstrator for phase-0 topology processor </a:t>
            </a:r>
          </a:p>
          <a:p>
            <a:r>
              <a:rPr lang="en-GB" dirty="0"/>
              <a:t>Technology demonstrator for technologies to be used throughout L1Calo upgrade</a:t>
            </a:r>
          </a:p>
          <a:p>
            <a:pPr marL="0" indent="0" algn="ctr">
              <a:buNone/>
            </a:pPr>
            <a:r>
              <a:rPr lang="en-GB" dirty="0">
                <a:sym typeface="Wingdings" pitchFamily="2" charset="2"/>
              </a:rPr>
              <a:t>-----&gt;</a:t>
            </a:r>
          </a:p>
          <a:p>
            <a:r>
              <a:rPr lang="en-GB" dirty="0"/>
              <a:t>ATCA form factor</a:t>
            </a:r>
          </a:p>
          <a:p>
            <a:r>
              <a:rPr lang="en-GB" dirty="0"/>
              <a:t>Modular concept </a:t>
            </a:r>
          </a:p>
          <a:p>
            <a:pPr lvl="1"/>
            <a:r>
              <a:rPr lang="en-GB" dirty="0"/>
              <a:t>Mezzanines</a:t>
            </a:r>
          </a:p>
          <a:p>
            <a:pPr lvl="1"/>
            <a:r>
              <a:rPr lang="en-GB" dirty="0"/>
              <a:t>FMC connectors</a:t>
            </a:r>
          </a:p>
          <a:p>
            <a:r>
              <a:rPr lang="en-GB" dirty="0"/>
              <a:t>Optical backplane connectors rather than front panel I/O</a:t>
            </a:r>
          </a:p>
          <a:p>
            <a:r>
              <a:rPr lang="en-GB" dirty="0"/>
              <a:t>Opto/electrical conversion on input mezzanine</a:t>
            </a:r>
          </a:p>
          <a:p>
            <a:r>
              <a:rPr lang="en-GB" dirty="0"/>
              <a:t>Electrical connectivity up to 10Gb/s in ATCA zone 2</a:t>
            </a:r>
          </a:p>
          <a:p>
            <a:r>
              <a:rPr lang="en-GB" dirty="0"/>
              <a:t>Phase-0 </a:t>
            </a:r>
            <a:r>
              <a:rPr lang="en-GB" dirty="0" err="1"/>
              <a:t>topo</a:t>
            </a:r>
            <a:r>
              <a:rPr lang="en-GB" dirty="0"/>
              <a:t>-specific connectivity mainly via clock mezzanine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26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7" name="Zeichenbereich 3"/>
          <p:cNvGrpSpPr/>
          <p:nvPr/>
        </p:nvGrpSpPr>
        <p:grpSpPr>
          <a:xfrm>
            <a:off x="179511" y="771860"/>
            <a:ext cx="8783419" cy="5688632"/>
            <a:chOff x="-320323" y="0"/>
            <a:chExt cx="5599078" cy="3079115"/>
          </a:xfrm>
        </p:grpSpPr>
        <p:sp>
          <p:nvSpPr>
            <p:cNvPr id="8" name="Rechteck 7"/>
            <p:cNvSpPr/>
            <p:nvPr/>
          </p:nvSpPr>
          <p:spPr>
            <a:xfrm>
              <a:off x="0" y="0"/>
              <a:ext cx="5278755" cy="3079115"/>
            </a:xfrm>
            <a:prstGeom prst="rect">
              <a:avLst/>
            </a:prstGeom>
          </p:spPr>
        </p:sp>
        <p:sp>
          <p:nvSpPr>
            <p:cNvPr id="9" name="Rechteck 8"/>
            <p:cNvSpPr/>
            <p:nvPr/>
          </p:nvSpPr>
          <p:spPr>
            <a:xfrm>
              <a:off x="1160060" y="0"/>
              <a:ext cx="2653078" cy="307757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0" name="Textfeld 4"/>
            <p:cNvSpPr txBox="1"/>
            <p:nvPr/>
          </p:nvSpPr>
          <p:spPr>
            <a:xfrm>
              <a:off x="1783473" y="212246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A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1" name="Textfeld 6"/>
            <p:cNvSpPr txBox="1"/>
            <p:nvPr/>
          </p:nvSpPr>
          <p:spPr>
            <a:xfrm>
              <a:off x="2680180" y="212246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C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2" name="Textfeld 7"/>
            <p:cNvSpPr txBox="1"/>
            <p:nvPr/>
          </p:nvSpPr>
          <p:spPr>
            <a:xfrm>
              <a:off x="1783473" y="1108953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B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3" name="Textfeld 8"/>
            <p:cNvSpPr txBox="1"/>
            <p:nvPr/>
          </p:nvSpPr>
          <p:spPr>
            <a:xfrm>
              <a:off x="2680180" y="1108953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D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4" name="Textfeld 9"/>
            <p:cNvSpPr txBox="1"/>
            <p:nvPr/>
          </p:nvSpPr>
          <p:spPr>
            <a:xfrm rot="2681316">
              <a:off x="2231826" y="660600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5" name="Textfeld 11"/>
            <p:cNvSpPr txBox="1"/>
            <p:nvPr/>
          </p:nvSpPr>
          <p:spPr>
            <a:xfrm>
              <a:off x="2231826" y="660600"/>
              <a:ext cx="371431" cy="371431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E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6" name="Textfeld 12"/>
            <p:cNvSpPr txBox="1"/>
            <p:nvPr/>
          </p:nvSpPr>
          <p:spPr>
            <a:xfrm>
              <a:off x="1531491" y="1700928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F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7" name="Textfeld 13"/>
            <p:cNvSpPr txBox="1"/>
            <p:nvPr/>
          </p:nvSpPr>
          <p:spPr>
            <a:xfrm>
              <a:off x="2953247" y="1710788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G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8" name="Textfeld 14"/>
            <p:cNvSpPr txBox="1"/>
            <p:nvPr/>
          </p:nvSpPr>
          <p:spPr>
            <a:xfrm>
              <a:off x="1783473" y="2281647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H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9" name="Textfeld 15"/>
            <p:cNvSpPr txBox="1"/>
            <p:nvPr/>
          </p:nvSpPr>
          <p:spPr>
            <a:xfrm>
              <a:off x="2671454" y="2281647"/>
              <a:ext cx="371430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J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0" name="Textfeld 16"/>
            <p:cNvSpPr txBox="1"/>
            <p:nvPr/>
          </p:nvSpPr>
          <p:spPr>
            <a:xfrm>
              <a:off x="3388645" y="2605355"/>
              <a:ext cx="371431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Z1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1" name="Textfeld 18"/>
            <p:cNvSpPr txBox="1"/>
            <p:nvPr/>
          </p:nvSpPr>
          <p:spPr>
            <a:xfrm>
              <a:off x="3388645" y="1384940"/>
              <a:ext cx="371431" cy="1106843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Z2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2" name="Textfeld 19"/>
            <p:cNvSpPr txBox="1"/>
            <p:nvPr/>
          </p:nvSpPr>
          <p:spPr>
            <a:xfrm>
              <a:off x="3388644" y="217586"/>
              <a:ext cx="371431" cy="1082422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Z3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5" name="Textfeld 22"/>
            <p:cNvSpPr txBox="1"/>
            <p:nvPr/>
          </p:nvSpPr>
          <p:spPr>
            <a:xfrm>
              <a:off x="1969188" y="660600"/>
              <a:ext cx="185716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V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6" name="Textfeld 23"/>
            <p:cNvSpPr txBox="1"/>
            <p:nvPr/>
          </p:nvSpPr>
          <p:spPr>
            <a:xfrm>
              <a:off x="2703387" y="674331"/>
              <a:ext cx="210410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W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7" name="Textfeld 24"/>
            <p:cNvSpPr txBox="1"/>
            <p:nvPr/>
          </p:nvSpPr>
          <p:spPr>
            <a:xfrm>
              <a:off x="1969188" y="1700928"/>
              <a:ext cx="185716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X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8" name="Textfeld 25"/>
            <p:cNvSpPr txBox="1"/>
            <p:nvPr/>
          </p:nvSpPr>
          <p:spPr>
            <a:xfrm>
              <a:off x="2703387" y="1710788"/>
              <a:ext cx="210410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Y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9" name="Textfeld 26"/>
            <p:cNvSpPr txBox="1"/>
            <p:nvPr/>
          </p:nvSpPr>
          <p:spPr>
            <a:xfrm>
              <a:off x="1201003" y="217586"/>
              <a:ext cx="286603" cy="275920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vert="vert270"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front panel connectors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1" name="Rechteck 30"/>
            <p:cNvSpPr/>
            <p:nvPr/>
          </p:nvSpPr>
          <p:spPr>
            <a:xfrm>
              <a:off x="1487607" y="660600"/>
              <a:ext cx="229599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2" name="Rechteck 31"/>
            <p:cNvSpPr/>
            <p:nvPr/>
          </p:nvSpPr>
          <p:spPr>
            <a:xfrm>
              <a:off x="-320322" y="603384"/>
              <a:ext cx="1151769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kern="0" dirty="0" smtClean="0">
                  <a:latin typeface="Calibri"/>
                  <a:ea typeface="Times New Roman"/>
                </a:rPr>
                <a:t>Mezzanines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3" name="Textfeld 4"/>
            <p:cNvSpPr txBox="1"/>
            <p:nvPr/>
          </p:nvSpPr>
          <p:spPr>
            <a:xfrm>
              <a:off x="-320323" y="118260"/>
              <a:ext cx="1151770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dirty="0" smtClean="0">
                  <a:solidFill>
                    <a:srgbClr val="000000"/>
                  </a:solidFill>
                  <a:latin typeface="Calibri"/>
                  <a:ea typeface="Times New Roman"/>
                </a:rPr>
                <a:t>A-J FPGAs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4" name="Textfeld 19"/>
            <p:cNvSpPr txBox="1"/>
            <p:nvPr/>
          </p:nvSpPr>
          <p:spPr>
            <a:xfrm>
              <a:off x="3902683" y="489691"/>
              <a:ext cx="1331164" cy="37035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Z3: opto connectors</a:t>
              </a:r>
              <a:endPara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5" name="Textfeld 19"/>
            <p:cNvSpPr txBox="1"/>
            <p:nvPr/>
          </p:nvSpPr>
          <p:spPr>
            <a:xfrm>
              <a:off x="3902682" y="1700928"/>
              <a:ext cx="1331164" cy="387640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Z2: electrical connectors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6" name="Textfeld 22"/>
            <p:cNvSpPr txBox="1"/>
            <p:nvPr/>
          </p:nvSpPr>
          <p:spPr>
            <a:xfrm>
              <a:off x="-320322" y="1411471"/>
              <a:ext cx="1151768" cy="475172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V – Y : FMC connectors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3" name="Rechteck 22"/>
            <p:cNvSpPr/>
            <p:nvPr/>
          </p:nvSpPr>
          <p:spPr>
            <a:xfrm>
              <a:off x="2037876" y="402067"/>
              <a:ext cx="742862" cy="896707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2046111" y="1438290"/>
              <a:ext cx="742862" cy="896707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0" name="Rechteck 29"/>
            <p:cNvSpPr/>
            <p:nvPr/>
          </p:nvSpPr>
          <p:spPr>
            <a:xfrm>
              <a:off x="1531491" y="2689353"/>
              <a:ext cx="1520120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52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use cases (from requirements doc.)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hangingPunct="0"/>
            <a:r>
              <a:rPr lang="en-GB" sz="2400" dirty="0"/>
              <a:t>Demonstrator for </a:t>
            </a:r>
            <a:r>
              <a:rPr lang="en-GB" sz="2400" dirty="0" err="1"/>
              <a:t>AdvancedTCA</a:t>
            </a:r>
            <a:r>
              <a:rPr lang="en-GB" sz="2400" dirty="0"/>
              <a:t> module concept</a:t>
            </a:r>
          </a:p>
          <a:p>
            <a:pPr lvl="1" hangingPunct="0"/>
            <a:r>
              <a:rPr lang="en-GB" sz="2400" dirty="0"/>
              <a:t>Module form factor</a:t>
            </a:r>
          </a:p>
          <a:p>
            <a:pPr lvl="1" hangingPunct="0"/>
            <a:r>
              <a:rPr lang="en-GB" sz="2400" dirty="0"/>
              <a:t>Power supply concept</a:t>
            </a:r>
          </a:p>
          <a:p>
            <a:pPr lvl="1" hangingPunct="0"/>
            <a:r>
              <a:rPr lang="en-GB" sz="2400" dirty="0"/>
              <a:t>IPMB monitoring and control</a:t>
            </a:r>
          </a:p>
          <a:p>
            <a:pPr lvl="1" hangingPunct="0"/>
            <a:r>
              <a:rPr lang="en-GB" sz="2400" dirty="0"/>
              <a:t>Module control via serial protocol</a:t>
            </a:r>
          </a:p>
          <a:p>
            <a:pPr lvl="1" hangingPunct="0"/>
            <a:r>
              <a:rPr lang="en-GB" sz="2400" dirty="0"/>
              <a:t>Backplane transmission at 10Gb/s</a:t>
            </a:r>
          </a:p>
          <a:p>
            <a:pPr lvl="1" hangingPunct="0"/>
            <a:r>
              <a:rPr lang="en-GB" sz="2400" dirty="0"/>
              <a:t>Rear transition module concept</a:t>
            </a:r>
          </a:p>
          <a:p>
            <a:pPr lvl="0" hangingPunct="0"/>
            <a:r>
              <a:rPr lang="en-GB" sz="2400" dirty="0"/>
              <a:t>Demonstrator for Virtex-6 technologies</a:t>
            </a:r>
          </a:p>
          <a:p>
            <a:pPr lvl="0" hangingPunct="0"/>
            <a:r>
              <a:rPr lang="en-GB" sz="2400" dirty="0"/>
              <a:t>Demonstrator for optical backplane connection</a:t>
            </a:r>
          </a:p>
          <a:p>
            <a:pPr lvl="0" hangingPunct="0"/>
            <a:r>
              <a:rPr lang="en-GB" sz="2400" dirty="0"/>
              <a:t>Test bench for topological algorithms</a:t>
            </a:r>
          </a:p>
          <a:p>
            <a:pPr lvl="0" hangingPunct="0"/>
            <a:r>
              <a:rPr lang="en-GB" sz="2400" dirty="0"/>
              <a:t>Test bench for future LHC clock distribution schemes</a:t>
            </a:r>
          </a:p>
          <a:p>
            <a:pPr lvl="0" hangingPunct="0"/>
            <a:r>
              <a:rPr lang="en-GB" sz="2400" dirty="0"/>
              <a:t>Optical data sink for L1Calo modules</a:t>
            </a:r>
          </a:p>
          <a:p>
            <a:pPr lvl="0" hangingPunct="0"/>
            <a:r>
              <a:rPr lang="en-GB" sz="2400" dirty="0"/>
              <a:t>Optical data source for purpose of self-test and stand-alone link tests</a:t>
            </a:r>
          </a:p>
          <a:p>
            <a:pPr lvl="0" hangingPunct="0"/>
            <a:r>
              <a:rPr lang="en-GB" sz="2400" dirty="0"/>
              <a:t>Electrical data source/sink for tests with various electronics modules (limited bandwidth only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929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details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Main board, ATCA sized, 22 PCB layers</a:t>
            </a:r>
          </a:p>
          <a:p>
            <a:r>
              <a:rPr lang="en-GB" dirty="0" smtClean="0"/>
              <a:t>FPGAs</a:t>
            </a:r>
          </a:p>
          <a:p>
            <a:r>
              <a:rPr lang="en-GB" dirty="0" smtClean="0"/>
              <a:t>Main power distribution network (central and POL regulators)</a:t>
            </a:r>
          </a:p>
          <a:p>
            <a:r>
              <a:rPr lang="en-GB" dirty="0" smtClean="0"/>
              <a:t>Connectors, including e/o converters for RTDP output and non-RTDP connectivity</a:t>
            </a:r>
          </a:p>
          <a:p>
            <a:r>
              <a:rPr lang="en-GB" dirty="0" smtClean="0"/>
              <a:t>FPGA configurator circuitry</a:t>
            </a:r>
          </a:p>
          <a:p>
            <a:r>
              <a:rPr lang="en-GB" dirty="0" smtClean="0"/>
              <a:t>Some </a:t>
            </a:r>
            <a:r>
              <a:rPr lang="en-GB" dirty="0"/>
              <a:t>local </a:t>
            </a:r>
            <a:r>
              <a:rPr lang="en-GB" dirty="0" smtClean="0"/>
              <a:t>crystal clocks (for DAQ/ROI, Ethernet, configurator)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Input mezzanine module</a:t>
            </a:r>
          </a:p>
          <a:p>
            <a:r>
              <a:rPr lang="en-GB" dirty="0" smtClean="0"/>
              <a:t>Moderate PCB cost (12 layers, moderate real estate)</a:t>
            </a:r>
          </a:p>
          <a:p>
            <a:r>
              <a:rPr lang="en-GB" dirty="0" smtClean="0"/>
              <a:t>Sockets, secondary power distribution, some CPLD-based control, 10Gb/s </a:t>
            </a:r>
            <a:r>
              <a:rPr lang="en-GB" dirty="0" err="1" smtClean="0"/>
              <a:t>fanout</a:t>
            </a:r>
            <a:endParaRPr lang="en-GB" dirty="0" smtClean="0"/>
          </a:p>
          <a:p>
            <a:r>
              <a:rPr lang="en-GB" dirty="0" smtClean="0"/>
              <a:t>Use daughter PCB routing rather than X-bar switches to adapt to GOLD use cases</a:t>
            </a:r>
          </a:p>
          <a:p>
            <a:r>
              <a:rPr lang="en-GB" dirty="0" smtClean="0"/>
              <a:t>Allow for migration to higher density o/e converter modules, should they appear on the market.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86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more details…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Clock mezzanine module</a:t>
            </a:r>
          </a:p>
          <a:p>
            <a:r>
              <a:rPr lang="en-GB" dirty="0" smtClean="0"/>
              <a:t>Recover and condition incoming (LHC bunch) clocks</a:t>
            </a:r>
          </a:p>
          <a:p>
            <a:r>
              <a:rPr lang="en-GB" dirty="0" smtClean="0"/>
              <a:t>Generate local crystal clock</a:t>
            </a:r>
          </a:p>
          <a:p>
            <a:r>
              <a:rPr lang="en-GB" dirty="0"/>
              <a:t>S</a:t>
            </a:r>
            <a:r>
              <a:rPr lang="en-GB" dirty="0" smtClean="0"/>
              <a:t>ome limited multiplexing and fan-out</a:t>
            </a:r>
          </a:p>
          <a:p>
            <a:r>
              <a:rPr lang="en-GB" dirty="0" smtClean="0"/>
              <a:t>RTDP clocks 40.08MHz and multiples only</a:t>
            </a:r>
          </a:p>
          <a:p>
            <a:r>
              <a:rPr lang="en-GB" dirty="0" smtClean="0"/>
              <a:t>Allow for some real estate for general control circuitry (that’s not yet defined at this stage)</a:t>
            </a:r>
          </a:p>
          <a:p>
            <a:r>
              <a:rPr lang="en-GB" dirty="0" smtClean="0"/>
              <a:t>Allow for flexible use of scarce low-latency off-board differential electrical connectivity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USB/JTAG mezzanine</a:t>
            </a:r>
            <a:endParaRPr lang="en-GB" dirty="0"/>
          </a:p>
          <a:p>
            <a:r>
              <a:rPr lang="en-GB" dirty="0" smtClean="0"/>
              <a:t>Initial scheme to provide minimum communication before FPGAs  are configured</a:t>
            </a:r>
          </a:p>
          <a:p>
            <a:r>
              <a:rPr lang="en-GB" dirty="0" smtClean="0"/>
              <a:t>Use for Xilinx/Impact and </a:t>
            </a:r>
            <a:r>
              <a:rPr lang="en-GB" dirty="0" err="1" smtClean="0"/>
              <a:t>Chipscope</a:t>
            </a:r>
            <a:r>
              <a:rPr lang="en-GB" dirty="0" smtClean="0"/>
              <a:t> access during initial module tests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41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acting as a </a:t>
            </a:r>
            <a:r>
              <a:rPr lang="en-GB" dirty="0" err="1" smtClean="0"/>
              <a:t>topo</a:t>
            </a:r>
            <a:r>
              <a:rPr lang="en-GB" dirty="0" smtClean="0"/>
              <a:t> demonstrator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Initial board setup with LX240 devices only:</a:t>
            </a:r>
          </a:p>
          <a:p>
            <a:r>
              <a:rPr lang="en-GB" dirty="0" smtClean="0"/>
              <a:t>Two-stage processing in four input processors and a main processor</a:t>
            </a:r>
          </a:p>
          <a:p>
            <a:r>
              <a:rPr lang="en-GB" dirty="0" smtClean="0"/>
              <a:t>Real-time input into GOLD main board: 96 links (24 per input processor), 6.4Gb/s line rate</a:t>
            </a:r>
          </a:p>
          <a:p>
            <a:r>
              <a:rPr lang="en-GB" dirty="0" smtClean="0"/>
              <a:t>Input mezzanine real estate for 12*12-way receivers</a:t>
            </a:r>
          </a:p>
          <a:p>
            <a:r>
              <a:rPr lang="en-GB" dirty="0" smtClean="0"/>
              <a:t>Backplane optical connectivity 5 sockets * 12/24/… fibres</a:t>
            </a:r>
          </a:p>
          <a:p>
            <a:r>
              <a:rPr lang="en-GB" dirty="0" smtClean="0"/>
              <a:t>Electrical real-time output, up to 12 LVDS pairs via clock mezzanine, to front panel</a:t>
            </a:r>
          </a:p>
          <a:p>
            <a:r>
              <a:rPr lang="en-GB" dirty="0" smtClean="0"/>
              <a:t>LHC bunch clock and L1A via clock mezzanine module carrying either a </a:t>
            </a:r>
            <a:r>
              <a:rPr lang="en-GB" dirty="0" err="1" smtClean="0"/>
              <a:t>TTCdec</a:t>
            </a:r>
            <a:r>
              <a:rPr lang="en-GB" dirty="0" smtClean="0"/>
              <a:t> or GBT circuitry (two distinct module versions)</a:t>
            </a:r>
          </a:p>
          <a:p>
            <a:r>
              <a:rPr lang="en-GB" dirty="0" smtClean="0"/>
              <a:t>One SFP module </a:t>
            </a:r>
            <a:r>
              <a:rPr lang="en-GB" dirty="0"/>
              <a:t>each </a:t>
            </a:r>
            <a:r>
              <a:rPr lang="en-GB" dirty="0" smtClean="0"/>
              <a:t>for DAQ and ROI data. Input section of the SFPs  available for purpose of optically distributed clock signal</a:t>
            </a:r>
          </a:p>
          <a:p>
            <a:r>
              <a:rPr lang="en-GB" dirty="0" smtClean="0"/>
              <a:t>Module control via serialised VME</a:t>
            </a:r>
            <a:r>
              <a:rPr lang="en-GB" baseline="30000" dirty="0" smtClean="0"/>
              <a:t>-- </a:t>
            </a:r>
            <a:r>
              <a:rPr lang="en-GB" dirty="0" smtClean="0"/>
              <a:t>, or via Ethernet (</a:t>
            </a:r>
            <a:r>
              <a:rPr lang="en-GB" dirty="0" err="1"/>
              <a:t>P</a:t>
            </a:r>
            <a:r>
              <a:rPr lang="en-GB" dirty="0" err="1" smtClean="0"/>
              <a:t>hy</a:t>
            </a:r>
            <a:r>
              <a:rPr lang="en-GB" dirty="0" smtClean="0"/>
              <a:t> on clock mezzanine)</a:t>
            </a:r>
          </a:p>
          <a:p>
            <a:r>
              <a:rPr lang="en-GB" dirty="0" smtClean="0"/>
              <a:t>Environmental monitoring via I2C (IPMB)</a:t>
            </a:r>
          </a:p>
          <a:p>
            <a:r>
              <a:rPr lang="en-GB" dirty="0" smtClean="0"/>
              <a:t>FPGA configuration via </a:t>
            </a:r>
            <a:r>
              <a:rPr lang="en-GB" dirty="0" err="1" smtClean="0"/>
              <a:t>SystemACE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110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Signal integrity – 10Gb/s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PCB simulation tools available right now</a:t>
            </a:r>
          </a:p>
          <a:p>
            <a:r>
              <a:rPr lang="en-GB" dirty="0" smtClean="0"/>
              <a:t>BLT module has been designed without simulation and happens to work up to 6.4 Gb/s electro/optical data transmission</a:t>
            </a:r>
          </a:p>
          <a:p>
            <a:r>
              <a:rPr lang="en-GB" dirty="0" smtClean="0"/>
              <a:t>Design 10Gb/s tracks with small numbers of </a:t>
            </a:r>
            <a:r>
              <a:rPr lang="en-GB" dirty="0" err="1" smtClean="0"/>
              <a:t>vias</a:t>
            </a:r>
            <a:r>
              <a:rPr lang="en-GB" dirty="0" smtClean="0"/>
              <a:t>, top to bottom layer only, to avoid stubs. </a:t>
            </a:r>
          </a:p>
          <a:p>
            <a:r>
              <a:rPr lang="en-GB" dirty="0" smtClean="0"/>
              <a:t>Keep in-pair skew on 10Gb/s links below 5ps</a:t>
            </a:r>
          </a:p>
          <a:p>
            <a:r>
              <a:rPr lang="en-GB" dirty="0" smtClean="0"/>
              <a:t>PCB manufacturer in charge of differential track impedance control (100R +/- 10%) </a:t>
            </a:r>
          </a:p>
          <a:p>
            <a:r>
              <a:rPr lang="en-GB" dirty="0" smtClean="0"/>
              <a:t>Impedance of via pairs unknown, expect some discontinuity there. Via drill diameter and distance dictated by PCB mechanics (aspect ratio etc.) and therefore not subject to impedance control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585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867" y="750075"/>
            <a:ext cx="5700046" cy="5857916"/>
          </a:xfrm>
          <a:prstGeom prst="rect">
            <a:avLst/>
          </a:prstGeom>
        </p:spPr>
      </p:pic>
      <p:sp>
        <p:nvSpPr>
          <p:cNvPr id="119" name="Rechteck 118"/>
          <p:cNvSpPr/>
          <p:nvPr/>
        </p:nvSpPr>
        <p:spPr>
          <a:xfrm>
            <a:off x="46528" y="3594100"/>
            <a:ext cx="3143240" cy="1430349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92933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371475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000528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214422"/>
            <a:ext cx="2071702" cy="857256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Gerade Verbindung 46"/>
          <p:cNvCxnSpPr/>
          <p:nvPr/>
        </p:nvCxnSpPr>
        <p:spPr>
          <a:xfrm>
            <a:off x="5522136" y="5085184"/>
            <a:ext cx="92869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4786314" y="3643314"/>
            <a:ext cx="2357454" cy="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rot="10800000">
            <a:off x="7143768" y="5357826"/>
            <a:ext cx="100013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rot="10800000">
            <a:off x="5143504" y="4572008"/>
            <a:ext cx="314327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>
            <a:off x="7429520" y="4572008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rot="10800000">
            <a:off x="7500958" y="5357826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4857752" y="3857628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0800000">
            <a:off x="6786578" y="3857628"/>
            <a:ext cx="357190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nhaltsplatzhalter 2"/>
          <p:cNvSpPr txBox="1">
            <a:spLocks/>
          </p:cNvSpPr>
          <p:nvPr/>
        </p:nvSpPr>
        <p:spPr>
          <a:xfrm>
            <a:off x="4143372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Inhaltsplatzhalter 2"/>
          <p:cNvSpPr txBox="1">
            <a:spLocks/>
          </p:cNvSpPr>
          <p:nvPr/>
        </p:nvSpPr>
        <p:spPr>
          <a:xfrm>
            <a:off x="4143372" y="230503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Inhaltsplatzhalter 2"/>
          <p:cNvSpPr txBox="1">
            <a:spLocks/>
          </p:cNvSpPr>
          <p:nvPr/>
        </p:nvSpPr>
        <p:spPr>
          <a:xfrm>
            <a:off x="7447378" y="2321711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Inhaltsplatzhalter 2"/>
          <p:cNvSpPr txBox="1">
            <a:spLocks/>
          </p:cNvSpPr>
          <p:nvPr/>
        </p:nvSpPr>
        <p:spPr>
          <a:xfrm>
            <a:off x="7447378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4214810" y="342900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7358082" y="34337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4857752" y="500063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Inhaltsplatzhalter 2"/>
          <p:cNvSpPr txBox="1">
            <a:spLocks/>
          </p:cNvSpPr>
          <p:nvPr/>
        </p:nvSpPr>
        <p:spPr>
          <a:xfrm>
            <a:off x="6715140" y="500063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267744" y="1785926"/>
            <a:ext cx="2232818" cy="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/>
          <p:cNvSpPr txBox="1">
            <a:spLocks/>
          </p:cNvSpPr>
          <p:nvPr/>
        </p:nvSpPr>
        <p:spPr>
          <a:xfrm>
            <a:off x="-44839" y="1147700"/>
            <a:ext cx="3428992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* XC6VLX 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(Processor 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GB" sz="220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processor</a:t>
            </a:r>
            <a:r>
              <a:rPr lang="en-GB" sz="2200" b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up to 36 links each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Two pairs of XC6VHX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72 links each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5+  12-channel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optos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on daughter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Clock generation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144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multigigabit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input links 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zone 2 (equiv. 22300 bit / BC)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Inhaltsplatzhalter 2"/>
          <p:cNvSpPr txBox="1">
            <a:spLocks/>
          </p:cNvSpPr>
          <p:nvPr/>
        </p:nvSpPr>
        <p:spPr>
          <a:xfrm>
            <a:off x="5786446" y="178592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Inhaltsplatzhalter 2"/>
          <p:cNvSpPr txBox="1">
            <a:spLocks/>
          </p:cNvSpPr>
          <p:nvPr/>
        </p:nvSpPr>
        <p:spPr>
          <a:xfrm>
            <a:off x="7643834" y="4714884"/>
            <a:ext cx="1357290" cy="571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890Gb/s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>
          <a:xfrm>
            <a:off x="2428860" y="3140968"/>
            <a:ext cx="1857388" cy="78809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 rot="5400000" flipH="1" flipV="1">
            <a:off x="5037141" y="4679165"/>
            <a:ext cx="213520" cy="794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3428992" y="5500702"/>
            <a:ext cx="2214578" cy="928694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Gerade Verbindung mit Pfeil 35"/>
          <p:cNvCxnSpPr/>
          <p:nvPr/>
        </p:nvCxnSpPr>
        <p:spPr>
          <a:xfrm rot="10800000">
            <a:off x="4861045" y="2321711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rot="10800000">
            <a:off x="4857751" y="1714488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rot="10800000">
            <a:off x="6822296" y="1716076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rot="10800000">
            <a:off x="6822296" y="2323300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4861045" y="1293017"/>
            <a:ext cx="925401" cy="492909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900</Words>
  <Application>Microsoft Office PowerPoint</Application>
  <PresentationFormat>Bildschirmpräsentation (4:3)</PresentationFormat>
  <Paragraphs>188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Larissa-Design</vt:lpstr>
      <vt:lpstr>GOLD</vt:lpstr>
      <vt:lpstr>GOLD  concept</vt:lpstr>
      <vt:lpstr>GOLD floor plan</vt:lpstr>
      <vt:lpstr>GOLD use cases (from requirements doc.)</vt:lpstr>
      <vt:lpstr>Some details</vt:lpstr>
      <vt:lpstr>Some more details…</vt:lpstr>
      <vt:lpstr>GOLD acting as a topo demonstrator</vt:lpstr>
      <vt:lpstr>Signal integrity – 10Gb/s</vt:lpstr>
      <vt:lpstr>GOLD floor plan</vt:lpstr>
      <vt:lpstr>Densely packed, thick module</vt:lpstr>
      <vt:lpstr>Some GOLD history</vt:lpstr>
      <vt:lpstr>Deliverables</vt:lpstr>
      <vt:lpstr>Plans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253</cp:revision>
  <dcterms:created xsi:type="dcterms:W3CDTF">2009-12-08T11:59:40Z</dcterms:created>
  <dcterms:modified xsi:type="dcterms:W3CDTF">2011-05-06T07:25:52Z</dcterms:modified>
</cp:coreProperties>
</file>