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9" r:id="rId2"/>
    <p:sldId id="270" r:id="rId3"/>
    <p:sldId id="267" r:id="rId4"/>
    <p:sldId id="266" r:id="rId5"/>
    <p:sldId id="268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BF"/>
    <a:srgbClr val="4A7EBB"/>
    <a:srgbClr val="FF7C80"/>
    <a:srgbClr val="48C489"/>
    <a:srgbClr val="FFFFCC"/>
    <a:srgbClr val="0AFC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14.04.2010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Quite some GOLD...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643602"/>
          </a:xfrm>
        </p:spPr>
        <p:txBody>
          <a:bodyPr>
            <a:normAutofit/>
          </a:bodyPr>
          <a:lstStyle/>
          <a:p>
            <a:r>
              <a:rPr lang="en-GB" dirty="0" smtClean="0"/>
              <a:t>News from upgrade meeting (US,CM)</a:t>
            </a:r>
            <a:endParaRPr lang="en-GB" dirty="0" smtClean="0"/>
          </a:p>
          <a:p>
            <a:r>
              <a:rPr lang="en-GB" dirty="0" smtClean="0"/>
              <a:t>GOLD h/w status (BB)</a:t>
            </a:r>
          </a:p>
          <a:p>
            <a:r>
              <a:rPr lang="en-GB" dirty="0" smtClean="0"/>
              <a:t>Data transmission firmware and tests for the GOLD (</a:t>
            </a:r>
            <a:r>
              <a:rPr lang="en-GB" dirty="0" smtClean="0"/>
              <a:t>AE,IK,JK)</a:t>
            </a:r>
          </a:p>
          <a:p>
            <a:pPr lvl="1"/>
            <a:r>
              <a:rPr lang="en-GB" dirty="0" smtClean="0"/>
              <a:t>Design environment</a:t>
            </a:r>
          </a:p>
          <a:p>
            <a:pPr lvl="1"/>
            <a:r>
              <a:rPr lang="en-GB" dirty="0" smtClean="0"/>
              <a:t>GOLD Control path : optical extension of VME --</a:t>
            </a:r>
          </a:p>
          <a:p>
            <a:pPr lvl="1"/>
            <a:r>
              <a:rPr lang="en-GB" dirty="0" smtClean="0"/>
              <a:t>RTDP : latency measurements / estimate for CMM++ 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err="1" smtClean="0">
                <a:sym typeface="Wingdings" pitchFamily="2" charset="2"/>
              </a:rPr>
              <a:t>topo</a:t>
            </a:r>
            <a:r>
              <a:rPr lang="en-GB" dirty="0" smtClean="0">
                <a:sym typeface="Wingdings" pitchFamily="2" charset="2"/>
              </a:rPr>
              <a:t> processor</a:t>
            </a: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Upgrade meeting 13.04.2010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1785926"/>
            <a:ext cx="6572264" cy="4869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Gerade Verbindung 7"/>
          <p:cNvCxnSpPr/>
          <p:nvPr/>
        </p:nvCxnSpPr>
        <p:spPr>
          <a:xfrm>
            <a:off x="214282" y="5000636"/>
            <a:ext cx="86439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Inhaltsplatzhalter 2"/>
          <p:cNvSpPr>
            <a:spLocks noGrp="1"/>
          </p:cNvSpPr>
          <p:nvPr>
            <p:ph idx="1"/>
          </p:nvPr>
        </p:nvSpPr>
        <p:spPr>
          <a:xfrm>
            <a:off x="285720" y="1000108"/>
            <a:ext cx="8715436" cy="5715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http://</a:t>
            </a:r>
            <a:r>
              <a:rPr lang="en-GB" dirty="0" smtClean="0"/>
              <a:t>indico.cern.ch/conferenceDisplay.py?confId=91199</a:t>
            </a:r>
            <a:endParaRPr lang="en-GB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Upgrade meeting 13.04.2010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929718" cy="578647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dirty="0" smtClean="0"/>
              <a:t>Phases A/B/C  (</a:t>
            </a:r>
            <a:r>
              <a:rPr lang="en-GB" dirty="0" err="1" smtClean="0"/>
              <a:t>topo</a:t>
            </a:r>
            <a:r>
              <a:rPr lang="en-GB" dirty="0" smtClean="0"/>
              <a:t>/full digital/track) in 2015/17/19 ?</a:t>
            </a:r>
          </a:p>
          <a:p>
            <a:pPr>
              <a:buNone/>
            </a:pPr>
            <a:r>
              <a:rPr lang="en-GB" dirty="0" smtClean="0"/>
              <a:t>Long shutdowns (machine) 15/17/20 ?</a:t>
            </a:r>
            <a:endParaRPr lang="en-GB" dirty="0" smtClean="0"/>
          </a:p>
          <a:p>
            <a:r>
              <a:rPr lang="en-GB" dirty="0" smtClean="0"/>
              <a:t>Can we complete full L1Calo replacement in 2017 ? (NG)</a:t>
            </a:r>
          </a:p>
          <a:p>
            <a:r>
              <a:rPr lang="en-GB" dirty="0" smtClean="0"/>
              <a:t>Phase I </a:t>
            </a:r>
            <a:r>
              <a:rPr lang="en-GB" dirty="0" err="1" smtClean="0"/>
              <a:t>topo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  phase II processor  (NG)</a:t>
            </a:r>
          </a:p>
          <a:p>
            <a:r>
              <a:rPr lang="en-GB" dirty="0" smtClean="0">
                <a:sym typeface="Wingdings" pitchFamily="2" charset="2"/>
              </a:rPr>
              <a:t>Should we do a CMM++ - </a:t>
            </a:r>
            <a:r>
              <a:rPr lang="en-GB" i="1" dirty="0" smtClean="0">
                <a:sym typeface="Wingdings" pitchFamily="2" charset="2"/>
              </a:rPr>
              <a:t>only</a:t>
            </a:r>
            <a:r>
              <a:rPr lang="en-GB" dirty="0" smtClean="0">
                <a:sym typeface="Wingdings" pitchFamily="2" charset="2"/>
              </a:rPr>
              <a:t> scheme for phase I ? (YE)</a:t>
            </a:r>
          </a:p>
          <a:p>
            <a:endParaRPr lang="en-GB" dirty="0" smtClean="0">
              <a:sym typeface="Wingdings" pitchFamily="2" charset="2"/>
            </a:endParaRP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Discussion :</a:t>
            </a:r>
            <a:endParaRPr lang="en-GB" dirty="0" smtClean="0"/>
          </a:p>
          <a:p>
            <a:r>
              <a:rPr lang="en-GB" dirty="0" smtClean="0"/>
              <a:t>Full replacement by 2015 : no , 2017 : possibly</a:t>
            </a:r>
          </a:p>
          <a:p>
            <a:r>
              <a:rPr lang="en-GB" i="1" dirty="0" err="1" smtClean="0"/>
              <a:t>Bricolage</a:t>
            </a:r>
            <a:r>
              <a:rPr lang="en-GB" dirty="0" smtClean="0"/>
              <a:t> scheme of feeding current system from digital frontend disfavoured, in particular since latency advantage (SS) not obvious to others. Need latency assessment !</a:t>
            </a:r>
          </a:p>
          <a:p>
            <a:r>
              <a:rPr lang="en-GB" dirty="0" smtClean="0"/>
              <a:t>AFP trigger – what does that mean ? When ?</a:t>
            </a:r>
          </a:p>
          <a:p>
            <a:r>
              <a:rPr lang="en-GB" dirty="0" smtClean="0"/>
              <a:t>Is CMM project a h/w or f/w dominated project ?</a:t>
            </a:r>
          </a:p>
          <a:p>
            <a:r>
              <a:rPr lang="en-GB" dirty="0" smtClean="0"/>
              <a:t>CMM++ only trigger.</a:t>
            </a:r>
          </a:p>
          <a:p>
            <a:r>
              <a:rPr lang="en-GB" dirty="0" smtClean="0"/>
              <a:t>Mainz will do GOLD development line anyway </a:t>
            </a:r>
            <a:r>
              <a:rPr lang="en-GB" dirty="0" smtClean="0">
                <a:sym typeface="Wingdings" pitchFamily="2" charset="2"/>
              </a:rPr>
              <a:t> L1topo  L0Trigger ?</a:t>
            </a:r>
          </a:p>
          <a:p>
            <a:r>
              <a:rPr lang="en-GB" dirty="0" smtClean="0">
                <a:sym typeface="Wingdings" pitchFamily="2" charset="2"/>
              </a:rPr>
              <a:t>Look into CMM++ local algorithms, AFP ?</a:t>
            </a:r>
          </a:p>
          <a:p>
            <a:r>
              <a:rPr lang="en-GB" dirty="0" smtClean="0">
                <a:sym typeface="Wingdings" pitchFamily="2" charset="2"/>
              </a:rPr>
              <a:t>Algorithms L0topo ?</a:t>
            </a:r>
          </a:p>
          <a:p>
            <a:r>
              <a:rPr lang="en-GB" dirty="0" smtClean="0">
                <a:sym typeface="Wingdings" pitchFamily="2" charset="2"/>
              </a:rPr>
              <a:t>Several CMM++s in a custom crate ??????</a:t>
            </a:r>
            <a:endParaRPr lang="en-GB" dirty="0" smtClean="0"/>
          </a:p>
          <a:p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GB" dirty="0" smtClean="0"/>
              <a:t>GOLD floor plan</a:t>
            </a:r>
            <a:br>
              <a:rPr lang="en-GB" dirty="0" smtClean="0"/>
            </a:br>
            <a:r>
              <a:rPr lang="en-GB" dirty="0" smtClean="0"/>
              <a:t>(approximate) </a:t>
            </a:r>
            <a:endParaRPr lang="en-GB" dirty="0"/>
          </a:p>
        </p:txBody>
      </p:sp>
      <p:pic>
        <p:nvPicPr>
          <p:cNvPr id="68" name="Grafik 67" descr="GOLD_Place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500042"/>
            <a:ext cx="5786446" cy="5912481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7" name="Inhaltsplatzhalter 2"/>
          <p:cNvSpPr txBox="1">
            <a:spLocks/>
          </p:cNvSpPr>
          <p:nvPr/>
        </p:nvSpPr>
        <p:spPr>
          <a:xfrm>
            <a:off x="8572496" y="57150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Inhaltsplatzhalter 2"/>
          <p:cNvSpPr txBox="1">
            <a:spLocks/>
          </p:cNvSpPr>
          <p:nvPr/>
        </p:nvSpPr>
        <p:spPr>
          <a:xfrm>
            <a:off x="8572496" y="321468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Inhaltsplatzhalter 2"/>
          <p:cNvSpPr txBox="1">
            <a:spLocks/>
          </p:cNvSpPr>
          <p:nvPr/>
        </p:nvSpPr>
        <p:spPr>
          <a:xfrm>
            <a:off x="8572496" y="785794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Inhaltsplatzhalter 2"/>
          <p:cNvSpPr txBox="1">
            <a:spLocks/>
          </p:cNvSpPr>
          <p:nvPr/>
        </p:nvSpPr>
        <p:spPr>
          <a:xfrm>
            <a:off x="8286744" y="1714488"/>
            <a:ext cx="857256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4857752" y="642918"/>
            <a:ext cx="2214578" cy="464347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ihandform 21"/>
          <p:cNvSpPr/>
          <p:nvPr/>
        </p:nvSpPr>
        <p:spPr>
          <a:xfrm>
            <a:off x="6286512" y="1142984"/>
            <a:ext cx="2071702" cy="1143008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7302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uppieren 43"/>
          <p:cNvGrpSpPr/>
          <p:nvPr/>
        </p:nvGrpSpPr>
        <p:grpSpPr>
          <a:xfrm>
            <a:off x="5000628" y="1000108"/>
            <a:ext cx="1928826" cy="1500198"/>
            <a:chOff x="5000628" y="1000108"/>
            <a:chExt cx="1928826" cy="1500198"/>
          </a:xfrm>
        </p:grpSpPr>
        <p:sp>
          <p:nvSpPr>
            <p:cNvPr id="34" name="Rechteck 33"/>
            <p:cNvSpPr/>
            <p:nvPr/>
          </p:nvSpPr>
          <p:spPr>
            <a:xfrm>
              <a:off x="5000628" y="1000108"/>
              <a:ext cx="1928826" cy="1500198"/>
            </a:xfrm>
            <a:prstGeom prst="rect">
              <a:avLst/>
            </a:prstGeom>
            <a:noFill/>
            <a:ln w="174625">
              <a:solidFill>
                <a:schemeClr val="tx2">
                  <a:lumMod val="60000"/>
                  <a:lumOff val="40000"/>
                  <a:alpha val="5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7" name="Gerade Verbindung 36"/>
            <p:cNvCxnSpPr/>
            <p:nvPr/>
          </p:nvCxnSpPr>
          <p:spPr>
            <a:xfrm>
              <a:off x="5072066" y="1071546"/>
              <a:ext cx="1785950" cy="1357322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>
            <a:xfrm flipV="1">
              <a:off x="5072066" y="1071546"/>
              <a:ext cx="1785950" cy="1357322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Gerade Verbindung 46"/>
          <p:cNvCxnSpPr/>
          <p:nvPr/>
        </p:nvCxnSpPr>
        <p:spPr>
          <a:xfrm>
            <a:off x="5143504" y="4857760"/>
            <a:ext cx="1643074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5143504" y="3429000"/>
            <a:ext cx="1714512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rot="5400000">
            <a:off x="3464711" y="3821909"/>
            <a:ext cx="1643074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rot="10800000">
            <a:off x="4286248" y="357187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rot="10800000">
            <a:off x="4286248" y="464344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rot="5400000">
            <a:off x="6858016" y="3786190"/>
            <a:ext cx="1714512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rot="10800000">
            <a:off x="7572396" y="357187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rot="10800000">
            <a:off x="7572396" y="464344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/>
          <p:nvPr/>
        </p:nvCxnSpPr>
        <p:spPr>
          <a:xfrm rot="10800000">
            <a:off x="7572396" y="4857760"/>
            <a:ext cx="714380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mit Pfeil 68"/>
          <p:cNvCxnSpPr/>
          <p:nvPr/>
        </p:nvCxnSpPr>
        <p:spPr>
          <a:xfrm rot="10800000">
            <a:off x="4643438" y="4143380"/>
            <a:ext cx="364333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/>
          <p:nvPr/>
        </p:nvCxnSpPr>
        <p:spPr>
          <a:xfrm rot="5400000">
            <a:off x="4606925" y="4179099"/>
            <a:ext cx="72232" cy="794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rot="10800000">
            <a:off x="7786710" y="4143380"/>
            <a:ext cx="42862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 rot="10800000">
            <a:off x="7786710" y="4857760"/>
            <a:ext cx="42862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/>
          <p:nvPr/>
        </p:nvCxnSpPr>
        <p:spPr>
          <a:xfrm rot="10800000">
            <a:off x="5214942" y="3857628"/>
            <a:ext cx="142876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/>
          <p:nvPr/>
        </p:nvCxnSpPr>
        <p:spPr>
          <a:xfrm rot="10800000">
            <a:off x="6572264" y="3857628"/>
            <a:ext cx="214314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Inhaltsplatzhalter 2"/>
          <p:cNvSpPr txBox="1">
            <a:spLocks/>
          </p:cNvSpPr>
          <p:nvPr/>
        </p:nvSpPr>
        <p:spPr>
          <a:xfrm>
            <a:off x="4429124" y="121442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7" name="Inhaltsplatzhalter 2"/>
          <p:cNvSpPr txBox="1">
            <a:spLocks/>
          </p:cNvSpPr>
          <p:nvPr/>
        </p:nvSpPr>
        <p:spPr>
          <a:xfrm>
            <a:off x="4429124" y="21431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" name="Inhaltsplatzhalter 2"/>
          <p:cNvSpPr txBox="1">
            <a:spLocks/>
          </p:cNvSpPr>
          <p:nvPr/>
        </p:nvSpPr>
        <p:spPr>
          <a:xfrm>
            <a:off x="7072330" y="21431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9" name="Inhaltsplatzhalter 2"/>
          <p:cNvSpPr txBox="1">
            <a:spLocks/>
          </p:cNvSpPr>
          <p:nvPr/>
        </p:nvSpPr>
        <p:spPr>
          <a:xfrm>
            <a:off x="7143768" y="92867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0" name="Inhaltsplatzhalter 2"/>
          <p:cNvSpPr txBox="1">
            <a:spLocks/>
          </p:cNvSpPr>
          <p:nvPr/>
        </p:nvSpPr>
        <p:spPr>
          <a:xfrm>
            <a:off x="4429124" y="335756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1" name="Inhaltsplatzhalter 2"/>
          <p:cNvSpPr txBox="1">
            <a:spLocks/>
          </p:cNvSpPr>
          <p:nvPr/>
        </p:nvSpPr>
        <p:spPr>
          <a:xfrm>
            <a:off x="7000892" y="335756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2" name="Inhaltsplatzhalter 2"/>
          <p:cNvSpPr txBox="1">
            <a:spLocks/>
          </p:cNvSpPr>
          <p:nvPr/>
        </p:nvSpPr>
        <p:spPr>
          <a:xfrm>
            <a:off x="4429124" y="442913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3" name="Inhaltsplatzhalter 2"/>
          <p:cNvSpPr txBox="1">
            <a:spLocks/>
          </p:cNvSpPr>
          <p:nvPr/>
        </p:nvSpPr>
        <p:spPr>
          <a:xfrm>
            <a:off x="7072330" y="442913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2786050" y="1928802"/>
            <a:ext cx="1785950" cy="71438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nhaltsplatzhalter 2"/>
          <p:cNvSpPr txBox="1">
            <a:spLocks/>
          </p:cNvSpPr>
          <p:nvPr/>
        </p:nvSpPr>
        <p:spPr>
          <a:xfrm>
            <a:off x="0" y="1214422"/>
            <a:ext cx="3428992" cy="54292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 * XC6VLX (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L,M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4* XC6VHX (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144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multigigabit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links in zone 2 (equiv. 22300 bit / BC)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9" name="Inhaltsplatzhalter 2"/>
          <p:cNvSpPr txBox="1">
            <a:spLocks/>
          </p:cNvSpPr>
          <p:nvPr/>
        </p:nvSpPr>
        <p:spPr>
          <a:xfrm>
            <a:off x="5857884" y="271462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0" name="Inhaltsplatzhalter 2"/>
          <p:cNvSpPr txBox="1">
            <a:spLocks/>
          </p:cNvSpPr>
          <p:nvPr/>
        </p:nvSpPr>
        <p:spPr>
          <a:xfrm>
            <a:off x="7786710" y="4286256"/>
            <a:ext cx="1357290" cy="57150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890Gb/s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total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43" name="Gerade Verbindung mit Pfeil 42"/>
          <p:cNvCxnSpPr/>
          <p:nvPr/>
        </p:nvCxnSpPr>
        <p:spPr>
          <a:xfrm>
            <a:off x="2428860" y="3429000"/>
            <a:ext cx="2143140" cy="642942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– current status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2428892" cy="5715040"/>
          </a:xfrm>
        </p:spPr>
        <p:txBody>
          <a:bodyPr/>
          <a:lstStyle/>
          <a:p>
            <a:r>
              <a:rPr lang="en-GB" dirty="0" smtClean="0"/>
              <a:t>Schematics partially done</a:t>
            </a:r>
          </a:p>
          <a:p>
            <a:endParaRPr lang="en-GB" dirty="0" smtClean="0"/>
          </a:p>
          <a:p>
            <a:r>
              <a:rPr lang="en-GB" dirty="0" smtClean="0"/>
              <a:t>Routing as shown:</a:t>
            </a:r>
          </a:p>
          <a:p>
            <a:endParaRPr lang="en-GB" dirty="0" smtClean="0"/>
          </a:p>
          <a:p>
            <a:pPr algn="ctr"/>
            <a:r>
              <a:rPr lang="en-GB" dirty="0" err="1" smtClean="0"/>
              <a:t>xGb</a:t>
            </a:r>
            <a:r>
              <a:rPr lang="en-GB" dirty="0" smtClean="0"/>
              <a:t>/s links hand routed </a:t>
            </a:r>
            <a:r>
              <a:rPr lang="en-GB" dirty="0" smtClean="0">
                <a:sym typeface="Wingdings" pitchFamily="2" charset="2"/>
              </a:rPr>
              <a:t>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‘Low’ speed links (1Gb/s) to be auto routed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pic>
        <p:nvPicPr>
          <p:cNvPr id="1028" name="Picture 4" descr="P:\browsable\Meeting\2010\March03\03032010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6899" y="571481"/>
            <a:ext cx="6194257" cy="6286520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301</Words>
  <Application>Microsoft Office PowerPoint</Application>
  <PresentationFormat>Bildschirmpräsentation (4:3)</PresentationFormat>
  <Paragraphs>74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Larissa-Design</vt:lpstr>
      <vt:lpstr>Quite some GOLD...</vt:lpstr>
      <vt:lpstr>Upgrade meeting 13.04.2010</vt:lpstr>
      <vt:lpstr>Upgrade meeting 13.04.2010</vt:lpstr>
      <vt:lpstr>GOLD floor plan (approximate) </vt:lpstr>
      <vt:lpstr>GOLD – current status</vt:lpstr>
    </vt:vector>
  </TitlesOfParts>
  <Company>Johannes Gutenberg-Universität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uschaefe</cp:lastModifiedBy>
  <cp:revision>170</cp:revision>
  <dcterms:created xsi:type="dcterms:W3CDTF">2009-12-08T11:59:40Z</dcterms:created>
  <dcterms:modified xsi:type="dcterms:W3CDTF">2010-04-14T06:55:12Z</dcterms:modified>
</cp:coreProperties>
</file>