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80" r:id="rId3"/>
    <p:sldId id="283" r:id="rId4"/>
    <p:sldId id="286" r:id="rId5"/>
    <p:sldId id="288" r:id="rId6"/>
    <p:sldId id="284" r:id="rId7"/>
    <p:sldId id="269" r:id="rId8"/>
    <p:sldId id="266" r:id="rId9"/>
    <p:sldId id="274" r:id="rId10"/>
    <p:sldId id="291" r:id="rId11"/>
    <p:sldId id="292" r:id="rId12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428"/>
    <a:srgbClr val="0EDC30"/>
    <a:srgbClr val="D703DC"/>
    <a:srgbClr val="48C489"/>
    <a:srgbClr val="BC03C1"/>
    <a:srgbClr val="0F01BF"/>
    <a:srgbClr val="4A7EBB"/>
    <a:srgbClr val="FF7C80"/>
    <a:srgbClr val="FFFFCC"/>
    <a:srgbClr val="0AF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7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02.11.2010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69" y="3645024"/>
            <a:ext cx="5689175" cy="29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018" y="811308"/>
            <a:ext cx="3422540" cy="28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ATLAS Trigger / </a:t>
            </a:r>
            <a:r>
              <a:rPr lang="de-DE" dirty="0" err="1" smtClean="0"/>
              <a:t>current</a:t>
            </a:r>
            <a:r>
              <a:rPr lang="de-DE" dirty="0" smtClean="0"/>
              <a:t> L1Calo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764704"/>
            <a:ext cx="4176463" cy="383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926144" y="2708920"/>
            <a:ext cx="7534288" cy="3519496"/>
            <a:chOff x="755576" y="3077856"/>
            <a:chExt cx="7534288" cy="3519496"/>
          </a:xfrm>
        </p:grpSpPr>
        <p:sp>
          <p:nvSpPr>
            <p:cNvPr id="17" name="Textfeld 16"/>
            <p:cNvSpPr txBox="1"/>
            <p:nvPr/>
          </p:nvSpPr>
          <p:spPr>
            <a:xfrm>
              <a:off x="5697576" y="3077856"/>
              <a:ext cx="2592288" cy="461665"/>
            </a:xfrm>
            <a:prstGeom prst="rect">
              <a:avLst/>
            </a:prstGeom>
            <a:solidFill>
              <a:schemeClr val="accent3">
                <a:lumMod val="50000"/>
                <a:alpha val="40000"/>
              </a:schemeClr>
            </a:solidFill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Jet/Energy module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755576" y="5301208"/>
              <a:ext cx="1296144" cy="129614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7"/>
            <p:cNvCxnSpPr>
              <a:stCxn id="6" idx="0"/>
            </p:cNvCxnSpPr>
            <p:nvPr/>
          </p:nvCxnSpPr>
          <p:spPr>
            <a:xfrm>
              <a:off x="1403648" y="5301208"/>
              <a:ext cx="0" cy="669806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endCxn id="6" idx="3"/>
            </p:cNvCxnSpPr>
            <p:nvPr/>
          </p:nvCxnSpPr>
          <p:spPr>
            <a:xfrm flipH="1">
              <a:off x="945392" y="5971014"/>
              <a:ext cx="458256" cy="43652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endCxn id="6" idx="5"/>
            </p:cNvCxnSpPr>
            <p:nvPr/>
          </p:nvCxnSpPr>
          <p:spPr>
            <a:xfrm>
              <a:off x="1403648" y="5971014"/>
              <a:ext cx="458256" cy="436522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1377097" y="557230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calo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42202" y="5527685"/>
              <a:ext cx="599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µ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069815" y="613568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bg1"/>
                  </a:solidFill>
                </a:rPr>
                <a:t>CTP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1312683" y="1380940"/>
            <a:ext cx="59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L1</a:t>
            </a:r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74216" y="4149080"/>
            <a:ext cx="0" cy="6480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339753" y="5580344"/>
            <a:ext cx="72007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9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643570" y="0"/>
            <a:ext cx="3500430" cy="3286124"/>
          </a:xfrm>
        </p:spPr>
        <p:txBody>
          <a:bodyPr/>
          <a:lstStyle/>
          <a:p>
            <a:r>
              <a:rPr lang="en-GB" dirty="0" smtClean="0"/>
              <a:t>3-d model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19"/>
            <a:ext cx="5643570" cy="36087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932040" cy="41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activities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GOLD specs</a:t>
            </a:r>
          </a:p>
          <a:p>
            <a:r>
              <a:rPr lang="en-GB" dirty="0" smtClean="0"/>
              <a:t>Get GOLD ready for production (check schematics)</a:t>
            </a:r>
          </a:p>
          <a:p>
            <a:r>
              <a:rPr lang="en-GB" dirty="0" smtClean="0"/>
              <a:t>Get started with GOLD firmware : test f/w</a:t>
            </a:r>
            <a:r>
              <a:rPr lang="en-GB" smtClean="0"/>
              <a:t>, </a:t>
            </a:r>
            <a:r>
              <a:rPr lang="en-GB" smtClean="0">
                <a:sym typeface="Wingdings" pitchFamily="2" charset="2"/>
              </a:rPr>
              <a:t> </a:t>
            </a:r>
            <a:r>
              <a:rPr lang="en-GB" smtClean="0"/>
              <a:t>algorithmic </a:t>
            </a:r>
            <a:r>
              <a:rPr lang="en-GB" dirty="0" smtClean="0"/>
              <a:t>f/w</a:t>
            </a:r>
          </a:p>
          <a:p>
            <a:r>
              <a:rPr lang="en-GB" dirty="0" smtClean="0"/>
              <a:t>On-line s/w (Linux, VME SBC initially </a:t>
            </a:r>
            <a:r>
              <a:rPr lang="en-GB" dirty="0" smtClean="0">
                <a:sym typeface="Wingdings" pitchFamily="2" charset="2"/>
              </a:rPr>
              <a:t> ???)</a:t>
            </a:r>
            <a:endParaRPr lang="en-GB" dirty="0" smtClean="0"/>
          </a:p>
          <a:p>
            <a:r>
              <a:rPr lang="en-GB" dirty="0" smtClean="0"/>
              <a:t>Get VME/GOLD adapter ready</a:t>
            </a:r>
          </a:p>
          <a:p>
            <a:r>
              <a:rPr lang="en-GB" dirty="0" smtClean="0"/>
              <a:t>Get new copy of BLT up</a:t>
            </a:r>
          </a:p>
          <a:p>
            <a:r>
              <a:rPr lang="en-GB" dirty="0" smtClean="0"/>
              <a:t>Add 12-channel opto daughter to BLT : </a:t>
            </a:r>
            <a:r>
              <a:rPr lang="en-GB" dirty="0" err="1" smtClean="0"/>
              <a:t>Avago</a:t>
            </a:r>
            <a:r>
              <a:rPr lang="en-GB" dirty="0" smtClean="0"/>
              <a:t> rather than SNAP12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4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</a:t>
            </a:r>
            <a:r>
              <a:rPr lang="de-DE" dirty="0" smtClean="0"/>
              <a:t> </a:t>
            </a:r>
            <a:r>
              <a:rPr lang="de-DE" dirty="0" smtClean="0"/>
              <a:t>L1Calo : digital </a:t>
            </a:r>
            <a:r>
              <a:rPr lang="de-DE" dirty="0" err="1" smtClean="0"/>
              <a:t>processors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785794"/>
            <a:ext cx="8856983" cy="57150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Sliding </a:t>
            </a:r>
            <a:r>
              <a:rPr lang="en-US" dirty="0" smtClean="0"/>
              <a:t>windows algorithms for jet and </a:t>
            </a:r>
            <a:r>
              <a:rPr lang="en-US" dirty="0" err="1" smtClean="0"/>
              <a:t>em</a:t>
            </a:r>
            <a:r>
              <a:rPr lang="en-US" dirty="0" smtClean="0"/>
              <a:t> cluster detection on </a:t>
            </a:r>
            <a:r>
              <a:rPr lang="en-US" b="1" dirty="0" smtClean="0"/>
              <a:t>processor</a:t>
            </a:r>
            <a:r>
              <a:rPr lang="en-US" dirty="0" smtClean="0"/>
              <a:t> modules at</a:t>
            </a:r>
            <a:r>
              <a:rPr lang="en-US" dirty="0"/>
              <a:t> </a:t>
            </a:r>
            <a:r>
              <a:rPr lang="en-US" dirty="0" smtClean="0"/>
              <a:t>granularity  ≥ .1×.1  (</a:t>
            </a:r>
            <a:r>
              <a:rPr lang="el-GR" dirty="0" smtClean="0"/>
              <a:t>η×φ</a:t>
            </a:r>
            <a:r>
              <a:rPr lang="de-DE" dirty="0" smtClean="0"/>
              <a:t>)</a:t>
            </a:r>
            <a:endParaRPr lang="en-US" dirty="0" smtClean="0"/>
          </a:p>
          <a:p>
            <a:r>
              <a:rPr lang="en-US" dirty="0" smtClean="0"/>
              <a:t>Data consolidation by </a:t>
            </a:r>
            <a:r>
              <a:rPr lang="en-US" dirty="0" err="1" smtClean="0"/>
              <a:t>thresholding</a:t>
            </a:r>
            <a:r>
              <a:rPr lang="en-US" dirty="0" smtClean="0"/>
              <a:t> and counting objects</a:t>
            </a:r>
          </a:p>
          <a:p>
            <a:r>
              <a:rPr lang="en-US" dirty="0" smtClean="0"/>
              <a:t>Data transmission on parallel backplane to </a:t>
            </a:r>
            <a:r>
              <a:rPr lang="en-US" b="1" dirty="0" smtClean="0"/>
              <a:t>mergers</a:t>
            </a:r>
          </a:p>
          <a:p>
            <a:r>
              <a:rPr lang="en-US" dirty="0" smtClean="0"/>
              <a:t>Global results determined by </a:t>
            </a:r>
            <a:br>
              <a:rPr lang="en-US" dirty="0" smtClean="0"/>
            </a:br>
            <a:r>
              <a:rPr lang="en-US" dirty="0" smtClean="0"/>
              <a:t>summation trees on daisy-chained </a:t>
            </a:r>
            <a:br>
              <a:rPr lang="en-US" dirty="0" smtClean="0"/>
            </a:br>
            <a:r>
              <a:rPr lang="en-US" dirty="0" smtClean="0"/>
              <a:t>merger modules</a:t>
            </a:r>
          </a:p>
          <a:p>
            <a:r>
              <a:rPr lang="en-US" dirty="0" smtClean="0"/>
              <a:t>Final results of electromagnetic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err="1" smtClean="0"/>
              <a:t>hadronic</a:t>
            </a:r>
            <a:r>
              <a:rPr lang="en-US" dirty="0" smtClean="0"/>
              <a:t> object count (at given </a:t>
            </a:r>
            <a:br>
              <a:rPr lang="en-US" dirty="0" smtClean="0"/>
            </a:br>
            <a:r>
              <a:rPr lang="en-US" dirty="0" smtClean="0"/>
              <a:t>thresholds), and total and missing </a:t>
            </a:r>
            <a:br>
              <a:rPr lang="en-US" dirty="0" smtClean="0"/>
            </a:br>
            <a:r>
              <a:rPr lang="en-US" dirty="0" smtClean="0"/>
              <a:t>transverse energy reported to </a:t>
            </a:r>
            <a:br>
              <a:rPr lang="en-US" dirty="0" smtClean="0"/>
            </a:br>
            <a:r>
              <a:rPr lang="en-US" dirty="0" smtClean="0"/>
              <a:t>Central Trigger Processor</a:t>
            </a:r>
          </a:p>
          <a:p>
            <a:r>
              <a:rPr lang="en-US" dirty="0" smtClean="0"/>
              <a:t>Topological information (Regions of </a:t>
            </a:r>
            <a:br>
              <a:rPr lang="en-US" dirty="0" smtClean="0"/>
            </a:br>
            <a:r>
              <a:rPr lang="en-US" dirty="0" smtClean="0"/>
              <a:t>Interest – ROIs – basically energy sums</a:t>
            </a:r>
            <a:br>
              <a:rPr lang="en-US" dirty="0" smtClean="0"/>
            </a:br>
            <a:r>
              <a:rPr lang="en-US" dirty="0" smtClean="0"/>
              <a:t>per window) sent to 2</a:t>
            </a:r>
            <a:r>
              <a:rPr lang="en-US" baseline="30000" dirty="0" smtClean="0"/>
              <a:t>nd</a:t>
            </a:r>
            <a:r>
              <a:rPr lang="en-US" dirty="0" smtClean="0"/>
              <a:t> level trigger</a:t>
            </a:r>
            <a:br>
              <a:rPr lang="en-US" dirty="0" smtClean="0"/>
            </a:br>
            <a:r>
              <a:rPr lang="en-US" dirty="0" smtClean="0"/>
              <a:t>only for all level-1 accepted events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974123"/>
            <a:ext cx="2520279" cy="246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8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399"/>
            <a:ext cx="8495928" cy="714356"/>
          </a:xfrm>
        </p:spPr>
        <p:txBody>
          <a:bodyPr/>
          <a:lstStyle/>
          <a:p>
            <a:r>
              <a:rPr lang="en-GB" dirty="0" smtClean="0"/>
              <a:t>upgrade</a:t>
            </a:r>
            <a:r>
              <a:rPr lang="en-GB" dirty="0" smtClean="0"/>
              <a:t> </a:t>
            </a:r>
            <a:r>
              <a:rPr lang="en-GB" dirty="0" smtClean="0"/>
              <a:t>: Topology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 far topology of identified objects not propagated through </a:t>
            </a:r>
            <a:br>
              <a:rPr lang="en-GB" dirty="0" smtClean="0"/>
            </a:b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level trigger real-time data path for bandwidth reason</a:t>
            </a:r>
          </a:p>
          <a:p>
            <a:pPr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Increase RTDP bandwidth and send (almost) full ROI information to a single processor stage where topology cuts are applied and double counting is suppressed by jet/electron/... matching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:</a:t>
            </a:r>
          </a:p>
          <a:p>
            <a:r>
              <a:rPr lang="en-GB" dirty="0" smtClean="0">
                <a:sym typeface="Wingdings" pitchFamily="2" charset="2"/>
              </a:rPr>
              <a:t>Increase backplane </a:t>
            </a:r>
            <a:r>
              <a:rPr lang="en-GB" dirty="0">
                <a:sym typeface="Wingdings" pitchFamily="2" charset="2"/>
              </a:rPr>
              <a:t>bandwidth </a:t>
            </a:r>
            <a:r>
              <a:rPr lang="en-GB" dirty="0" smtClean="0">
                <a:sym typeface="Wingdings" pitchFamily="2" charset="2"/>
              </a:rPr>
              <a:t>of existent </a:t>
            </a:r>
            <a:r>
              <a:rPr lang="en-GB" dirty="0">
                <a:sym typeface="Wingdings" pitchFamily="2" charset="2"/>
              </a:rPr>
              <a:t>processor </a:t>
            </a:r>
            <a:r>
              <a:rPr lang="en-GB" dirty="0" smtClean="0">
                <a:sym typeface="Wingdings" pitchFamily="2" charset="2"/>
              </a:rPr>
              <a:t>modules 4-fold (40Mb/s160Mb/s) with modification to FPGA code only</a:t>
            </a:r>
          </a:p>
          <a:p>
            <a:r>
              <a:rPr lang="en-GB" dirty="0" smtClean="0">
                <a:sym typeface="Wingdings" pitchFamily="2" charset="2"/>
              </a:rPr>
              <a:t>Replace the merger modules by “CMM++” modules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Single FPGA processor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16*25bit*160Mb/s (=64Gb/s)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parallel </a:t>
            </a:r>
            <a:r>
              <a:rPr lang="en-GB" dirty="0" smtClean="0">
                <a:solidFill>
                  <a:srgbClr val="BC03C1"/>
                </a:solidFill>
                <a:sym typeface="Wingdings" pitchFamily="2" charset="2"/>
              </a:rPr>
              <a:t>input</a:t>
            </a:r>
            <a:r>
              <a:rPr lang="en-GB" dirty="0" smtClean="0">
                <a:sym typeface="Wingdings" pitchFamily="2" charset="2"/>
              </a:rPr>
              <a:t> capability </a:t>
            </a:r>
            <a:r>
              <a:rPr lang="en-GB" dirty="0" smtClean="0">
                <a:solidFill>
                  <a:srgbClr val="D703DC"/>
                </a:solidFill>
                <a:sym typeface="Wingdings" pitchFamily="2" charset="2"/>
              </a:rPr>
              <a:t>      </a:t>
            </a:r>
            <a:r>
              <a:rPr lang="en-GB" dirty="0" smtClean="0">
                <a:sym typeface="Wingdings" pitchFamily="2" charset="2"/>
              </a:rPr>
              <a:t>  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Possibly up to ~400Gb/s </a:t>
            </a:r>
            <a:r>
              <a:rPr lang="en-GB" dirty="0" smtClean="0">
                <a:solidFill>
                  <a:srgbClr val="0CB428"/>
                </a:solidFill>
                <a:sym typeface="Wingdings" pitchFamily="2" charset="2"/>
              </a:rPr>
              <a:t>optical I/O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Backward compatible to current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merger modules so as to allow for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staged installation scenario</a:t>
            </a:r>
          </a:p>
          <a:p>
            <a:r>
              <a:rPr lang="en-GB" dirty="0" smtClean="0">
                <a:sym typeface="Wingdings" pitchFamily="2" charset="2"/>
              </a:rPr>
              <a:t>Daisy-chain CMM++s electrically or optically similar to current scheme</a:t>
            </a:r>
          </a:p>
          <a:p>
            <a:r>
              <a:rPr lang="en-GB" dirty="0" smtClean="0">
                <a:sym typeface="Wingdings" pitchFamily="2" charset="2"/>
              </a:rPr>
              <a:t>Star-couple all CMM++s into topological processor for maximum performance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809" y="3212976"/>
            <a:ext cx="2736304" cy="11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8244408" y="4315548"/>
            <a:ext cx="0" cy="43204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\\fs02\uschaefe$\Bilder\l1calo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743899" cy="7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4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merger module: CMM++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09800" y="1447800"/>
            <a:ext cx="3733800" cy="4572000"/>
          </a:xfrm>
          <a:prstGeom prst="rect">
            <a:avLst/>
          </a:prstGeom>
          <a:solidFill>
            <a:srgbClr val="B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 dirty="0">
              <a:solidFill>
                <a:srgbClr val="191919"/>
              </a:solidFill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33600" y="1905000"/>
            <a:ext cx="152400" cy="1219200"/>
          </a:xfrm>
          <a:prstGeom prst="rect">
            <a:avLst/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33600" y="4419600"/>
            <a:ext cx="152400" cy="1524000"/>
          </a:xfrm>
          <a:prstGeom prst="rect">
            <a:avLst/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346200" y="1871339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371600" y="4722813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114800" y="18288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114800" y="22098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637302" y="1524000"/>
            <a:ext cx="190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cs typeface="Arial" charset="0"/>
              </a:rPr>
              <a:t>Legacy DAQ, ROI readout</a:t>
            </a:r>
          </a:p>
          <a:p>
            <a:r>
              <a:rPr lang="en-US" sz="1800" dirty="0">
                <a:cs typeface="Arial" charset="0"/>
              </a:rPr>
              <a:t>(</a:t>
            </a:r>
            <a:r>
              <a:rPr lang="en-US" sz="1800" dirty="0" err="1">
                <a:cs typeface="Arial" charset="0"/>
              </a:rPr>
              <a:t>Glink</a:t>
            </a:r>
            <a:r>
              <a:rPr lang="en-US" sz="1800" dirty="0">
                <a:cs typeface="Arial" charset="0"/>
              </a:rPr>
              <a:t>)</a:t>
            </a:r>
            <a:endParaRPr lang="en-US" sz="2000" dirty="0"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53000" y="25908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cs typeface="Arial" charset="0"/>
              </a:rPr>
              <a:t>SNAP12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53000" y="31242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cs typeface="Arial" charset="0"/>
              </a:rPr>
              <a:t>SNAP12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53000" y="36576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 dirty="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791200" y="4572000"/>
            <a:ext cx="228600" cy="609600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791200" y="5257800"/>
            <a:ext cx="228600" cy="609600"/>
          </a:xfrm>
          <a:prstGeom prst="rect">
            <a:avLst/>
          </a:prstGeom>
          <a:solidFill>
            <a:srgbClr val="B3B3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858000" y="2667000"/>
            <a:ext cx="1985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cs typeface="Arial" charset="0"/>
              </a:rPr>
              <a:t>Topological</a:t>
            </a:r>
            <a:br>
              <a:rPr lang="en-US" sz="1800">
                <a:cs typeface="Arial" charset="0"/>
              </a:rPr>
            </a:br>
            <a:r>
              <a:rPr lang="en-US" sz="1800">
                <a:cs typeface="Arial" charset="0"/>
              </a:rPr>
              <a:t>processor links:</a:t>
            </a:r>
          </a:p>
          <a:p>
            <a:pPr algn="l"/>
            <a:r>
              <a:rPr lang="en-US" sz="1800">
                <a:cs typeface="Arial" charset="0"/>
              </a:rPr>
              <a:t>12-fiber bundles,</a:t>
            </a:r>
          </a:p>
          <a:p>
            <a:pPr algn="l"/>
            <a:r>
              <a:rPr lang="en-US" sz="1800">
                <a:cs typeface="Arial" charset="0"/>
              </a:rPr>
              <a:t>6.4/10 Gbit/s/fiber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6172200" y="45720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6172200" y="52578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934200" y="4722813"/>
            <a:ext cx="1752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cs typeface="Arial" charset="0"/>
              </a:rPr>
              <a:t>Legacy</a:t>
            </a:r>
          </a:p>
          <a:p>
            <a:pPr algn="l"/>
            <a:r>
              <a:rPr lang="en-US" sz="1800">
                <a:cs typeface="Arial" charset="0"/>
              </a:rPr>
              <a:t>LVDS outputs </a:t>
            </a:r>
          </a:p>
          <a:p>
            <a:pPr algn="l"/>
            <a:r>
              <a:rPr lang="en-US" sz="1800">
                <a:cs typeface="Arial" charset="0"/>
              </a:rPr>
              <a:t>to CTP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971800" y="2819400"/>
            <a:ext cx="1371600" cy="1371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>
                <a:cs typeface="Arial" charset="0"/>
              </a:rPr>
              <a:t>Virtex 6</a:t>
            </a:r>
          </a:p>
          <a:p>
            <a:r>
              <a:rPr lang="en-US">
                <a:cs typeface="Arial" charset="0"/>
              </a:rPr>
              <a:t>HX565T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133600" y="3200400"/>
            <a:ext cx="152400" cy="1066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17290" y="4601369"/>
            <a:ext cx="15652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cs typeface="Arial" charset="0"/>
              </a:rPr>
              <a:t>Backplane</a:t>
            </a:r>
          </a:p>
          <a:p>
            <a:pPr algn="l"/>
            <a:r>
              <a:rPr lang="en-US" sz="1800" dirty="0">
                <a:cs typeface="Arial" charset="0"/>
              </a:rPr>
              <a:t>data from</a:t>
            </a:r>
          </a:p>
          <a:p>
            <a:pPr algn="l"/>
            <a:r>
              <a:rPr lang="en-US" sz="1800" dirty="0">
                <a:cs typeface="Arial" charset="0"/>
              </a:rPr>
              <a:t>JEM/CPM</a:t>
            </a:r>
          </a:p>
          <a:p>
            <a:pPr algn="l"/>
            <a:r>
              <a:rPr lang="en-US" sz="1800" dirty="0">
                <a:cs typeface="Arial" charset="0"/>
              </a:rPr>
              <a:t>modules</a:t>
            </a:r>
          </a:p>
          <a:p>
            <a:pPr algn="l"/>
            <a:r>
              <a:rPr lang="en-US" sz="1800" dirty="0">
                <a:cs typeface="Arial" charset="0"/>
              </a:rPr>
              <a:t>(</a:t>
            </a:r>
            <a:r>
              <a:rPr lang="en-US" sz="1800" b="1" dirty="0">
                <a:cs typeface="Arial" charset="0"/>
              </a:rPr>
              <a:t>160</a:t>
            </a:r>
            <a:r>
              <a:rPr lang="en-US" sz="1800" dirty="0">
                <a:cs typeface="Arial" charset="0"/>
              </a:rPr>
              <a:t> MHz)</a:t>
            </a:r>
            <a:endParaRPr lang="en-US" sz="2000" dirty="0">
              <a:cs typeface="Arial" charset="0"/>
            </a:endParaRP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838200" y="3276600"/>
            <a:ext cx="1066800" cy="2286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838200" y="3657600"/>
            <a:ext cx="1066800" cy="2286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838200" y="4038600"/>
            <a:ext cx="1066800" cy="2286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228600" y="286385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cs typeface="Arial" charset="0"/>
              </a:rPr>
              <a:t>LVDS merger links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419600" y="42672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419600" y="48006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 dirty="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4419600" y="5334000"/>
            <a:ext cx="914400" cy="457200"/>
          </a:xfrm>
          <a:prstGeom prst="rect">
            <a:avLst/>
          </a:prstGeom>
          <a:solidFill>
            <a:srgbClr val="FF66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800">
                <a:solidFill>
                  <a:srgbClr val="191919"/>
                </a:solidFill>
                <a:cs typeface="Arial" charset="0"/>
              </a:rPr>
              <a:t>SNAP12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819400" y="1524000"/>
            <a:ext cx="762000" cy="609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sz="1600">
                <a:cs typeface="Arial" charset="0"/>
              </a:rPr>
              <a:t>VME</a:t>
            </a:r>
          </a:p>
          <a:p>
            <a:r>
              <a:rPr lang="en-US" sz="1600">
                <a:cs typeface="Arial" charset="0"/>
              </a:rPr>
              <a:t>CPLD</a:t>
            </a:r>
            <a:endParaRPr lang="en-US">
              <a:cs typeface="Arial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2133600" y="1447800"/>
            <a:ext cx="1524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219200" y="1447800"/>
            <a:ext cx="81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VME --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2286000" y="1676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flipV="1">
            <a:off x="3276600" y="2133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V="1">
            <a:off x="4114800" y="18288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auto">
          <a:xfrm>
            <a:off x="5943600" y="25908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41" name="AutoShape 23"/>
          <p:cNvSpPr>
            <a:spLocks noChangeArrowheads="1"/>
          </p:cNvSpPr>
          <p:nvPr/>
        </p:nvSpPr>
        <p:spPr bwMode="auto">
          <a:xfrm flipH="1">
            <a:off x="5943600" y="31242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2603262" y="5481244"/>
            <a:ext cx="13206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b="1" i="1" dirty="0" smtClean="0">
                <a:solidFill>
                  <a:srgbClr val="191919"/>
                </a:solidFill>
                <a:cs typeface="Arial" charset="0"/>
              </a:rPr>
              <a:t>9U × 40 cm</a:t>
            </a:r>
            <a:endParaRPr lang="en-US" sz="1800" b="1" i="1" dirty="0">
              <a:solidFill>
                <a:srgbClr val="19191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2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L1Calo Phase-1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074" name="Picture 2" descr="E:\temp\cm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6" y="836712"/>
            <a:ext cx="5672848" cy="3001308"/>
          </a:xfrm>
          <a:prstGeom prst="rect">
            <a:avLst/>
          </a:prstGeom>
          <a:noFill/>
        </p:spPr>
      </p:pic>
      <p:pic>
        <p:nvPicPr>
          <p:cNvPr id="3075" name="Picture 3" descr="E:\temp\syst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70082"/>
            <a:ext cx="7651877" cy="236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107504" y="4077072"/>
            <a:ext cx="8948021" cy="0"/>
          </a:xfrm>
          <a:prstGeom prst="line">
            <a:avLst/>
          </a:prstGeom>
          <a:ln w="127000" cap="rnd"/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6012160" y="980728"/>
            <a:ext cx="3043365" cy="2592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Daisy chained</a:t>
            </a:r>
          </a:p>
          <a:p>
            <a:r>
              <a:rPr lang="en-GB" dirty="0" smtClean="0"/>
              <a:t>Combination of low-latency LVDS + high bandwidth </a:t>
            </a:r>
            <a:r>
              <a:rPr lang="en-GB" dirty="0" err="1" smtClean="0"/>
              <a:t>opto</a:t>
            </a:r>
            <a:r>
              <a:rPr lang="en-GB" dirty="0" smtClean="0"/>
              <a:t> links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CMM++</a:t>
            </a:r>
            <a:endParaRPr lang="en-GB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107504" y="4261127"/>
            <a:ext cx="3456384" cy="15441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Full system w.</a:t>
            </a:r>
            <a:br>
              <a:rPr lang="en-GB" dirty="0" smtClean="0"/>
            </a:br>
            <a:r>
              <a:rPr lang="en-GB" dirty="0" err="1" smtClean="0"/>
              <a:t>topo</a:t>
            </a:r>
            <a:r>
              <a:rPr lang="en-GB" dirty="0" smtClean="0"/>
              <a:t> processor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7287603" y="4775005"/>
            <a:ext cx="1460861" cy="5240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s</a:t>
            </a:r>
            <a:r>
              <a:rPr lang="en-GB" sz="1400" dirty="0" smtClean="0">
                <a:solidFill>
                  <a:schemeClr val="tx1"/>
                </a:solidFill>
              </a:rPr>
              <a:t>ingle crate</a:t>
            </a:r>
            <a:endParaRPr lang="en-GB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436096" y="3068960"/>
            <a:ext cx="576064" cy="72008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8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Demonstrators / Prototypes so far…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883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Work on </a:t>
            </a:r>
            <a:r>
              <a:rPr lang="en-GB" b="1" dirty="0" smtClean="0"/>
              <a:t>CMM++</a:t>
            </a:r>
            <a:r>
              <a:rPr lang="en-GB" dirty="0" smtClean="0"/>
              <a:t> prototype has </a:t>
            </a:r>
            <a:r>
              <a:rPr lang="en-GB" dirty="0"/>
              <a:t>started </a:t>
            </a:r>
            <a:r>
              <a:rPr lang="en-GB" dirty="0" smtClean="0"/>
              <a:t>recently. Currently at specifications stage. VHDL system modelling started at MSU. </a:t>
            </a:r>
          </a:p>
          <a:p>
            <a:endParaRPr lang="en-GB" sz="1100" dirty="0" smtClean="0"/>
          </a:p>
          <a:p>
            <a:r>
              <a:rPr lang="en-GB" dirty="0" smtClean="0"/>
              <a:t>“</a:t>
            </a:r>
            <a:r>
              <a:rPr lang="en-GB" b="1" dirty="0"/>
              <a:t>GOLD</a:t>
            </a:r>
            <a:r>
              <a:rPr lang="en-GB" dirty="0"/>
              <a:t>” demonstrator </a:t>
            </a:r>
            <a:r>
              <a:rPr lang="en-GB" dirty="0" smtClean="0"/>
              <a:t>(not just) for a topological </a:t>
            </a:r>
            <a:r>
              <a:rPr lang="en-GB" dirty="0"/>
              <a:t>processor currently being developed in </a:t>
            </a:r>
            <a:r>
              <a:rPr lang="en-GB" dirty="0" smtClean="0"/>
              <a:t>Mainz </a:t>
            </a:r>
            <a:br>
              <a:rPr lang="en-GB" dirty="0" smtClean="0"/>
            </a:br>
            <a:r>
              <a:rPr lang="en-GB" b="1" dirty="0" smtClean="0">
                <a:sym typeface="Wingdings" pitchFamily="2" charset="2"/>
              </a:rPr>
              <a:t>Latency</a:t>
            </a:r>
            <a:r>
              <a:rPr lang="en-GB" dirty="0">
                <a:sym typeface="Wingdings" pitchFamily="2" charset="2"/>
              </a:rPr>
              <a:t>	</a:t>
            </a:r>
            <a:r>
              <a:rPr lang="en-GB" dirty="0" smtClean="0">
                <a:sym typeface="Wingdings" pitchFamily="2" charset="2"/>
              </a:rPr>
              <a:t> data replication schemes</a:t>
            </a:r>
            <a:br>
              <a:rPr lang="en-GB" dirty="0" smtClean="0">
                <a:sym typeface="Wingdings" pitchFamily="2" charset="2"/>
              </a:rPr>
            </a:br>
            <a:r>
              <a:rPr lang="en-GB" b="1" dirty="0" smtClean="0">
                <a:sym typeface="Wingdings" pitchFamily="2" charset="2"/>
              </a:rPr>
              <a:t>Density</a:t>
            </a:r>
            <a:r>
              <a:rPr lang="en-GB" dirty="0">
                <a:sym typeface="Wingdings" pitchFamily="2" charset="2"/>
              </a:rPr>
              <a:t>	</a:t>
            </a:r>
            <a:r>
              <a:rPr lang="en-GB" dirty="0" smtClean="0">
                <a:sym typeface="Wingdings" pitchFamily="2" charset="2"/>
              </a:rPr>
              <a:t> processing power, connectivity</a:t>
            </a:r>
          </a:p>
          <a:p>
            <a:endParaRPr lang="en-GB" sz="9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Bild 109" descr="Backplanete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3915" b="2170"/>
          <a:stretch>
            <a:fillRect/>
          </a:stretch>
        </p:blipFill>
        <p:spPr bwMode="auto">
          <a:xfrm rot="10800000">
            <a:off x="6012160" y="836712"/>
            <a:ext cx="3072804" cy="27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220072" y="2278227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7308304" y="1973427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220072" y="977716"/>
            <a:ext cx="685800" cy="1219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D703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>
              <a:cs typeface="Arial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79512" y="836712"/>
            <a:ext cx="4968552" cy="28083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Mainz-built “</a:t>
            </a:r>
            <a:r>
              <a:rPr lang="en-GB" b="1" dirty="0" smtClean="0"/>
              <a:t>BLT</a:t>
            </a:r>
            <a:r>
              <a:rPr lang="en-GB" dirty="0" smtClean="0"/>
              <a:t>” </a:t>
            </a:r>
            <a:br>
              <a:rPr lang="en-GB" dirty="0" smtClean="0"/>
            </a:br>
            <a:r>
              <a:rPr lang="en-GB" dirty="0" smtClean="0"/>
              <a:t>backplane and link tester successfully verified 160Mb/s data reception on the processor backplane. Equipped with SNAP12 </a:t>
            </a:r>
            <a:r>
              <a:rPr lang="en-GB" dirty="0" err="1" smtClean="0"/>
              <a:t>opto</a:t>
            </a:r>
            <a:r>
              <a:rPr lang="en-GB" dirty="0" smtClean="0"/>
              <a:t>-link interface and LHC bunch clock jitter cleaning hardware required on CMM++</a:t>
            </a:r>
            <a:br>
              <a:rPr lang="en-GB" dirty="0" smtClean="0"/>
            </a:b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68299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85720" y="928670"/>
            <a:ext cx="7215238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 concept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285860"/>
            <a:ext cx="4741698" cy="492922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400" b="1" dirty="0"/>
              <a:t>«data concentrator</a:t>
            </a:r>
            <a:r>
              <a:rPr lang="en-GB" sz="2400" b="1" dirty="0" smtClean="0"/>
              <a:t>» scheme:</a:t>
            </a:r>
            <a:br>
              <a:rPr lang="en-GB" sz="2400" b="1" dirty="0" smtClean="0"/>
            </a:br>
            <a:r>
              <a:rPr lang="en-GB" sz="2400" b="1" dirty="0" smtClean="0"/>
              <a:t>many in – few out</a:t>
            </a:r>
          </a:p>
          <a:p>
            <a:r>
              <a:rPr lang="en-GB" sz="2400" b="1" dirty="0" smtClean="0"/>
              <a:t>Advanced TCA form factor</a:t>
            </a:r>
          </a:p>
          <a:p>
            <a:r>
              <a:rPr lang="en-GB" sz="2400" b="1" dirty="0" smtClean="0"/>
              <a:t>Limited connectivity on front panel</a:t>
            </a:r>
          </a:p>
          <a:p>
            <a:r>
              <a:rPr lang="en-GB" sz="2400" b="1" dirty="0" smtClean="0"/>
              <a:t>Input links via optical connectors  in zone 3</a:t>
            </a:r>
          </a:p>
          <a:p>
            <a:r>
              <a:rPr lang="en-GB" sz="2400" b="1" dirty="0" smtClean="0"/>
              <a:t>12-channel 10Gb/s </a:t>
            </a:r>
            <a:r>
              <a:rPr lang="en-GB" sz="2400" b="1" dirty="0" err="1" smtClean="0"/>
              <a:t>opto</a:t>
            </a:r>
            <a:r>
              <a:rPr lang="en-GB" sz="2400" b="1" dirty="0" smtClean="0"/>
              <a:t> modules on daughter card</a:t>
            </a:r>
          </a:p>
          <a:p>
            <a:r>
              <a:rPr lang="en-GB" sz="2400" b="1" dirty="0" smtClean="0"/>
              <a:t>Electrical connectivity up to 10Gb/s in zone 2</a:t>
            </a:r>
          </a:p>
          <a:p>
            <a:r>
              <a:rPr lang="de-DE" sz="2400" b="1" dirty="0" smtClean="0"/>
              <a:t>Power </a:t>
            </a:r>
            <a:r>
              <a:rPr lang="de-DE" sz="2400" b="1" dirty="0" err="1" smtClean="0"/>
              <a:t>budget</a:t>
            </a:r>
            <a:r>
              <a:rPr lang="de-DE" sz="2400" b="1" dirty="0" smtClean="0"/>
              <a:t> ~400W</a:t>
            </a:r>
            <a:endParaRPr lang="en-GB" sz="2400" b="1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8" name="Rechteck 7"/>
          <p:cNvSpPr/>
          <p:nvPr/>
        </p:nvSpPr>
        <p:spPr>
          <a:xfrm>
            <a:off x="7643834" y="928670"/>
            <a:ext cx="1357322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hteck 93"/>
          <p:cNvSpPr/>
          <p:nvPr/>
        </p:nvSpPr>
        <p:spPr>
          <a:xfrm>
            <a:off x="5786446" y="2428868"/>
            <a:ext cx="1500198" cy="1214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hteck 79"/>
          <p:cNvSpPr/>
          <p:nvPr/>
        </p:nvSpPr>
        <p:spPr>
          <a:xfrm rot="5400000">
            <a:off x="7393801" y="1178703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2" name="Gruppieren 23"/>
          <p:cNvGrpSpPr/>
          <p:nvPr/>
        </p:nvGrpSpPr>
        <p:grpSpPr>
          <a:xfrm>
            <a:off x="0" y="2500306"/>
            <a:ext cx="1000100" cy="357190"/>
            <a:chOff x="0" y="1214422"/>
            <a:chExt cx="1000100" cy="357190"/>
          </a:xfrm>
        </p:grpSpPr>
        <p:sp>
          <p:nvSpPr>
            <p:cNvPr id="25" name="Rechteck 24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uppieren 26"/>
          <p:cNvGrpSpPr/>
          <p:nvPr/>
        </p:nvGrpSpPr>
        <p:grpSpPr>
          <a:xfrm>
            <a:off x="0" y="2928934"/>
            <a:ext cx="857224" cy="214314"/>
            <a:chOff x="0" y="1214422"/>
            <a:chExt cx="1000100" cy="357190"/>
          </a:xfrm>
        </p:grpSpPr>
        <p:sp>
          <p:nvSpPr>
            <p:cNvPr id="28" name="Rechteck 27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hteck 56"/>
          <p:cNvSpPr/>
          <p:nvPr/>
        </p:nvSpPr>
        <p:spPr>
          <a:xfrm>
            <a:off x="7429520" y="3714728"/>
            <a:ext cx="285752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ihandform 72"/>
          <p:cNvSpPr/>
          <p:nvPr/>
        </p:nvSpPr>
        <p:spPr>
          <a:xfrm>
            <a:off x="6072198" y="1357298"/>
            <a:ext cx="1285884" cy="1453454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hteck 58"/>
          <p:cNvSpPr/>
          <p:nvPr/>
        </p:nvSpPr>
        <p:spPr>
          <a:xfrm rot="5400000">
            <a:off x="5715008" y="2857464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ihandform 77"/>
          <p:cNvSpPr/>
          <p:nvPr/>
        </p:nvSpPr>
        <p:spPr>
          <a:xfrm>
            <a:off x="6572264" y="1785926"/>
            <a:ext cx="785818" cy="1310578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hteck 73"/>
          <p:cNvSpPr/>
          <p:nvPr/>
        </p:nvSpPr>
        <p:spPr>
          <a:xfrm rot="5400000">
            <a:off x="6143636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ihandform 78"/>
          <p:cNvSpPr/>
          <p:nvPr/>
        </p:nvSpPr>
        <p:spPr>
          <a:xfrm>
            <a:off x="6929454" y="2214554"/>
            <a:ext cx="500066" cy="116770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hteck 74"/>
          <p:cNvSpPr/>
          <p:nvPr/>
        </p:nvSpPr>
        <p:spPr>
          <a:xfrm rot="5400000">
            <a:off x="6572264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hteck 80"/>
          <p:cNvSpPr/>
          <p:nvPr/>
        </p:nvSpPr>
        <p:spPr>
          <a:xfrm rot="5400000">
            <a:off x="7393801" y="1607331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83" name="Freihandform 82"/>
          <p:cNvSpPr/>
          <p:nvPr/>
        </p:nvSpPr>
        <p:spPr>
          <a:xfrm rot="5400000">
            <a:off x="5533383" y="3533106"/>
            <a:ext cx="5500704" cy="1149087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hteck 81"/>
          <p:cNvSpPr/>
          <p:nvPr/>
        </p:nvSpPr>
        <p:spPr>
          <a:xfrm rot="5400000">
            <a:off x="7393801" y="2035959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ihandform 83"/>
          <p:cNvSpPr/>
          <p:nvPr/>
        </p:nvSpPr>
        <p:spPr>
          <a:xfrm rot="5400000">
            <a:off x="5679290" y="3821886"/>
            <a:ext cx="5072096" cy="100013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ihandform 84"/>
          <p:cNvSpPr/>
          <p:nvPr/>
        </p:nvSpPr>
        <p:spPr>
          <a:xfrm rot="5400000">
            <a:off x="5822179" y="4107651"/>
            <a:ext cx="4643442" cy="857256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7929554" y="785794"/>
            <a:ext cx="121444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1B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RTM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122464" y="1643050"/>
            <a:ext cx="1285884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i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front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Inhaltsplatzhalter 2"/>
          <p:cNvSpPr txBox="1">
            <a:spLocks/>
          </p:cNvSpPr>
          <p:nvPr/>
        </p:nvSpPr>
        <p:spPr>
          <a:xfrm>
            <a:off x="5643570" y="5929306"/>
            <a:ext cx="1785950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ATCA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2" name="Gruppieren 26"/>
          <p:cNvGrpSpPr/>
          <p:nvPr/>
        </p:nvGrpSpPr>
        <p:grpSpPr>
          <a:xfrm>
            <a:off x="0" y="3214686"/>
            <a:ext cx="857224" cy="214314"/>
            <a:chOff x="0" y="1214422"/>
            <a:chExt cx="1000100" cy="357190"/>
          </a:xfrm>
        </p:grpSpPr>
        <p:sp>
          <p:nvSpPr>
            <p:cNvPr id="76" name="Rechteck 75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uppieren 26"/>
          <p:cNvGrpSpPr/>
          <p:nvPr/>
        </p:nvGrpSpPr>
        <p:grpSpPr>
          <a:xfrm>
            <a:off x="0" y="3500438"/>
            <a:ext cx="857224" cy="214314"/>
            <a:chOff x="0" y="1214422"/>
            <a:chExt cx="1000100" cy="357190"/>
          </a:xfrm>
        </p:grpSpPr>
        <p:sp>
          <p:nvSpPr>
            <p:cNvPr id="87" name="Rechteck 86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Inhaltsplatzhalter 2"/>
          <p:cNvSpPr txBox="1">
            <a:spLocks/>
          </p:cNvSpPr>
          <p:nvPr/>
        </p:nvSpPr>
        <p:spPr>
          <a:xfrm>
            <a:off x="6357950" y="4786322"/>
            <a:ext cx="1071570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" name="Inhaltsplatzhalter 2"/>
          <p:cNvSpPr txBox="1">
            <a:spLocks/>
          </p:cNvSpPr>
          <p:nvPr/>
        </p:nvSpPr>
        <p:spPr>
          <a:xfrm>
            <a:off x="7286644" y="2357430"/>
            <a:ext cx="1071570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Inhaltsplatzhalter 2"/>
          <p:cNvSpPr txBox="1">
            <a:spLocks/>
          </p:cNvSpPr>
          <p:nvPr/>
        </p:nvSpPr>
        <p:spPr>
          <a:xfrm>
            <a:off x="7572396" y="3141445"/>
            <a:ext cx="1285884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i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14" y="750075"/>
            <a:ext cx="5804552" cy="5857916"/>
          </a:xfrm>
          <a:prstGeom prst="rect">
            <a:avLst/>
          </a:prstGeom>
        </p:spPr>
      </p:pic>
      <p:sp>
        <p:nvSpPr>
          <p:cNvPr id="119" name="Rechteck 118"/>
          <p:cNvSpPr/>
          <p:nvPr/>
        </p:nvSpPr>
        <p:spPr>
          <a:xfrm>
            <a:off x="46528" y="3594100"/>
            <a:ext cx="3143240" cy="143034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l"/>
            <a:r>
              <a:rPr lang="en-GB" dirty="0" smtClean="0"/>
              <a:t>GOLD floor plan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8572496" y="592933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572496" y="371475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8572496" y="78579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8286744" y="1714488"/>
            <a:ext cx="857256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</a:t>
            </a:r>
            <a:endParaRPr lang="en-GB" sz="2200" b="1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857752" y="642918"/>
            <a:ext cx="2214578" cy="400052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6286512" y="1285860"/>
            <a:ext cx="2071702" cy="857256"/>
          </a:xfrm>
          <a:custGeom>
            <a:avLst/>
            <a:gdLst>
              <a:gd name="connsiteX0" fmla="*/ 2286000 w 2286000"/>
              <a:gd name="connsiteY0" fmla="*/ 1026318 h 1047749"/>
              <a:gd name="connsiteX1" fmla="*/ 2100263 w 2286000"/>
              <a:gd name="connsiteY1" fmla="*/ 1026318 h 1047749"/>
              <a:gd name="connsiteX2" fmla="*/ 1619250 w 2286000"/>
              <a:gd name="connsiteY2" fmla="*/ 931068 h 1047749"/>
              <a:gd name="connsiteX3" fmla="*/ 1114425 w 2286000"/>
              <a:gd name="connsiteY3" fmla="*/ 326231 h 1047749"/>
              <a:gd name="connsiteX4" fmla="*/ 666750 w 2286000"/>
              <a:gd name="connsiteY4" fmla="*/ 50006 h 1047749"/>
              <a:gd name="connsiteX5" fmla="*/ 209550 w 2286000"/>
              <a:gd name="connsiteY5" fmla="*/ 26193 h 1047749"/>
              <a:gd name="connsiteX6" fmla="*/ 0 w 2286000"/>
              <a:gd name="connsiteY6" fmla="*/ 30956 h 10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1047749">
                <a:moveTo>
                  <a:pt x="2286000" y="1026318"/>
                </a:moveTo>
                <a:cubicBezTo>
                  <a:pt x="2248694" y="1034255"/>
                  <a:pt x="2211388" y="1042193"/>
                  <a:pt x="2100263" y="1026318"/>
                </a:cubicBezTo>
                <a:cubicBezTo>
                  <a:pt x="1989138" y="1010443"/>
                  <a:pt x="1783556" y="1047749"/>
                  <a:pt x="1619250" y="931068"/>
                </a:cubicBezTo>
                <a:cubicBezTo>
                  <a:pt x="1454944" y="814387"/>
                  <a:pt x="1273175" y="473075"/>
                  <a:pt x="1114425" y="326231"/>
                </a:cubicBezTo>
                <a:cubicBezTo>
                  <a:pt x="955675" y="179387"/>
                  <a:pt x="817562" y="100012"/>
                  <a:pt x="666750" y="50006"/>
                </a:cubicBezTo>
                <a:cubicBezTo>
                  <a:pt x="515938" y="0"/>
                  <a:pt x="320675" y="29368"/>
                  <a:pt x="209550" y="26193"/>
                </a:cubicBezTo>
                <a:cubicBezTo>
                  <a:pt x="98425" y="23018"/>
                  <a:pt x="49212" y="26987"/>
                  <a:pt x="0" y="30956"/>
                </a:cubicBezTo>
              </a:path>
            </a:pathLst>
          </a:custGeom>
          <a:ln w="7302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Gerade Verbindung 46"/>
          <p:cNvCxnSpPr/>
          <p:nvPr/>
        </p:nvCxnSpPr>
        <p:spPr>
          <a:xfrm>
            <a:off x="5522136" y="5085184"/>
            <a:ext cx="928694" cy="0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90" idx="3"/>
          </p:cNvCxnSpPr>
          <p:nvPr/>
        </p:nvCxnSpPr>
        <p:spPr>
          <a:xfrm flipV="1">
            <a:off x="4786314" y="3643314"/>
            <a:ext cx="2357454" cy="35719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rot="10800000">
            <a:off x="7143768" y="5357826"/>
            <a:ext cx="100013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rot="10800000">
            <a:off x="5143504" y="4572008"/>
            <a:ext cx="314327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0800000">
            <a:off x="7429520" y="4572008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rot="10800000">
            <a:off x="7500958" y="5357826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rot="10800000">
            <a:off x="4857752" y="3857628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rot="10800000">
            <a:off x="6786578" y="3857628"/>
            <a:ext cx="357190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nhaltsplatzhalter 2"/>
          <p:cNvSpPr txBox="1">
            <a:spLocks/>
          </p:cNvSpPr>
          <p:nvPr/>
        </p:nvSpPr>
        <p:spPr>
          <a:xfrm>
            <a:off x="4143372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>
          <a:xfrm>
            <a:off x="4143372" y="230503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Inhaltsplatzhalter 2"/>
          <p:cNvSpPr txBox="1">
            <a:spLocks/>
          </p:cNvSpPr>
          <p:nvPr/>
        </p:nvSpPr>
        <p:spPr>
          <a:xfrm>
            <a:off x="7447378" y="2321711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Inhaltsplatzhalter 2"/>
          <p:cNvSpPr txBox="1">
            <a:spLocks/>
          </p:cNvSpPr>
          <p:nvPr/>
        </p:nvSpPr>
        <p:spPr>
          <a:xfrm>
            <a:off x="7447378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4214810" y="342900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7358082" y="343376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Inhaltsplatzhalter 2"/>
          <p:cNvSpPr txBox="1">
            <a:spLocks/>
          </p:cNvSpPr>
          <p:nvPr/>
        </p:nvSpPr>
        <p:spPr>
          <a:xfrm>
            <a:off x="4857752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Inhaltsplatzhalter 2"/>
          <p:cNvSpPr txBox="1">
            <a:spLocks/>
          </p:cNvSpPr>
          <p:nvPr/>
        </p:nvSpPr>
        <p:spPr>
          <a:xfrm>
            <a:off x="6715140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699792" y="1785926"/>
            <a:ext cx="1800770" cy="0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/>
          <p:cNvSpPr txBox="1">
            <a:spLocks/>
          </p:cNvSpPr>
          <p:nvPr/>
        </p:nvSpPr>
        <p:spPr>
          <a:xfrm>
            <a:off x="-44839" y="1147700"/>
            <a:ext cx="3428992" cy="5429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* XC6VLX FPGAs</a:t>
            </a:r>
            <a:b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(Processor 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merger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up to 36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pairs of XC6VHX FPGAs (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72 links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5+  12-channel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optos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daughter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Clock generation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144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multigigabit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links in zone 2 (equiv. 22300 bit / BC)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Inhaltsplatzhalter 2"/>
          <p:cNvSpPr txBox="1">
            <a:spLocks/>
          </p:cNvSpPr>
          <p:nvPr/>
        </p:nvSpPr>
        <p:spPr>
          <a:xfrm>
            <a:off x="5786446" y="178592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7643834" y="4714884"/>
            <a:ext cx="135729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890Gb/s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2843808" y="3284984"/>
            <a:ext cx="1442440" cy="644082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rot="5400000" flipH="1" flipV="1">
            <a:off x="5037141" y="4679165"/>
            <a:ext cx="213520" cy="794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3428992" y="5500702"/>
            <a:ext cx="2214578" cy="92869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Optics</a:t>
            </a:r>
            <a:r>
              <a:rPr lang="de-DE" dirty="0" smtClean="0"/>
              <a:t> &amp;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0465"/>
            <a:ext cx="5957515" cy="593688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268760"/>
            <a:ext cx="2428875" cy="10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724128" y="4005064"/>
            <a:ext cx="3312368" cy="2448272"/>
          </a:xfrm>
        </p:spPr>
        <p:txBody>
          <a:bodyPr>
            <a:normAutofit/>
          </a:bodyPr>
          <a:lstStyle/>
          <a:p>
            <a:r>
              <a:rPr lang="en-GB" dirty="0" smtClean="0"/>
              <a:t>Module currently being hand-routed (~ 400 differential pairs per FPGA)</a:t>
            </a:r>
          </a:p>
          <a:p>
            <a:r>
              <a:rPr lang="en-GB" dirty="0"/>
              <a:t>D</a:t>
            </a:r>
            <a:r>
              <a:rPr lang="en-GB" dirty="0" smtClean="0"/>
              <a:t>aughter modules yet to be designed</a:t>
            </a:r>
          </a:p>
        </p:txBody>
      </p:sp>
      <p:sp>
        <p:nvSpPr>
          <p:cNvPr id="3" name="Ellipse 2"/>
          <p:cNvSpPr/>
          <p:nvPr/>
        </p:nvSpPr>
        <p:spPr>
          <a:xfrm>
            <a:off x="5148064" y="944724"/>
            <a:ext cx="1008112" cy="64807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182605" y="1376772"/>
            <a:ext cx="667221" cy="21602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 txBox="1">
            <a:spLocks/>
          </p:cNvSpPr>
          <p:nvPr/>
        </p:nvSpPr>
        <p:spPr>
          <a:xfrm>
            <a:off x="6351322" y="2420889"/>
            <a:ext cx="2758661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i="1" dirty="0" err="1"/>
              <a:t>u</a:t>
            </a:r>
            <a:r>
              <a:rPr lang="de-DE" sz="1800" i="1" dirty="0" err="1" smtClean="0"/>
              <a:t>p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to</a:t>
            </a:r>
            <a:r>
              <a:rPr lang="de-DE" sz="1800" i="1" smtClean="0"/>
              <a:t> 72 </a:t>
            </a:r>
            <a:r>
              <a:rPr lang="de-DE" sz="1800" i="1" dirty="0" err="1" smtClean="0"/>
              <a:t>fibres</a:t>
            </a:r>
            <a:r>
              <a:rPr lang="de-DE" sz="1800" i="1" dirty="0" smtClean="0"/>
              <a:t> per </a:t>
            </a:r>
            <a:r>
              <a:rPr lang="de-DE" sz="1800" i="1" dirty="0" err="1" smtClean="0"/>
              <a:t>connector</a:t>
            </a:r>
            <a:r>
              <a:rPr lang="de-DE" sz="1800" i="1" dirty="0" smtClean="0"/>
              <a:t> (MPO/MTP</a:t>
            </a:r>
            <a:r>
              <a:rPr lang="de-DE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2064462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Bildschirmpräsentation (4:3)</PresentationFormat>
  <Paragraphs>147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ATLAS Trigger / current L1Calo</vt:lpstr>
      <vt:lpstr>Current L1Calo : digital processors</vt:lpstr>
      <vt:lpstr>upgrade : Topology</vt:lpstr>
      <vt:lpstr>New merger module: CMM++</vt:lpstr>
      <vt:lpstr>L1Calo Phase-1</vt:lpstr>
      <vt:lpstr>Demonstrators / Prototypes so far…</vt:lpstr>
      <vt:lpstr>GOLD  concept</vt:lpstr>
      <vt:lpstr>GOLD floor plan</vt:lpstr>
      <vt:lpstr>Optics &amp; module status</vt:lpstr>
      <vt:lpstr>3-d model </vt:lpstr>
      <vt:lpstr>Current activities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335</cp:revision>
  <cp:lastPrinted>2010-09-30T13:35:58Z</cp:lastPrinted>
  <dcterms:created xsi:type="dcterms:W3CDTF">2009-12-08T11:59:40Z</dcterms:created>
  <dcterms:modified xsi:type="dcterms:W3CDTF">2010-11-03T07:51:20Z</dcterms:modified>
</cp:coreProperties>
</file>